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5.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6.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6.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charts/chart5.xml" ContentType="application/vnd.openxmlformats-officedocument.drawingml.chart+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7" r:id="rId2"/>
    <p:sldMasterId id="2147483669" r:id="rId3"/>
    <p:sldMasterId id="2147483671" r:id="rId4"/>
    <p:sldMasterId id="2147483683" r:id="rId5"/>
    <p:sldMasterId id="2147483695" r:id="rId6"/>
    <p:sldMasterId id="2147483708" r:id="rId7"/>
  </p:sldMasterIdLst>
  <p:notesMasterIdLst>
    <p:notesMasterId r:id="rId100"/>
  </p:notesMasterIdLst>
  <p:sldIdLst>
    <p:sldId id="256" r:id="rId8"/>
    <p:sldId id="257" r:id="rId9"/>
    <p:sldId id="343"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347" r:id="rId25"/>
    <p:sldId id="272" r:id="rId26"/>
    <p:sldId id="273" r:id="rId27"/>
    <p:sldId id="348" r:id="rId28"/>
    <p:sldId id="274" r:id="rId29"/>
    <p:sldId id="275" r:id="rId30"/>
    <p:sldId id="276" r:id="rId31"/>
    <p:sldId id="277" r:id="rId32"/>
    <p:sldId id="349" r:id="rId33"/>
    <p:sldId id="350" r:id="rId34"/>
    <p:sldId id="283" r:id="rId35"/>
    <p:sldId id="284" r:id="rId36"/>
    <p:sldId id="278" r:id="rId37"/>
    <p:sldId id="279" r:id="rId38"/>
    <p:sldId id="281" r:id="rId39"/>
    <p:sldId id="282" r:id="rId40"/>
    <p:sldId id="285" r:id="rId41"/>
    <p:sldId id="286" r:id="rId42"/>
    <p:sldId id="351" r:id="rId43"/>
    <p:sldId id="287" r:id="rId44"/>
    <p:sldId id="288" r:id="rId45"/>
    <p:sldId id="289" r:id="rId46"/>
    <p:sldId id="290" r:id="rId47"/>
    <p:sldId id="291" r:id="rId48"/>
    <p:sldId id="292" r:id="rId49"/>
    <p:sldId id="293" r:id="rId50"/>
    <p:sldId id="294" r:id="rId51"/>
    <p:sldId id="295" r:id="rId52"/>
    <p:sldId id="296" r:id="rId53"/>
    <p:sldId id="297" r:id="rId54"/>
    <p:sldId id="298" r:id="rId55"/>
    <p:sldId id="299" r:id="rId56"/>
    <p:sldId id="301" r:id="rId57"/>
    <p:sldId id="302" r:id="rId58"/>
    <p:sldId id="303" r:id="rId59"/>
    <p:sldId id="304" r:id="rId60"/>
    <p:sldId id="305" r:id="rId61"/>
    <p:sldId id="306" r:id="rId62"/>
    <p:sldId id="307" r:id="rId63"/>
    <p:sldId id="308" r:id="rId64"/>
    <p:sldId id="309" r:id="rId65"/>
    <p:sldId id="310" r:id="rId66"/>
    <p:sldId id="311" r:id="rId67"/>
    <p:sldId id="312" r:id="rId68"/>
    <p:sldId id="313" r:id="rId69"/>
    <p:sldId id="314" r:id="rId70"/>
    <p:sldId id="315" r:id="rId71"/>
    <p:sldId id="316" r:id="rId72"/>
    <p:sldId id="317" r:id="rId73"/>
    <p:sldId id="318" r:id="rId74"/>
    <p:sldId id="319" r:id="rId75"/>
    <p:sldId id="320" r:id="rId76"/>
    <p:sldId id="321" r:id="rId77"/>
    <p:sldId id="322" r:id="rId78"/>
    <p:sldId id="323" r:id="rId79"/>
    <p:sldId id="324" r:id="rId80"/>
    <p:sldId id="325" r:id="rId81"/>
    <p:sldId id="326" r:id="rId82"/>
    <p:sldId id="327" r:id="rId83"/>
    <p:sldId id="328" r:id="rId84"/>
    <p:sldId id="329" r:id="rId85"/>
    <p:sldId id="330" r:id="rId86"/>
    <p:sldId id="331" r:id="rId87"/>
    <p:sldId id="332" r:id="rId88"/>
    <p:sldId id="333" r:id="rId89"/>
    <p:sldId id="334" r:id="rId90"/>
    <p:sldId id="335" r:id="rId91"/>
    <p:sldId id="336" r:id="rId92"/>
    <p:sldId id="337" r:id="rId93"/>
    <p:sldId id="338" r:id="rId94"/>
    <p:sldId id="352" r:id="rId95"/>
    <p:sldId id="353" r:id="rId96"/>
    <p:sldId id="356" r:id="rId97"/>
    <p:sldId id="357" r:id="rId98"/>
    <p:sldId id="339" r:id="rId99"/>
  </p:sldIdLst>
  <p:sldSz cx="12192000" cy="6858000"/>
  <p:notesSz cx="7010400" cy="9296400"/>
  <p:embeddedFontLst>
    <p:embeddedFont>
      <p:font typeface="Aharoni" panose="02010803020104030203" pitchFamily="2" charset="-79"/>
      <p:bold r:id="rId101"/>
    </p:embeddedFont>
    <p:embeddedFont>
      <p:font typeface="Lato" panose="020F0502020204030203" pitchFamily="34" charset="0"/>
      <p:regular r:id="rId102"/>
      <p:bold r:id="rId103"/>
      <p:italic r:id="rId104"/>
      <p:boldItalic r:id="rId105"/>
    </p:embeddedFont>
    <p:embeddedFont>
      <p:font typeface="Proxima Nova" panose="020B0604020202020204" charset="0"/>
      <p:regular r:id="rId106"/>
      <p:bold r:id="rId107"/>
      <p:italic r:id="rId108"/>
      <p:boldItalic r:id="rId109"/>
    </p:embeddedFont>
    <p:embeddedFont>
      <p:font typeface="Roboto" panose="02000000000000000000" pitchFamily="2" charset="0"/>
      <p:regular r:id="rId110"/>
      <p:bold r:id="rId111"/>
      <p:italic r:id="rId112"/>
      <p:boldItalic r:id="rId113"/>
    </p:embeddedFont>
    <p:embeddedFont>
      <p:font typeface="Roboto Black" panose="02000000000000000000" pitchFamily="2" charset="0"/>
      <p:bold r:id="rId114"/>
      <p:boldItalic r:id="rId115"/>
    </p:embeddedFont>
    <p:embeddedFont>
      <p:font typeface="Roboto Light" panose="02000000000000000000" pitchFamily="2" charset="0"/>
      <p:regular r:id="rId116"/>
      <p:italic r:id="rId117"/>
    </p:embeddedFont>
    <p:embeddedFont>
      <p:font typeface="Roboto Thin" panose="02000000000000000000" pitchFamily="2" charset="0"/>
      <p:regular r:id="rId118"/>
      <p:italic r:id="rId119"/>
    </p:embeddedFont>
    <p:embeddedFont>
      <p:font typeface="Tahoma" panose="020B0604030504040204" pitchFamily="34" charset="0"/>
      <p:regular r:id="rId120"/>
      <p:bold r:id="rId121"/>
    </p:embeddedFont>
  </p:embeddedFontLst>
  <p:custDataLst>
    <p:tags r:id="rId122"/>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32" roundtripDataSignature="AMtx7mg51MZlt+WmxdDMfqTu3XIN3c6ni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AA51A0-7AEC-0EBA-E098-9789EDC423CB}" v="23" dt="2023-06-29T14:39:41.688"/>
    <p1510:client id="{7BD111F0-D30B-4F20-A6B3-7A2764CBC4FE}" v="310" dt="2023-06-27T20:22:33.702"/>
    <p1510:client id="{9A6F4DD0-6AE3-3895-3C95-24C89556F2CB}" v="11" dt="2023-06-30T03:39:25.143"/>
    <p1510:client id="{B4384346-72D4-A19D-0700-22D125C9DB6C}" v="29" dt="2023-06-27T20:34:40.836"/>
  </p1510:revLst>
</p1510:revInfo>
</file>

<file path=ppt/tableStyles.xml><?xml version="1.0" encoding="utf-8"?>
<a:tblStyleLst xmlns:a="http://schemas.openxmlformats.org/drawingml/2006/main" def="{8DCE884F-6168-46A0-B68C-D6E15993BF56}">
  <a:tblStyle styleId="{8DCE884F-6168-46A0-B68C-D6E15993BF56}"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96D2BB39-6EBB-4A91-8175-C9643C29DBED}" styleName="Table_1">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60AB30E1-A5F6-4707-98BC-29221822546E}" styleName="Table_2">
    <a:wholeTbl>
      <a:tcTxStyle b="off" i="off">
        <a:font>
          <a:latin typeface="Calibri"/>
          <a:ea typeface="Calibri"/>
          <a:cs typeface="Calibri"/>
        </a:font>
        <a:schemeClr val="dk1"/>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25400" cap="flat" cmpd="sng">
              <a:solidFill>
                <a:schemeClr val="dk1"/>
              </a:solidFill>
              <a:prstDash val="solid"/>
              <a:round/>
              <a:headEnd type="none" w="sm" len="sm"/>
              <a:tailEnd type="none" w="sm" len="sm"/>
            </a:ln>
          </a:top>
          <a:bottom>
            <a:ln w="25400" cap="flat" cmpd="sng">
              <a:solidFill>
                <a:schemeClr val="dk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lt1"/>
          </a:solidFill>
        </a:fill>
      </a:tcStyle>
    </a:wholeTbl>
    <a:band1H>
      <a:tcTxStyle/>
      <a:tcStyle>
        <a:tcBdr/>
        <a:fill>
          <a:solidFill>
            <a:srgbClr val="E6E6E6"/>
          </a:solidFill>
        </a:fill>
      </a:tcStyle>
    </a:band1H>
    <a:band2H>
      <a:tcTxStyle/>
      <a:tcStyle>
        <a:tcBdr/>
      </a:tcStyle>
    </a:band2H>
    <a:band1V>
      <a:tcTxStyle/>
      <a:tcStyle>
        <a:tcBdr/>
        <a:fill>
          <a:solidFill>
            <a:srgbClr val="E6E6E6"/>
          </a:solidFill>
        </a:fill>
      </a:tcStyle>
    </a:band1V>
    <a:band2V>
      <a:tcTxStyle/>
      <a:tcStyle>
        <a:tcBdr/>
      </a:tcStyle>
    </a:band2V>
    <a:lastCol>
      <a:tcTxStyle b="on" i="off">
        <a:font>
          <a:latin typeface="Calibri"/>
          <a:ea typeface="Calibri"/>
          <a:cs typeface="Calibri"/>
        </a:font>
        <a:schemeClr val="lt1"/>
      </a:tcTxStyle>
      <a:tcStyle>
        <a:tcBdr/>
        <a:fill>
          <a:solidFill>
            <a:schemeClr val="dk1"/>
          </a:solidFill>
        </a:fill>
      </a:tcStyle>
    </a:lastCol>
    <a:firstCol>
      <a:tcTxStyle b="on" i="off">
        <a:font>
          <a:latin typeface="Calibri"/>
          <a:ea typeface="Calibri"/>
          <a:cs typeface="Calibri"/>
        </a:font>
        <a:schemeClr val="lt1"/>
      </a:tcTxStyle>
      <a:tcStyle>
        <a:tcBdr/>
        <a:fill>
          <a:solidFill>
            <a:schemeClr val="dk1"/>
          </a:solidFill>
        </a:fill>
      </a:tcStyle>
    </a:firstCol>
    <a:lastRow>
      <a:tcTxStyle b="on" i="off"/>
      <a:tcStyle>
        <a:tcBdr>
          <a:top>
            <a:ln w="50800" cap="flat" cmpd="sng">
              <a:solidFill>
                <a:schemeClr val="dk1"/>
              </a:solidFill>
              <a:prstDash val="solid"/>
              <a:round/>
              <a:headEnd type="none" w="sm" len="sm"/>
              <a:tailEnd type="none" w="sm" len="sm"/>
            </a:ln>
          </a:top>
        </a:tcBdr>
        <a:fill>
          <a:solidFill>
            <a:schemeClr val="lt1"/>
          </a:solidFill>
        </a:fill>
      </a:tcStyle>
    </a:lastRow>
    <a:seCell>
      <a:tcTxStyle b="on" i="off">
        <a:font>
          <a:latin typeface="Calibri"/>
          <a:ea typeface="Calibri"/>
          <a:cs typeface="Calibri"/>
        </a:font>
        <a:schemeClr val="dk1"/>
      </a:tcTxStyle>
      <a:tcStyle>
        <a:tcBdr/>
      </a:tcStyle>
    </a:seCell>
    <a:swCell>
      <a:tcTxStyle b="on" i="off">
        <a:font>
          <a:latin typeface="Calibri"/>
          <a:ea typeface="Calibri"/>
          <a:cs typeface="Calibri"/>
        </a:font>
        <a:schemeClr val="dk1"/>
      </a:tcTxStyle>
      <a:tcStyle>
        <a:tcBdr/>
      </a:tcStyle>
    </a:swCell>
    <a:firstRow>
      <a:tcTxStyle b="on" i="off">
        <a:font>
          <a:latin typeface="Calibri"/>
          <a:ea typeface="Calibri"/>
          <a:cs typeface="Calibri"/>
        </a:font>
        <a:schemeClr val="lt1"/>
      </a:tcTxStyle>
      <a:tcStyle>
        <a:tcBdr>
          <a:bottom>
            <a:ln w="25400" cap="flat" cmpd="sng">
              <a:solidFill>
                <a:schemeClr val="dk1"/>
              </a:solidFill>
              <a:prstDash val="solid"/>
              <a:round/>
              <a:headEnd type="none" w="sm" len="sm"/>
              <a:tailEnd type="none" w="sm" len="sm"/>
            </a:ln>
          </a:bottom>
        </a:tcBdr>
        <a:fill>
          <a:solidFill>
            <a:schemeClr val="dk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32" autoAdjust="0"/>
  </p:normalViewPr>
  <p:slideViewPr>
    <p:cSldViewPr snapToGrid="0">
      <p:cViewPr varScale="1">
        <p:scale>
          <a:sx n="88" d="100"/>
          <a:sy n="88" d="100"/>
        </p:scale>
        <p:origin x="1434" y="96"/>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117" Type="http://schemas.openxmlformats.org/officeDocument/2006/relationships/font" Target="fonts/font17.fntdata"/><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slide" Target="slides/slide82.xml"/><Relationship Id="rId112" Type="http://schemas.openxmlformats.org/officeDocument/2006/relationships/font" Target="fonts/font12.fntdata"/><Relationship Id="rId133" Type="http://schemas.openxmlformats.org/officeDocument/2006/relationships/presProps" Target="presProps.xml"/><Relationship Id="rId16" Type="http://schemas.openxmlformats.org/officeDocument/2006/relationships/slide" Target="slides/slide9.xml"/><Relationship Id="rId107" Type="http://schemas.openxmlformats.org/officeDocument/2006/relationships/font" Target="fonts/font7.fntdata"/><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openxmlformats.org/officeDocument/2006/relationships/font" Target="fonts/font2.fntdata"/><Relationship Id="rId5" Type="http://schemas.openxmlformats.org/officeDocument/2006/relationships/slideMaster" Target="slideMasters/slideMaster5.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113" Type="http://schemas.openxmlformats.org/officeDocument/2006/relationships/font" Target="fonts/font13.fntdata"/><Relationship Id="rId118" Type="http://schemas.openxmlformats.org/officeDocument/2006/relationships/font" Target="fonts/font18.fntdata"/><Relationship Id="rId134" Type="http://schemas.openxmlformats.org/officeDocument/2006/relationships/viewProps" Target="viewProps.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33" Type="http://schemas.openxmlformats.org/officeDocument/2006/relationships/slide" Target="slides/slide26.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font" Target="fonts/font3.fntdata"/><Relationship Id="rId108" Type="http://schemas.openxmlformats.org/officeDocument/2006/relationships/font" Target="fonts/font8.fntdata"/><Relationship Id="rId54" Type="http://schemas.openxmlformats.org/officeDocument/2006/relationships/slide" Target="slides/slide47.xml"/><Relationship Id="rId70" Type="http://schemas.openxmlformats.org/officeDocument/2006/relationships/slide" Target="slides/slide63.xml"/><Relationship Id="rId75" Type="http://schemas.openxmlformats.org/officeDocument/2006/relationships/slide" Target="slides/slide68.xml"/><Relationship Id="rId91" Type="http://schemas.openxmlformats.org/officeDocument/2006/relationships/slide" Target="slides/slide84.xml"/><Relationship Id="rId96" Type="http://schemas.openxmlformats.org/officeDocument/2006/relationships/slide" Target="slides/slide89.xml"/><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 Target="slides/slide16.xml"/><Relationship Id="rId28" Type="http://schemas.openxmlformats.org/officeDocument/2006/relationships/slide" Target="slides/slide21.xml"/><Relationship Id="rId49" Type="http://schemas.openxmlformats.org/officeDocument/2006/relationships/slide" Target="slides/slide42.xml"/><Relationship Id="rId114" Type="http://schemas.openxmlformats.org/officeDocument/2006/relationships/font" Target="fonts/font14.fntdata"/><Relationship Id="rId119" Type="http://schemas.openxmlformats.org/officeDocument/2006/relationships/font" Target="fonts/font19.fntdata"/><Relationship Id="rId44" Type="http://schemas.openxmlformats.org/officeDocument/2006/relationships/slide" Target="slides/slide37.xml"/><Relationship Id="rId60" Type="http://schemas.openxmlformats.org/officeDocument/2006/relationships/slide" Target="slides/slide53.xml"/><Relationship Id="rId65" Type="http://schemas.openxmlformats.org/officeDocument/2006/relationships/slide" Target="slides/slide58.xml"/><Relationship Id="rId81" Type="http://schemas.openxmlformats.org/officeDocument/2006/relationships/slide" Target="slides/slide74.xml"/><Relationship Id="rId86" Type="http://schemas.openxmlformats.org/officeDocument/2006/relationships/slide" Target="slides/slide79.xml"/><Relationship Id="rId135" Type="http://schemas.openxmlformats.org/officeDocument/2006/relationships/theme" Target="theme/theme1.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109" Type="http://schemas.openxmlformats.org/officeDocument/2006/relationships/font" Target="fonts/font9.fntdata"/><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font" Target="fonts/font4.fntdata"/><Relationship Id="rId120" Type="http://schemas.openxmlformats.org/officeDocument/2006/relationships/font" Target="fonts/font20.fntdata"/><Relationship Id="rId7" Type="http://schemas.openxmlformats.org/officeDocument/2006/relationships/slideMaster" Target="slideMasters/slideMaster7.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slideMaster" Target="slideMasters/slideMaster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font" Target="fonts/font10.fntdata"/><Relationship Id="rId115" Type="http://schemas.openxmlformats.org/officeDocument/2006/relationships/font" Target="fonts/font15.fntdata"/><Relationship Id="rId136" Type="http://schemas.openxmlformats.org/officeDocument/2006/relationships/tableStyles" Target="tableStyles.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notesMaster" Target="notesMasters/notesMaster1.xml"/><Relationship Id="rId105" Type="http://schemas.openxmlformats.org/officeDocument/2006/relationships/font" Target="fonts/font5.fntdata"/><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slide" Target="slides/slide91.xml"/><Relationship Id="rId121" Type="http://schemas.openxmlformats.org/officeDocument/2006/relationships/font" Target="fonts/font21.fntdata"/><Relationship Id="rId3" Type="http://schemas.openxmlformats.org/officeDocument/2006/relationships/slideMaster" Target="slideMasters/slideMaster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116" Type="http://schemas.openxmlformats.org/officeDocument/2006/relationships/font" Target="fonts/font16.fntdata"/><Relationship Id="rId137"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88" Type="http://schemas.openxmlformats.org/officeDocument/2006/relationships/slide" Target="slides/slide81.xml"/><Relationship Id="rId111" Type="http://schemas.openxmlformats.org/officeDocument/2006/relationships/font" Target="fonts/font11.fntdata"/><Relationship Id="rId132" Type="http://customschemas.google.com/relationships/presentationmetadata" Target="metadata"/><Relationship Id="rId15" Type="http://schemas.openxmlformats.org/officeDocument/2006/relationships/slide" Target="slides/slide8.xml"/><Relationship Id="rId36" Type="http://schemas.openxmlformats.org/officeDocument/2006/relationships/slide" Target="slides/slide29.xml"/><Relationship Id="rId57" Type="http://schemas.openxmlformats.org/officeDocument/2006/relationships/slide" Target="slides/slide50.xml"/><Relationship Id="rId106" Type="http://schemas.openxmlformats.org/officeDocument/2006/relationships/font" Target="fonts/font6.fntdata"/><Relationship Id="rId10" Type="http://schemas.openxmlformats.org/officeDocument/2006/relationships/slide" Target="slides/slide3.xml"/><Relationship Id="rId31" Type="http://schemas.openxmlformats.org/officeDocument/2006/relationships/slide" Target="slides/slide24.xml"/><Relationship Id="rId52" Type="http://schemas.openxmlformats.org/officeDocument/2006/relationships/slide" Target="slides/slide45.xml"/><Relationship Id="rId73" Type="http://schemas.openxmlformats.org/officeDocument/2006/relationships/slide" Target="slides/slide66.xml"/><Relationship Id="rId78" Type="http://schemas.openxmlformats.org/officeDocument/2006/relationships/slide" Target="slides/slide71.xml"/><Relationship Id="rId94" Type="http://schemas.openxmlformats.org/officeDocument/2006/relationships/slide" Target="slides/slide87.xml"/><Relationship Id="rId99" Type="http://schemas.openxmlformats.org/officeDocument/2006/relationships/slide" Target="slides/slide92.xml"/><Relationship Id="rId101" Type="http://schemas.openxmlformats.org/officeDocument/2006/relationships/font" Target="fonts/font1.fntdata"/><Relationship Id="rId122" Type="http://schemas.openxmlformats.org/officeDocument/2006/relationships/tags" Target="tags/tag1.xml"/><Relationship Id="rId4" Type="http://schemas.openxmlformats.org/officeDocument/2006/relationships/slideMaster" Target="slideMasters/slideMaster4.xml"/><Relationship Id="rId9"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sanjiva\sanjiva's%20old\Box%20Sync\Sanjiva's%20files\Biol%201A\Biol%201A%20FA22\CURE%20Week%202%20example%20data%20FA22.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sanjiva\sanjiva's%20old\Box%20Sync\Sanjiva's%20files\Biol%201A\Biol%201A%20FA22\CURE%20Week%202%20example%20data%20FA22.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US"/>
              <a:t>Chemotaxis Assay</a:t>
            </a:r>
          </a:p>
        </c:rich>
      </c:tx>
      <c:overlay val="0"/>
      <c:spPr>
        <a:noFill/>
        <a:ln>
          <a:noFill/>
        </a:ln>
        <a:effectLst/>
      </c:spPr>
      <c:txPr>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10 mM glucose</c:v>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val>
            <c:numRef>
              <c:f>Sheet1!$A$2:$A$4</c:f>
              <c:numCache>
                <c:formatCode>General</c:formatCode>
                <c:ptCount val="3"/>
                <c:pt idx="0">
                  <c:v>5</c:v>
                </c:pt>
                <c:pt idx="1">
                  <c:v>4</c:v>
                </c:pt>
                <c:pt idx="2">
                  <c:v>8</c:v>
                </c:pt>
              </c:numCache>
            </c:numRef>
          </c:val>
          <c:extLst>
            <c:ext xmlns:c16="http://schemas.microsoft.com/office/drawing/2014/chart" uri="{C3380CC4-5D6E-409C-BE32-E72D297353CC}">
              <c16:uniqueId val="{00000000-E54E-454B-BC45-AD3756B9B939}"/>
            </c:ext>
          </c:extLst>
        </c:ser>
        <c:ser>
          <c:idx val="1"/>
          <c:order val="1"/>
          <c:tx>
            <c:v>Proteose peptone</c:v>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val>
            <c:numRef>
              <c:f>Sheet1!$B$2:$B$4</c:f>
              <c:numCache>
                <c:formatCode>General</c:formatCode>
                <c:ptCount val="3"/>
                <c:pt idx="0">
                  <c:v>8</c:v>
                </c:pt>
                <c:pt idx="1">
                  <c:v>12</c:v>
                </c:pt>
                <c:pt idx="2">
                  <c:v>9</c:v>
                </c:pt>
              </c:numCache>
            </c:numRef>
          </c:val>
          <c:extLst>
            <c:ext xmlns:c16="http://schemas.microsoft.com/office/drawing/2014/chart" uri="{C3380CC4-5D6E-409C-BE32-E72D297353CC}">
              <c16:uniqueId val="{00000001-E54E-454B-BC45-AD3756B9B939}"/>
            </c:ext>
          </c:extLst>
        </c:ser>
        <c:dLbls>
          <c:dLblPos val="outEnd"/>
          <c:showLegendKey val="0"/>
          <c:showVal val="1"/>
          <c:showCatName val="0"/>
          <c:showSerName val="0"/>
          <c:showPercent val="0"/>
          <c:showBubbleSize val="0"/>
        </c:dLbls>
        <c:gapWidth val="444"/>
        <c:overlap val="-90"/>
        <c:axId val="1280779936"/>
        <c:axId val="1280782848"/>
      </c:barChart>
      <c:catAx>
        <c:axId val="128077993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US"/>
                  <a:t>Trial</a:t>
                </a:r>
              </a:p>
            </c:rich>
          </c:tx>
          <c:overlay val="0"/>
          <c:spPr>
            <a:noFill/>
            <a:ln>
              <a:noFill/>
            </a:ln>
            <a:effectLst/>
          </c:spPr>
          <c:txPr>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280782848"/>
        <c:crosses val="autoZero"/>
        <c:auto val="1"/>
        <c:lblAlgn val="ctr"/>
        <c:lblOffset val="100"/>
        <c:noMultiLvlLbl val="0"/>
      </c:catAx>
      <c:valAx>
        <c:axId val="1280782848"/>
        <c:scaling>
          <c:orientation val="minMax"/>
        </c:scaling>
        <c:delete val="1"/>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US"/>
                  <a:t># of cells per 3 uL</a:t>
                </a:r>
              </a:p>
            </c:rich>
          </c:tx>
          <c:overlay val="0"/>
          <c:spPr>
            <a:noFill/>
            <a:ln>
              <a:noFill/>
            </a:ln>
            <a:effectLst/>
          </c:spPr>
          <c:txPr>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crossAx val="1280779936"/>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r>
              <a:rPr lang="en-US"/>
              <a:t>Pattern Formation Assay</a:t>
            </a:r>
          </a:p>
        </c:rich>
      </c:tx>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barChart>
        <c:barDir val="col"/>
        <c:grouping val="clustered"/>
        <c:varyColors val="0"/>
        <c:ser>
          <c:idx val="0"/>
          <c:order val="0"/>
          <c:tx>
            <c:v>Test condition</c:v>
          </c:tx>
          <c:spPr>
            <a:solidFill>
              <a:schemeClr val="accent6"/>
            </a:solidFill>
            <a:ln>
              <a:noFill/>
            </a:ln>
            <a:effectLst/>
          </c:spPr>
          <c:invertIfNegative val="0"/>
          <c:errBars>
            <c:errBarType val="both"/>
            <c:errValType val="stdErr"/>
            <c:noEndCap val="0"/>
            <c:spPr>
              <a:noFill/>
              <a:ln w="9525" cap="flat" cmpd="sng" algn="ctr">
                <a:solidFill>
                  <a:schemeClr val="dk1">
                    <a:lumMod val="50000"/>
                    <a:lumOff val="50000"/>
                  </a:schemeClr>
                </a:solidFill>
                <a:round/>
              </a:ln>
              <a:effectLst/>
            </c:spPr>
          </c:errBars>
          <c:val>
            <c:numRef>
              <c:f>Sheet1!$A$7:$A$9</c:f>
              <c:numCache>
                <c:formatCode>General</c:formatCode>
                <c:ptCount val="3"/>
                <c:pt idx="0">
                  <c:v>20</c:v>
                </c:pt>
                <c:pt idx="1">
                  <c:v>25</c:v>
                </c:pt>
                <c:pt idx="2">
                  <c:v>19</c:v>
                </c:pt>
              </c:numCache>
            </c:numRef>
          </c:val>
          <c:extLst>
            <c:ext xmlns:c16="http://schemas.microsoft.com/office/drawing/2014/chart" uri="{C3380CC4-5D6E-409C-BE32-E72D297353CC}">
              <c16:uniqueId val="{00000000-6659-48BB-A075-E97DFFBB09C0}"/>
            </c:ext>
          </c:extLst>
        </c:ser>
        <c:ser>
          <c:idx val="1"/>
          <c:order val="1"/>
          <c:tx>
            <c:v>Standard condition</c:v>
          </c:tx>
          <c:spPr>
            <a:solidFill>
              <a:schemeClr val="accent5"/>
            </a:solidFill>
            <a:ln>
              <a:noFill/>
            </a:ln>
            <a:effectLst/>
          </c:spPr>
          <c:invertIfNegative val="0"/>
          <c:errBars>
            <c:errBarType val="both"/>
            <c:errValType val="stdErr"/>
            <c:noEndCap val="0"/>
            <c:spPr>
              <a:noFill/>
              <a:ln w="9525" cap="flat" cmpd="sng" algn="ctr">
                <a:solidFill>
                  <a:schemeClr val="dk1">
                    <a:lumMod val="50000"/>
                    <a:lumOff val="50000"/>
                  </a:schemeClr>
                </a:solidFill>
                <a:round/>
              </a:ln>
              <a:effectLst/>
            </c:spPr>
          </c:errBars>
          <c:val>
            <c:numRef>
              <c:f>Sheet1!$B$7:$B$9</c:f>
              <c:numCache>
                <c:formatCode>General</c:formatCode>
                <c:ptCount val="3"/>
                <c:pt idx="0">
                  <c:v>15</c:v>
                </c:pt>
                <c:pt idx="1">
                  <c:v>17</c:v>
                </c:pt>
                <c:pt idx="2">
                  <c:v>16</c:v>
                </c:pt>
              </c:numCache>
            </c:numRef>
          </c:val>
          <c:extLst>
            <c:ext xmlns:c16="http://schemas.microsoft.com/office/drawing/2014/chart" uri="{C3380CC4-5D6E-409C-BE32-E72D297353CC}">
              <c16:uniqueId val="{00000001-6659-48BB-A075-E97DFFBB09C0}"/>
            </c:ext>
          </c:extLst>
        </c:ser>
        <c:dLbls>
          <c:showLegendKey val="0"/>
          <c:showVal val="0"/>
          <c:showCatName val="0"/>
          <c:showSerName val="0"/>
          <c:showPercent val="0"/>
          <c:showBubbleSize val="0"/>
        </c:dLbls>
        <c:gapWidth val="267"/>
        <c:overlap val="-43"/>
        <c:axId val="1407053280"/>
        <c:axId val="1407049952"/>
      </c:barChart>
      <c:catAx>
        <c:axId val="1407053280"/>
        <c:scaling>
          <c:orientation val="minMax"/>
        </c:scaling>
        <c:delete val="0"/>
        <c:axPos val="b"/>
        <c:majorGridlines>
          <c:spPr>
            <a:ln w="9525" cap="flat" cmpd="sng" algn="ctr">
              <a:solidFill>
                <a:schemeClr val="dk1">
                  <a:lumMod val="15000"/>
                  <a:lumOff val="85000"/>
                </a:schemeClr>
              </a:solidFill>
              <a:round/>
            </a:ln>
            <a:effectLst/>
          </c:spPr>
        </c:majorGridlines>
        <c:title>
          <c:tx>
            <c:rich>
              <a:bodyPr rot="0" spcFirstLastPara="1" vertOverflow="ellipsis" vert="horz" wrap="square" anchor="ctr" anchorCtr="1"/>
              <a:lstStyle/>
              <a:p>
                <a:pPr>
                  <a:defRPr sz="900" b="1" i="0" u="none" strike="noStrike" kern="1200" baseline="0">
                    <a:solidFill>
                      <a:schemeClr val="dk1">
                        <a:lumMod val="65000"/>
                        <a:lumOff val="35000"/>
                      </a:schemeClr>
                    </a:solidFill>
                    <a:latin typeface="+mn-lt"/>
                    <a:ea typeface="+mn-ea"/>
                    <a:cs typeface="+mn-cs"/>
                  </a:defRPr>
                </a:pPr>
                <a:r>
                  <a:rPr lang="en-US"/>
                  <a:t>Trial</a:t>
                </a:r>
              </a:p>
            </c:rich>
          </c:tx>
          <c:overlay val="0"/>
          <c:spPr>
            <a:noFill/>
            <a:ln>
              <a:noFill/>
            </a:ln>
            <a:effectLst/>
          </c:spPr>
          <c:txPr>
            <a:bodyPr rot="0" spcFirstLastPara="1" vertOverflow="ellipsis" vert="horz" wrap="square" anchor="ctr" anchorCtr="1"/>
            <a:lstStyle/>
            <a:p>
              <a:pPr>
                <a:defRPr sz="900" b="1" i="0" u="none" strike="noStrike" kern="1200" baseline="0">
                  <a:solidFill>
                    <a:schemeClr val="dk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dk1">
                    <a:lumMod val="65000"/>
                    <a:lumOff val="35000"/>
                  </a:schemeClr>
                </a:solidFill>
                <a:latin typeface="+mn-lt"/>
                <a:ea typeface="+mn-ea"/>
                <a:cs typeface="+mn-cs"/>
              </a:defRPr>
            </a:pPr>
            <a:endParaRPr lang="en-US"/>
          </a:p>
        </c:txPr>
        <c:crossAx val="1407049952"/>
        <c:crosses val="autoZero"/>
        <c:auto val="1"/>
        <c:lblAlgn val="ctr"/>
        <c:lblOffset val="100"/>
        <c:noMultiLvlLbl val="0"/>
      </c:catAx>
      <c:valAx>
        <c:axId val="1407049952"/>
        <c:scaling>
          <c:orientation val="minMax"/>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dk1">
                        <a:lumMod val="65000"/>
                        <a:lumOff val="35000"/>
                      </a:schemeClr>
                    </a:solidFill>
                    <a:latin typeface="+mn-lt"/>
                    <a:ea typeface="+mn-ea"/>
                    <a:cs typeface="+mn-cs"/>
                  </a:defRPr>
                </a:pPr>
                <a:r>
                  <a:rPr lang="en-US"/>
                  <a:t>Time (seconds)</a:t>
                </a:r>
              </a:p>
            </c:rich>
          </c:tx>
          <c:overlay val="0"/>
          <c:spPr>
            <a:noFill/>
            <a:ln>
              <a:noFill/>
            </a:ln>
            <a:effectLst/>
          </c:spPr>
          <c:txPr>
            <a:bodyPr rot="-5400000" spcFirstLastPara="1" vertOverflow="ellipsis" vert="horz" wrap="square" anchor="ctr" anchorCtr="1"/>
            <a:lstStyle/>
            <a:p>
              <a:pPr>
                <a:defRPr sz="900" b="1" i="0" u="none" strike="noStrike" kern="1200" baseline="0">
                  <a:solidFill>
                    <a:schemeClr val="dk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1407053280"/>
        <c:crosses val="autoZero"/>
        <c:crossBetween val="between"/>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a:t>Food</a:t>
            </a:r>
            <a:r>
              <a:rPr lang="en-US" b="1" baseline="0"/>
              <a:t> vacuole formation - Standard condition</a:t>
            </a:r>
            <a:endParaRPr lang="en-US" b="1"/>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Cell 1</c:v>
          </c:tx>
          <c:spPr>
            <a:solidFill>
              <a:schemeClr val="accent1"/>
            </a:solidFill>
            <a:ln w="28575" cap="rnd">
              <a:solidFill>
                <a:schemeClr val="accent1"/>
              </a:solidFill>
              <a:round/>
            </a:ln>
            <a:effectLst/>
          </c:spPr>
          <c:invertIfNegative val="0"/>
          <c:cat>
            <c:strRef>
              <c:f>Sheet1!$B$3:$I$3</c:f>
              <c:strCache>
                <c:ptCount val="8"/>
                <c:pt idx="0">
                  <c:v>2 min</c:v>
                </c:pt>
                <c:pt idx="1">
                  <c:v>5 min</c:v>
                </c:pt>
                <c:pt idx="2">
                  <c:v>10 min</c:v>
                </c:pt>
                <c:pt idx="3">
                  <c:v>20 min</c:v>
                </c:pt>
                <c:pt idx="4">
                  <c:v>30 min</c:v>
                </c:pt>
                <c:pt idx="5">
                  <c:v>45 min</c:v>
                </c:pt>
                <c:pt idx="6">
                  <c:v>60 min</c:v>
                </c:pt>
                <c:pt idx="7">
                  <c:v>90 min</c:v>
                </c:pt>
              </c:strCache>
            </c:strRef>
          </c:cat>
          <c:val>
            <c:numRef>
              <c:f>Sheet1!$B$4:$I$4</c:f>
              <c:numCache>
                <c:formatCode>General</c:formatCode>
                <c:ptCount val="8"/>
                <c:pt idx="0">
                  <c:v>0</c:v>
                </c:pt>
                <c:pt idx="1">
                  <c:v>1</c:v>
                </c:pt>
                <c:pt idx="2">
                  <c:v>2</c:v>
                </c:pt>
                <c:pt idx="3">
                  <c:v>3</c:v>
                </c:pt>
                <c:pt idx="4">
                  <c:v>5</c:v>
                </c:pt>
                <c:pt idx="5">
                  <c:v>7</c:v>
                </c:pt>
                <c:pt idx="6">
                  <c:v>9</c:v>
                </c:pt>
                <c:pt idx="7">
                  <c:v>15</c:v>
                </c:pt>
              </c:numCache>
            </c:numRef>
          </c:val>
          <c:extLst>
            <c:ext xmlns:c16="http://schemas.microsoft.com/office/drawing/2014/chart" uri="{C3380CC4-5D6E-409C-BE32-E72D297353CC}">
              <c16:uniqueId val="{00000000-09D2-441D-A1F7-F71F8F1738A1}"/>
            </c:ext>
          </c:extLst>
        </c:ser>
        <c:ser>
          <c:idx val="1"/>
          <c:order val="1"/>
          <c:tx>
            <c:v>Cell 2</c:v>
          </c:tx>
          <c:spPr>
            <a:solidFill>
              <a:schemeClr val="accent2"/>
            </a:solidFill>
            <a:ln w="28575" cap="rnd">
              <a:solidFill>
                <a:schemeClr val="accent2"/>
              </a:solidFill>
              <a:round/>
            </a:ln>
            <a:effectLst/>
          </c:spPr>
          <c:invertIfNegative val="0"/>
          <c:cat>
            <c:strRef>
              <c:f>Sheet1!$B$3:$I$3</c:f>
              <c:strCache>
                <c:ptCount val="8"/>
                <c:pt idx="0">
                  <c:v>2 min</c:v>
                </c:pt>
                <c:pt idx="1">
                  <c:v>5 min</c:v>
                </c:pt>
                <c:pt idx="2">
                  <c:v>10 min</c:v>
                </c:pt>
                <c:pt idx="3">
                  <c:v>20 min</c:v>
                </c:pt>
                <c:pt idx="4">
                  <c:v>30 min</c:v>
                </c:pt>
                <c:pt idx="5">
                  <c:v>45 min</c:v>
                </c:pt>
                <c:pt idx="6">
                  <c:v>60 min</c:v>
                </c:pt>
                <c:pt idx="7">
                  <c:v>90 min</c:v>
                </c:pt>
              </c:strCache>
            </c:strRef>
          </c:cat>
          <c:val>
            <c:numRef>
              <c:f>Sheet1!$B$5:$I$5</c:f>
              <c:numCache>
                <c:formatCode>General</c:formatCode>
                <c:ptCount val="8"/>
                <c:pt idx="0">
                  <c:v>0</c:v>
                </c:pt>
                <c:pt idx="1">
                  <c:v>1</c:v>
                </c:pt>
                <c:pt idx="2">
                  <c:v>2</c:v>
                </c:pt>
                <c:pt idx="3">
                  <c:v>4</c:v>
                </c:pt>
                <c:pt idx="4">
                  <c:v>5</c:v>
                </c:pt>
                <c:pt idx="5">
                  <c:v>8</c:v>
                </c:pt>
                <c:pt idx="6">
                  <c:v>10</c:v>
                </c:pt>
                <c:pt idx="7">
                  <c:v>15</c:v>
                </c:pt>
              </c:numCache>
            </c:numRef>
          </c:val>
          <c:extLst>
            <c:ext xmlns:c16="http://schemas.microsoft.com/office/drawing/2014/chart" uri="{C3380CC4-5D6E-409C-BE32-E72D297353CC}">
              <c16:uniqueId val="{00000001-09D2-441D-A1F7-F71F8F1738A1}"/>
            </c:ext>
          </c:extLst>
        </c:ser>
        <c:ser>
          <c:idx val="2"/>
          <c:order val="2"/>
          <c:tx>
            <c:v>Cell 3</c:v>
          </c:tx>
          <c:spPr>
            <a:solidFill>
              <a:schemeClr val="accent3"/>
            </a:solidFill>
            <a:ln w="28575" cap="rnd">
              <a:solidFill>
                <a:schemeClr val="accent3"/>
              </a:solidFill>
              <a:round/>
            </a:ln>
            <a:effectLst/>
          </c:spPr>
          <c:invertIfNegative val="0"/>
          <c:cat>
            <c:strRef>
              <c:f>Sheet1!$B$3:$I$3</c:f>
              <c:strCache>
                <c:ptCount val="8"/>
                <c:pt idx="0">
                  <c:v>2 min</c:v>
                </c:pt>
                <c:pt idx="1">
                  <c:v>5 min</c:v>
                </c:pt>
                <c:pt idx="2">
                  <c:v>10 min</c:v>
                </c:pt>
                <c:pt idx="3">
                  <c:v>20 min</c:v>
                </c:pt>
                <c:pt idx="4">
                  <c:v>30 min</c:v>
                </c:pt>
                <c:pt idx="5">
                  <c:v>45 min</c:v>
                </c:pt>
                <c:pt idx="6">
                  <c:v>60 min</c:v>
                </c:pt>
                <c:pt idx="7">
                  <c:v>90 min</c:v>
                </c:pt>
              </c:strCache>
            </c:strRef>
          </c:cat>
          <c:val>
            <c:numRef>
              <c:f>Sheet1!$B$6:$I$6</c:f>
              <c:numCache>
                <c:formatCode>General</c:formatCode>
                <c:ptCount val="8"/>
                <c:pt idx="0">
                  <c:v>0</c:v>
                </c:pt>
                <c:pt idx="1">
                  <c:v>1</c:v>
                </c:pt>
                <c:pt idx="2">
                  <c:v>3</c:v>
                </c:pt>
                <c:pt idx="3">
                  <c:v>3</c:v>
                </c:pt>
                <c:pt idx="4">
                  <c:v>5</c:v>
                </c:pt>
                <c:pt idx="5">
                  <c:v>8</c:v>
                </c:pt>
                <c:pt idx="6">
                  <c:v>9</c:v>
                </c:pt>
                <c:pt idx="7">
                  <c:v>17</c:v>
                </c:pt>
              </c:numCache>
            </c:numRef>
          </c:val>
          <c:extLst>
            <c:ext xmlns:c16="http://schemas.microsoft.com/office/drawing/2014/chart" uri="{C3380CC4-5D6E-409C-BE32-E72D297353CC}">
              <c16:uniqueId val="{00000002-09D2-441D-A1F7-F71F8F1738A1}"/>
            </c:ext>
          </c:extLst>
        </c:ser>
        <c:ser>
          <c:idx val="3"/>
          <c:order val="3"/>
          <c:tx>
            <c:v>Cell 4</c:v>
          </c:tx>
          <c:spPr>
            <a:solidFill>
              <a:schemeClr val="accent4"/>
            </a:solidFill>
            <a:ln w="28575" cap="rnd">
              <a:solidFill>
                <a:schemeClr val="accent4"/>
              </a:solidFill>
              <a:round/>
            </a:ln>
            <a:effectLst/>
          </c:spPr>
          <c:invertIfNegative val="0"/>
          <c:cat>
            <c:strRef>
              <c:f>Sheet1!$B$3:$I$3</c:f>
              <c:strCache>
                <c:ptCount val="8"/>
                <c:pt idx="0">
                  <c:v>2 min</c:v>
                </c:pt>
                <c:pt idx="1">
                  <c:v>5 min</c:v>
                </c:pt>
                <c:pt idx="2">
                  <c:v>10 min</c:v>
                </c:pt>
                <c:pt idx="3">
                  <c:v>20 min</c:v>
                </c:pt>
                <c:pt idx="4">
                  <c:v>30 min</c:v>
                </c:pt>
                <c:pt idx="5">
                  <c:v>45 min</c:v>
                </c:pt>
                <c:pt idx="6">
                  <c:v>60 min</c:v>
                </c:pt>
                <c:pt idx="7">
                  <c:v>90 min</c:v>
                </c:pt>
              </c:strCache>
            </c:strRef>
          </c:cat>
          <c:val>
            <c:numRef>
              <c:f>Sheet1!$B$7:$I$7</c:f>
              <c:numCache>
                <c:formatCode>General</c:formatCode>
                <c:ptCount val="8"/>
                <c:pt idx="0">
                  <c:v>0</c:v>
                </c:pt>
                <c:pt idx="1">
                  <c:v>1</c:v>
                </c:pt>
                <c:pt idx="2">
                  <c:v>2</c:v>
                </c:pt>
                <c:pt idx="3">
                  <c:v>4</c:v>
                </c:pt>
                <c:pt idx="4">
                  <c:v>6</c:v>
                </c:pt>
                <c:pt idx="5">
                  <c:v>8</c:v>
                </c:pt>
                <c:pt idx="6">
                  <c:v>10</c:v>
                </c:pt>
                <c:pt idx="7">
                  <c:v>19</c:v>
                </c:pt>
              </c:numCache>
            </c:numRef>
          </c:val>
          <c:extLst>
            <c:ext xmlns:c16="http://schemas.microsoft.com/office/drawing/2014/chart" uri="{C3380CC4-5D6E-409C-BE32-E72D297353CC}">
              <c16:uniqueId val="{00000003-09D2-441D-A1F7-F71F8F1738A1}"/>
            </c:ext>
          </c:extLst>
        </c:ser>
        <c:ser>
          <c:idx val="4"/>
          <c:order val="4"/>
          <c:tx>
            <c:v>Cell 5</c:v>
          </c:tx>
          <c:spPr>
            <a:solidFill>
              <a:schemeClr val="accent5"/>
            </a:solidFill>
            <a:ln w="28575" cap="rnd">
              <a:solidFill>
                <a:schemeClr val="accent5"/>
              </a:solidFill>
              <a:round/>
            </a:ln>
            <a:effectLst/>
          </c:spPr>
          <c:invertIfNegative val="0"/>
          <c:cat>
            <c:strRef>
              <c:f>Sheet1!$B$3:$I$3</c:f>
              <c:strCache>
                <c:ptCount val="8"/>
                <c:pt idx="0">
                  <c:v>2 min</c:v>
                </c:pt>
                <c:pt idx="1">
                  <c:v>5 min</c:v>
                </c:pt>
                <c:pt idx="2">
                  <c:v>10 min</c:v>
                </c:pt>
                <c:pt idx="3">
                  <c:v>20 min</c:v>
                </c:pt>
                <c:pt idx="4">
                  <c:v>30 min</c:v>
                </c:pt>
                <c:pt idx="5">
                  <c:v>45 min</c:v>
                </c:pt>
                <c:pt idx="6">
                  <c:v>60 min</c:v>
                </c:pt>
                <c:pt idx="7">
                  <c:v>90 min</c:v>
                </c:pt>
              </c:strCache>
            </c:strRef>
          </c:cat>
          <c:val>
            <c:numRef>
              <c:f>Sheet1!$B$8:$I$8</c:f>
              <c:numCache>
                <c:formatCode>General</c:formatCode>
                <c:ptCount val="8"/>
                <c:pt idx="0">
                  <c:v>1</c:v>
                </c:pt>
                <c:pt idx="1">
                  <c:v>2</c:v>
                </c:pt>
                <c:pt idx="2">
                  <c:v>3</c:v>
                </c:pt>
                <c:pt idx="3">
                  <c:v>3</c:v>
                </c:pt>
                <c:pt idx="4">
                  <c:v>5</c:v>
                </c:pt>
                <c:pt idx="5">
                  <c:v>7</c:v>
                </c:pt>
                <c:pt idx="6">
                  <c:v>10</c:v>
                </c:pt>
                <c:pt idx="7">
                  <c:v>16</c:v>
                </c:pt>
              </c:numCache>
            </c:numRef>
          </c:val>
          <c:extLst>
            <c:ext xmlns:c16="http://schemas.microsoft.com/office/drawing/2014/chart" uri="{C3380CC4-5D6E-409C-BE32-E72D297353CC}">
              <c16:uniqueId val="{00000004-09D2-441D-A1F7-F71F8F1738A1}"/>
            </c:ext>
          </c:extLst>
        </c:ser>
        <c:dLbls>
          <c:showLegendKey val="0"/>
          <c:showVal val="0"/>
          <c:showCatName val="0"/>
          <c:showSerName val="0"/>
          <c:showPercent val="0"/>
          <c:showBubbleSize val="0"/>
        </c:dLbls>
        <c:gapWidth val="150"/>
        <c:axId val="650776671"/>
        <c:axId val="650781247"/>
      </c:barChart>
      <c:lineChart>
        <c:grouping val="standard"/>
        <c:varyColors val="0"/>
        <c:ser>
          <c:idx val="5"/>
          <c:order val="5"/>
          <c:tx>
            <c:v>Average vacuole count</c:v>
          </c:tx>
          <c:spPr>
            <a:ln w="28575" cap="rnd">
              <a:solidFill>
                <a:schemeClr val="accent6"/>
              </a:solidFill>
              <a:round/>
            </a:ln>
            <a:effectLst/>
          </c:spPr>
          <c:marker>
            <c:symbol val="none"/>
          </c:marker>
          <c:cat>
            <c:strRef>
              <c:f>Sheet1!$B$3:$I$3</c:f>
              <c:strCache>
                <c:ptCount val="8"/>
                <c:pt idx="0">
                  <c:v>2 min</c:v>
                </c:pt>
                <c:pt idx="1">
                  <c:v>5 min</c:v>
                </c:pt>
                <c:pt idx="2">
                  <c:v>10 min</c:v>
                </c:pt>
                <c:pt idx="3">
                  <c:v>20 min</c:v>
                </c:pt>
                <c:pt idx="4">
                  <c:v>30 min</c:v>
                </c:pt>
                <c:pt idx="5">
                  <c:v>45 min</c:v>
                </c:pt>
                <c:pt idx="6">
                  <c:v>60 min</c:v>
                </c:pt>
                <c:pt idx="7">
                  <c:v>90 min</c:v>
                </c:pt>
              </c:strCache>
            </c:strRef>
          </c:cat>
          <c:val>
            <c:numRef>
              <c:f>Sheet1!$B$9:$I$9</c:f>
              <c:numCache>
                <c:formatCode>General</c:formatCode>
                <c:ptCount val="8"/>
                <c:pt idx="0">
                  <c:v>0.2</c:v>
                </c:pt>
                <c:pt idx="1">
                  <c:v>1.2</c:v>
                </c:pt>
                <c:pt idx="2">
                  <c:v>2.4</c:v>
                </c:pt>
                <c:pt idx="3">
                  <c:v>3.4</c:v>
                </c:pt>
                <c:pt idx="4">
                  <c:v>5.2</c:v>
                </c:pt>
                <c:pt idx="5">
                  <c:v>7.6</c:v>
                </c:pt>
                <c:pt idx="6">
                  <c:v>9.6</c:v>
                </c:pt>
                <c:pt idx="7">
                  <c:v>16.399999999999999</c:v>
                </c:pt>
              </c:numCache>
            </c:numRef>
          </c:val>
          <c:smooth val="0"/>
          <c:extLst>
            <c:ext xmlns:c16="http://schemas.microsoft.com/office/drawing/2014/chart" uri="{C3380CC4-5D6E-409C-BE32-E72D297353CC}">
              <c16:uniqueId val="{00000005-09D2-441D-A1F7-F71F8F1738A1}"/>
            </c:ext>
          </c:extLst>
        </c:ser>
        <c:dLbls>
          <c:showLegendKey val="0"/>
          <c:showVal val="0"/>
          <c:showCatName val="0"/>
          <c:showSerName val="0"/>
          <c:showPercent val="0"/>
          <c:showBubbleSize val="0"/>
        </c:dLbls>
        <c:marker val="1"/>
        <c:smooth val="0"/>
        <c:axId val="650776671"/>
        <c:axId val="650781247"/>
      </c:lineChart>
      <c:catAx>
        <c:axId val="65077667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(min.)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0781247"/>
        <c:crosses val="autoZero"/>
        <c:auto val="1"/>
        <c:lblAlgn val="ctr"/>
        <c:lblOffset val="100"/>
        <c:noMultiLvlLbl val="0"/>
      </c:catAx>
      <c:valAx>
        <c:axId val="6507812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 of food vacuoles observed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077667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a:t>Food vacuole formation - Test substance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Cell 1</c:v>
          </c:tx>
          <c:spPr>
            <a:solidFill>
              <a:schemeClr val="accent1"/>
            </a:solidFill>
            <a:ln>
              <a:noFill/>
            </a:ln>
            <a:effectLst/>
          </c:spPr>
          <c:invertIfNegative val="0"/>
          <c:cat>
            <c:strRef>
              <c:f>Sheet1!$B$12:$I$12</c:f>
              <c:strCache>
                <c:ptCount val="8"/>
                <c:pt idx="0">
                  <c:v>2 min</c:v>
                </c:pt>
                <c:pt idx="1">
                  <c:v>5 min</c:v>
                </c:pt>
                <c:pt idx="2">
                  <c:v>10 min</c:v>
                </c:pt>
                <c:pt idx="3">
                  <c:v>20 min</c:v>
                </c:pt>
                <c:pt idx="4">
                  <c:v>30 min</c:v>
                </c:pt>
                <c:pt idx="5">
                  <c:v>45 min</c:v>
                </c:pt>
                <c:pt idx="6">
                  <c:v>60 min</c:v>
                </c:pt>
                <c:pt idx="7">
                  <c:v>90 min</c:v>
                </c:pt>
              </c:strCache>
            </c:strRef>
          </c:cat>
          <c:val>
            <c:numRef>
              <c:f>Sheet1!$B$13:$I$13</c:f>
              <c:numCache>
                <c:formatCode>General</c:formatCode>
                <c:ptCount val="8"/>
                <c:pt idx="0">
                  <c:v>1</c:v>
                </c:pt>
                <c:pt idx="1">
                  <c:v>2</c:v>
                </c:pt>
                <c:pt idx="2">
                  <c:v>6</c:v>
                </c:pt>
                <c:pt idx="3">
                  <c:v>8</c:v>
                </c:pt>
                <c:pt idx="4">
                  <c:v>12</c:v>
                </c:pt>
                <c:pt idx="5">
                  <c:v>15</c:v>
                </c:pt>
                <c:pt idx="6">
                  <c:v>20</c:v>
                </c:pt>
                <c:pt idx="7">
                  <c:v>24</c:v>
                </c:pt>
              </c:numCache>
            </c:numRef>
          </c:val>
          <c:extLst>
            <c:ext xmlns:c16="http://schemas.microsoft.com/office/drawing/2014/chart" uri="{C3380CC4-5D6E-409C-BE32-E72D297353CC}">
              <c16:uniqueId val="{00000000-9648-4922-89CA-802FF5F23575}"/>
            </c:ext>
          </c:extLst>
        </c:ser>
        <c:ser>
          <c:idx val="1"/>
          <c:order val="1"/>
          <c:tx>
            <c:v>Cell 2</c:v>
          </c:tx>
          <c:spPr>
            <a:solidFill>
              <a:schemeClr val="accent2"/>
            </a:solidFill>
            <a:ln>
              <a:noFill/>
            </a:ln>
            <a:effectLst/>
          </c:spPr>
          <c:invertIfNegative val="0"/>
          <c:cat>
            <c:strRef>
              <c:f>Sheet1!$B$12:$I$12</c:f>
              <c:strCache>
                <c:ptCount val="8"/>
                <c:pt idx="0">
                  <c:v>2 min</c:v>
                </c:pt>
                <c:pt idx="1">
                  <c:v>5 min</c:v>
                </c:pt>
                <c:pt idx="2">
                  <c:v>10 min</c:v>
                </c:pt>
                <c:pt idx="3">
                  <c:v>20 min</c:v>
                </c:pt>
                <c:pt idx="4">
                  <c:v>30 min</c:v>
                </c:pt>
                <c:pt idx="5">
                  <c:v>45 min</c:v>
                </c:pt>
                <c:pt idx="6">
                  <c:v>60 min</c:v>
                </c:pt>
                <c:pt idx="7">
                  <c:v>90 min</c:v>
                </c:pt>
              </c:strCache>
            </c:strRef>
          </c:cat>
          <c:val>
            <c:numRef>
              <c:f>Sheet1!$B$14:$I$14</c:f>
              <c:numCache>
                <c:formatCode>General</c:formatCode>
                <c:ptCount val="8"/>
                <c:pt idx="0">
                  <c:v>1</c:v>
                </c:pt>
                <c:pt idx="1">
                  <c:v>3</c:v>
                </c:pt>
                <c:pt idx="2">
                  <c:v>6</c:v>
                </c:pt>
                <c:pt idx="3">
                  <c:v>9</c:v>
                </c:pt>
                <c:pt idx="4">
                  <c:v>12</c:v>
                </c:pt>
                <c:pt idx="5">
                  <c:v>15</c:v>
                </c:pt>
                <c:pt idx="6">
                  <c:v>20</c:v>
                </c:pt>
                <c:pt idx="7">
                  <c:v>24</c:v>
                </c:pt>
              </c:numCache>
            </c:numRef>
          </c:val>
          <c:extLst>
            <c:ext xmlns:c16="http://schemas.microsoft.com/office/drawing/2014/chart" uri="{C3380CC4-5D6E-409C-BE32-E72D297353CC}">
              <c16:uniqueId val="{00000001-9648-4922-89CA-802FF5F23575}"/>
            </c:ext>
          </c:extLst>
        </c:ser>
        <c:ser>
          <c:idx val="2"/>
          <c:order val="2"/>
          <c:tx>
            <c:v>Cell 3</c:v>
          </c:tx>
          <c:spPr>
            <a:solidFill>
              <a:schemeClr val="accent3"/>
            </a:solidFill>
            <a:ln>
              <a:noFill/>
            </a:ln>
            <a:effectLst/>
          </c:spPr>
          <c:invertIfNegative val="0"/>
          <c:cat>
            <c:strRef>
              <c:f>Sheet1!$B$12:$I$12</c:f>
              <c:strCache>
                <c:ptCount val="8"/>
                <c:pt idx="0">
                  <c:v>2 min</c:v>
                </c:pt>
                <c:pt idx="1">
                  <c:v>5 min</c:v>
                </c:pt>
                <c:pt idx="2">
                  <c:v>10 min</c:v>
                </c:pt>
                <c:pt idx="3">
                  <c:v>20 min</c:v>
                </c:pt>
                <c:pt idx="4">
                  <c:v>30 min</c:v>
                </c:pt>
                <c:pt idx="5">
                  <c:v>45 min</c:v>
                </c:pt>
                <c:pt idx="6">
                  <c:v>60 min</c:v>
                </c:pt>
                <c:pt idx="7">
                  <c:v>90 min</c:v>
                </c:pt>
              </c:strCache>
            </c:strRef>
          </c:cat>
          <c:val>
            <c:numRef>
              <c:f>Sheet1!$B$15:$I$15</c:f>
              <c:numCache>
                <c:formatCode>General</c:formatCode>
                <c:ptCount val="8"/>
                <c:pt idx="0">
                  <c:v>1</c:v>
                </c:pt>
                <c:pt idx="1">
                  <c:v>2</c:v>
                </c:pt>
                <c:pt idx="2">
                  <c:v>6</c:v>
                </c:pt>
                <c:pt idx="3">
                  <c:v>9</c:v>
                </c:pt>
                <c:pt idx="4">
                  <c:v>12</c:v>
                </c:pt>
                <c:pt idx="5">
                  <c:v>14</c:v>
                </c:pt>
                <c:pt idx="6">
                  <c:v>20</c:v>
                </c:pt>
                <c:pt idx="7">
                  <c:v>25</c:v>
                </c:pt>
              </c:numCache>
            </c:numRef>
          </c:val>
          <c:extLst>
            <c:ext xmlns:c16="http://schemas.microsoft.com/office/drawing/2014/chart" uri="{C3380CC4-5D6E-409C-BE32-E72D297353CC}">
              <c16:uniqueId val="{00000002-9648-4922-89CA-802FF5F23575}"/>
            </c:ext>
          </c:extLst>
        </c:ser>
        <c:ser>
          <c:idx val="3"/>
          <c:order val="3"/>
          <c:tx>
            <c:v>Cell 4</c:v>
          </c:tx>
          <c:spPr>
            <a:solidFill>
              <a:schemeClr val="accent4"/>
            </a:solidFill>
            <a:ln>
              <a:noFill/>
            </a:ln>
            <a:effectLst/>
          </c:spPr>
          <c:invertIfNegative val="0"/>
          <c:cat>
            <c:strRef>
              <c:f>Sheet1!$B$12:$I$12</c:f>
              <c:strCache>
                <c:ptCount val="8"/>
                <c:pt idx="0">
                  <c:v>2 min</c:v>
                </c:pt>
                <c:pt idx="1">
                  <c:v>5 min</c:v>
                </c:pt>
                <c:pt idx="2">
                  <c:v>10 min</c:v>
                </c:pt>
                <c:pt idx="3">
                  <c:v>20 min</c:v>
                </c:pt>
                <c:pt idx="4">
                  <c:v>30 min</c:v>
                </c:pt>
                <c:pt idx="5">
                  <c:v>45 min</c:v>
                </c:pt>
                <c:pt idx="6">
                  <c:v>60 min</c:v>
                </c:pt>
                <c:pt idx="7">
                  <c:v>90 min</c:v>
                </c:pt>
              </c:strCache>
            </c:strRef>
          </c:cat>
          <c:val>
            <c:numRef>
              <c:f>Sheet1!$B$16:$I$16</c:f>
              <c:numCache>
                <c:formatCode>General</c:formatCode>
                <c:ptCount val="8"/>
                <c:pt idx="0">
                  <c:v>1</c:v>
                </c:pt>
                <c:pt idx="1">
                  <c:v>5</c:v>
                </c:pt>
                <c:pt idx="2">
                  <c:v>6</c:v>
                </c:pt>
                <c:pt idx="3">
                  <c:v>9</c:v>
                </c:pt>
                <c:pt idx="4">
                  <c:v>13</c:v>
                </c:pt>
                <c:pt idx="5">
                  <c:v>16</c:v>
                </c:pt>
                <c:pt idx="6">
                  <c:v>20</c:v>
                </c:pt>
                <c:pt idx="7">
                  <c:v>26</c:v>
                </c:pt>
              </c:numCache>
            </c:numRef>
          </c:val>
          <c:extLst>
            <c:ext xmlns:c16="http://schemas.microsoft.com/office/drawing/2014/chart" uri="{C3380CC4-5D6E-409C-BE32-E72D297353CC}">
              <c16:uniqueId val="{00000003-9648-4922-89CA-802FF5F23575}"/>
            </c:ext>
          </c:extLst>
        </c:ser>
        <c:ser>
          <c:idx val="4"/>
          <c:order val="4"/>
          <c:tx>
            <c:v>Cell 5</c:v>
          </c:tx>
          <c:spPr>
            <a:solidFill>
              <a:schemeClr val="accent5"/>
            </a:solidFill>
            <a:ln>
              <a:noFill/>
            </a:ln>
            <a:effectLst/>
          </c:spPr>
          <c:invertIfNegative val="0"/>
          <c:cat>
            <c:strRef>
              <c:f>Sheet1!$B$12:$I$12</c:f>
              <c:strCache>
                <c:ptCount val="8"/>
                <c:pt idx="0">
                  <c:v>2 min</c:v>
                </c:pt>
                <c:pt idx="1">
                  <c:v>5 min</c:v>
                </c:pt>
                <c:pt idx="2">
                  <c:v>10 min</c:v>
                </c:pt>
                <c:pt idx="3">
                  <c:v>20 min</c:v>
                </c:pt>
                <c:pt idx="4">
                  <c:v>30 min</c:v>
                </c:pt>
                <c:pt idx="5">
                  <c:v>45 min</c:v>
                </c:pt>
                <c:pt idx="6">
                  <c:v>60 min</c:v>
                </c:pt>
                <c:pt idx="7">
                  <c:v>90 min</c:v>
                </c:pt>
              </c:strCache>
            </c:strRef>
          </c:cat>
          <c:val>
            <c:numRef>
              <c:f>Sheet1!$B$17:$I$17</c:f>
              <c:numCache>
                <c:formatCode>General</c:formatCode>
                <c:ptCount val="8"/>
                <c:pt idx="0">
                  <c:v>1</c:v>
                </c:pt>
                <c:pt idx="1">
                  <c:v>4</c:v>
                </c:pt>
                <c:pt idx="2">
                  <c:v>7</c:v>
                </c:pt>
                <c:pt idx="3">
                  <c:v>11</c:v>
                </c:pt>
                <c:pt idx="4">
                  <c:v>12</c:v>
                </c:pt>
                <c:pt idx="5">
                  <c:v>15</c:v>
                </c:pt>
                <c:pt idx="6">
                  <c:v>21</c:v>
                </c:pt>
                <c:pt idx="7">
                  <c:v>26</c:v>
                </c:pt>
              </c:numCache>
            </c:numRef>
          </c:val>
          <c:extLst>
            <c:ext xmlns:c16="http://schemas.microsoft.com/office/drawing/2014/chart" uri="{C3380CC4-5D6E-409C-BE32-E72D297353CC}">
              <c16:uniqueId val="{00000004-9648-4922-89CA-802FF5F23575}"/>
            </c:ext>
          </c:extLst>
        </c:ser>
        <c:dLbls>
          <c:showLegendKey val="0"/>
          <c:showVal val="0"/>
          <c:showCatName val="0"/>
          <c:showSerName val="0"/>
          <c:showPercent val="0"/>
          <c:showBubbleSize val="0"/>
        </c:dLbls>
        <c:gapWidth val="219"/>
        <c:overlap val="-27"/>
        <c:axId val="1429687168"/>
        <c:axId val="1429695904"/>
      </c:barChart>
      <c:lineChart>
        <c:grouping val="standard"/>
        <c:varyColors val="0"/>
        <c:ser>
          <c:idx val="5"/>
          <c:order val="5"/>
          <c:tx>
            <c:v>Average vacuole count</c:v>
          </c:tx>
          <c:spPr>
            <a:ln w="28575" cap="rnd">
              <a:solidFill>
                <a:schemeClr val="accent6"/>
              </a:solidFill>
              <a:round/>
            </a:ln>
            <a:effectLst/>
          </c:spPr>
          <c:marker>
            <c:symbol val="none"/>
          </c:marker>
          <c:cat>
            <c:strRef>
              <c:f>Sheet1!$B$12:$I$12</c:f>
              <c:strCache>
                <c:ptCount val="8"/>
                <c:pt idx="0">
                  <c:v>2 min</c:v>
                </c:pt>
                <c:pt idx="1">
                  <c:v>5 min</c:v>
                </c:pt>
                <c:pt idx="2">
                  <c:v>10 min</c:v>
                </c:pt>
                <c:pt idx="3">
                  <c:v>20 min</c:v>
                </c:pt>
                <c:pt idx="4">
                  <c:v>30 min</c:v>
                </c:pt>
                <c:pt idx="5">
                  <c:v>45 min</c:v>
                </c:pt>
                <c:pt idx="6">
                  <c:v>60 min</c:v>
                </c:pt>
                <c:pt idx="7">
                  <c:v>90 min</c:v>
                </c:pt>
              </c:strCache>
            </c:strRef>
          </c:cat>
          <c:val>
            <c:numRef>
              <c:f>Sheet1!$B$18:$I$18</c:f>
              <c:numCache>
                <c:formatCode>General</c:formatCode>
                <c:ptCount val="8"/>
                <c:pt idx="0">
                  <c:v>1</c:v>
                </c:pt>
                <c:pt idx="1">
                  <c:v>3.2</c:v>
                </c:pt>
                <c:pt idx="2">
                  <c:v>6.2</c:v>
                </c:pt>
                <c:pt idx="3">
                  <c:v>9.1999999999999993</c:v>
                </c:pt>
                <c:pt idx="4">
                  <c:v>12.2</c:v>
                </c:pt>
                <c:pt idx="5">
                  <c:v>15</c:v>
                </c:pt>
                <c:pt idx="6">
                  <c:v>20.2</c:v>
                </c:pt>
                <c:pt idx="7">
                  <c:v>25</c:v>
                </c:pt>
              </c:numCache>
            </c:numRef>
          </c:val>
          <c:smooth val="0"/>
          <c:extLst>
            <c:ext xmlns:c16="http://schemas.microsoft.com/office/drawing/2014/chart" uri="{C3380CC4-5D6E-409C-BE32-E72D297353CC}">
              <c16:uniqueId val="{00000005-9648-4922-89CA-802FF5F23575}"/>
            </c:ext>
          </c:extLst>
        </c:ser>
        <c:dLbls>
          <c:showLegendKey val="0"/>
          <c:showVal val="0"/>
          <c:showCatName val="0"/>
          <c:showSerName val="0"/>
          <c:showPercent val="0"/>
          <c:showBubbleSize val="0"/>
        </c:dLbls>
        <c:marker val="1"/>
        <c:smooth val="0"/>
        <c:axId val="1429687168"/>
        <c:axId val="1429695904"/>
      </c:lineChart>
      <c:catAx>
        <c:axId val="14296871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(min.)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29695904"/>
        <c:crosses val="autoZero"/>
        <c:auto val="1"/>
        <c:lblAlgn val="ctr"/>
        <c:lblOffset val="100"/>
        <c:noMultiLvlLbl val="0"/>
      </c:catAx>
      <c:valAx>
        <c:axId val="142969590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 of food vacuoles observed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296871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Average Time for Morphological Change of </a:t>
            </a:r>
            <a:r>
              <a:rPr lang="en-US" i="1"/>
              <a:t>T. </a:t>
            </a:r>
            <a:r>
              <a:rPr lang="en-US" i="1" err="1"/>
              <a:t>vorax</a:t>
            </a:r>
            <a:r>
              <a:rPr lang="en-US"/>
              <a:t> </a:t>
            </a:r>
          </a:p>
        </c:rich>
      </c:tx>
      <c:overlay val="0"/>
      <c:spPr>
        <a:noFill/>
        <a:ln>
          <a:noFill/>
        </a:ln>
        <a:effectLst/>
      </c:spPr>
    </c:title>
    <c:autoTitleDeleted val="0"/>
    <c:plotArea>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Sheet1!$A$7:$C$7</c:f>
              <c:strCache>
                <c:ptCount val="3"/>
                <c:pt idx="0">
                  <c:v>Slightly Acidic</c:v>
                </c:pt>
                <c:pt idx="1">
                  <c:v>Neutral</c:v>
                </c:pt>
                <c:pt idx="2">
                  <c:v>Slightly Basic</c:v>
                </c:pt>
              </c:strCache>
            </c:strRef>
          </c:cat>
          <c:val>
            <c:numRef>
              <c:f>Sheet1!$A$13:$C$13</c:f>
              <c:numCache>
                <c:formatCode>General</c:formatCode>
                <c:ptCount val="3"/>
                <c:pt idx="0">
                  <c:v>50.6</c:v>
                </c:pt>
                <c:pt idx="1">
                  <c:v>60.4</c:v>
                </c:pt>
                <c:pt idx="2">
                  <c:v>99.8</c:v>
                </c:pt>
              </c:numCache>
            </c:numRef>
          </c:val>
          <c:extLst>
            <c:ext xmlns:c16="http://schemas.microsoft.com/office/drawing/2014/chart" uri="{C3380CC4-5D6E-409C-BE32-E72D297353CC}">
              <c16:uniqueId val="{00000000-CFD9-489C-87DD-7B717567B3D1}"/>
            </c:ext>
          </c:extLst>
        </c:ser>
        <c:dLbls>
          <c:showLegendKey val="0"/>
          <c:showVal val="0"/>
          <c:showCatName val="0"/>
          <c:showSerName val="0"/>
          <c:showPercent val="0"/>
          <c:showBubbleSize val="0"/>
        </c:dLbls>
        <c:gapWidth val="100"/>
        <c:overlap val="-24"/>
        <c:axId val="1629251504"/>
        <c:axId val="1629269392"/>
      </c:barChart>
      <c:catAx>
        <c:axId val="1629251504"/>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US"/>
                  <a:t>pH of Environment</a:t>
                </a:r>
              </a:p>
            </c:rich>
          </c:tx>
          <c:overlay val="0"/>
          <c:spPr>
            <a:noFill/>
            <a:ln>
              <a:noFill/>
            </a:ln>
            <a:effectLst/>
          </c:sp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629269392"/>
        <c:crosses val="autoZero"/>
        <c:auto val="1"/>
        <c:lblAlgn val="ctr"/>
        <c:lblOffset val="100"/>
        <c:noMultiLvlLbl val="0"/>
      </c:catAx>
      <c:valAx>
        <c:axId val="1629269392"/>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US"/>
                  <a:t>Time (seconds)</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62925150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3.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037840" cy="466434"/>
          </a:xfrm>
          <a:prstGeom prst="rect">
            <a:avLst/>
          </a:prstGeom>
          <a:noFill/>
          <a:ln>
            <a:noFill/>
          </a:ln>
        </p:spPr>
        <p:txBody>
          <a:bodyPr spcFirstLastPara="1" wrap="square" lIns="93175" tIns="46575" rIns="93175" bIns="46575"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970938" y="0"/>
            <a:ext cx="3037840" cy="466434"/>
          </a:xfrm>
          <a:prstGeom prst="rect">
            <a:avLst/>
          </a:prstGeom>
          <a:noFill/>
          <a:ln>
            <a:noFill/>
          </a:ln>
        </p:spPr>
        <p:txBody>
          <a:bodyPr spcFirstLastPara="1" wrap="square" lIns="93175" tIns="46575" rIns="93175" bIns="46575"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829967"/>
            <a:ext cx="3037840" cy="466433"/>
          </a:xfrm>
          <a:prstGeom prst="rect">
            <a:avLst/>
          </a:prstGeom>
          <a:noFill/>
          <a:ln>
            <a:noFill/>
          </a:ln>
        </p:spPr>
        <p:txBody>
          <a:bodyPr spcFirstLastPara="1" wrap="square" lIns="93175" tIns="46575" rIns="93175" bIns="46575"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p1: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392" name="Google Shape;392;p1: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p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0" name="Google Shape;400;p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401" name="Google Shape;401;p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p:cNvGrpSpPr/>
        <p:nvPr/>
      </p:nvGrpSpPr>
      <p:grpSpPr>
        <a:xfrm>
          <a:off x="0" y="0"/>
          <a:ext cx="0" cy="0"/>
          <a:chOff x="0" y="0"/>
          <a:chExt cx="0" cy="0"/>
        </a:xfrm>
      </p:grpSpPr>
      <p:sp>
        <p:nvSpPr>
          <p:cNvPr id="407" name="Google Shape;407;p3: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8" name="Google Shape;408;p3: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indent="0"/>
            <a:r>
              <a:rPr lang="en-US"/>
              <a:t>-trad. Research lab can pose a barrier to many students; many don't take the initiative to explore their options</a:t>
            </a:r>
          </a:p>
          <a:p>
            <a:pPr marL="0" indent="0"/>
            <a:r>
              <a:rPr lang="en-US" dirty="0"/>
              <a:t>-inquiry based = investigative in nature (opposite of 'cookie cutter') One of the best forms of </a:t>
            </a:r>
            <a:r>
              <a:rPr lang="en-US" b="1"/>
              <a:t>active learning</a:t>
            </a:r>
          </a:p>
          <a:p>
            <a:pPr marL="0" indent="0"/>
            <a:r>
              <a:rPr lang="en-US"/>
              <a:t>-strengthen fundamental lab skills, including microscopy and micropipetting</a:t>
            </a:r>
          </a:p>
          <a:p>
            <a:pPr marL="0" indent="0"/>
            <a:r>
              <a:rPr lang="en-US"/>
              <a:t>-I've seen recent examples of this first-hand (mention graduate student TA applicants)</a:t>
            </a:r>
            <a:endParaRPr lang="en-US" dirty="0"/>
          </a:p>
        </p:txBody>
      </p:sp>
      <p:sp>
        <p:nvSpPr>
          <p:cNvPr id="409" name="Google Shape;409;p3: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p4: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6" name="Google Shape;416;p4: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indent="0"/>
            <a:r>
              <a:rPr lang="en-US" dirty="0"/>
              <a:t>'</a:t>
            </a:r>
            <a:r>
              <a:rPr lang="en-US" b="1" dirty="0"/>
              <a:t>Fulfills GE Writing Requirement for course'</a:t>
            </a:r>
            <a:endParaRPr lang="en-US" dirty="0"/>
          </a:p>
          <a:p>
            <a:pPr marL="0" lvl="0" indent="0" algn="l">
              <a:spcBef>
                <a:spcPts val="0"/>
              </a:spcBef>
              <a:spcAft>
                <a:spcPts val="0"/>
              </a:spcAft>
              <a:buNone/>
            </a:pPr>
            <a:r>
              <a:rPr lang="en-US" dirty="0"/>
              <a:t>‘CURE Term Paper’ module</a:t>
            </a:r>
            <a:endParaRPr dirty="0"/>
          </a:p>
        </p:txBody>
      </p:sp>
      <p:sp>
        <p:nvSpPr>
          <p:cNvPr id="417" name="Google Shape;417;p4: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5"/>
        <p:cNvGrpSpPr/>
        <p:nvPr/>
      </p:nvGrpSpPr>
      <p:grpSpPr>
        <a:xfrm>
          <a:off x="0" y="0"/>
          <a:ext cx="0" cy="0"/>
          <a:chOff x="0" y="0"/>
          <a:chExt cx="0" cy="0"/>
        </a:xfrm>
      </p:grpSpPr>
      <p:sp>
        <p:nvSpPr>
          <p:cNvPr id="426" name="Google Shape;426;p5: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427" name="Google Shape;427;p5: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2"/>
        <p:cNvGrpSpPr/>
        <p:nvPr/>
      </p:nvGrpSpPr>
      <p:grpSpPr>
        <a:xfrm>
          <a:off x="0" y="0"/>
          <a:ext cx="0" cy="0"/>
          <a:chOff x="0" y="0"/>
          <a:chExt cx="0" cy="0"/>
        </a:xfrm>
      </p:grpSpPr>
      <p:sp>
        <p:nvSpPr>
          <p:cNvPr id="433" name="Google Shape;433;p6: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4" name="Google Shape;434;p6: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dirty="0"/>
              <a:t>Understanding why some particles are ingested and digested, whereas others are not, is important for many fields of research, e.g. survival of pathogens in single-celled organisms or establishment of endosymbiotic relationships. (</a:t>
            </a:r>
            <a:r>
              <a:rPr lang="en-US" dirty="0" err="1"/>
              <a:t>Durichen</a:t>
            </a:r>
            <a:r>
              <a:rPr lang="en-US" dirty="0"/>
              <a:t> et al., 2016. https://www.sciencedirect.com/science/article/abs/pii/S0932473915000991)</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
        <p:nvSpPr>
          <p:cNvPr id="435" name="Google Shape;435;p6: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p7: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4" name="Google Shape;444;p7: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marR="0" lvl="0" indent="0" algn="l" rtl="0">
              <a:lnSpc>
                <a:spcPct val="100000"/>
              </a:lnSpc>
              <a:spcBef>
                <a:spcPts val="0"/>
              </a:spcBef>
              <a:spcAft>
                <a:spcPts val="0"/>
              </a:spcAft>
              <a:buClr>
                <a:schemeClr val="lt1"/>
              </a:buClr>
              <a:buSzPts val="1200"/>
              <a:buFont typeface="Calibri"/>
              <a:buNone/>
            </a:pPr>
            <a:r>
              <a:rPr lang="en-US" dirty="0"/>
              <a:t>-Show ‘</a:t>
            </a:r>
            <a:r>
              <a:rPr lang="en-US" b="1" dirty="0"/>
              <a:t>C.U.R.E. Term Paper Guidelines and Formatting</a:t>
            </a:r>
            <a:r>
              <a:rPr lang="en-US" dirty="0"/>
              <a:t>’ Canvas page, if time allows</a:t>
            </a:r>
            <a:endParaRPr dirty="0"/>
          </a:p>
          <a:p>
            <a:pPr marL="0" marR="0" lvl="0" indent="0" algn="l" rtl="0">
              <a:lnSpc>
                <a:spcPct val="100000"/>
              </a:lnSpc>
              <a:spcBef>
                <a:spcPts val="0"/>
              </a:spcBef>
              <a:spcAft>
                <a:spcPts val="0"/>
              </a:spcAft>
              <a:buClr>
                <a:schemeClr val="lt1"/>
              </a:buClr>
              <a:buSzPts val="1200"/>
              <a:buFont typeface="Calibri"/>
              <a:buNone/>
            </a:pPr>
            <a:endParaRPr dirty="0"/>
          </a:p>
          <a:p>
            <a:pPr marL="0" marR="0" lvl="0" indent="0" algn="l" rtl="0">
              <a:lnSpc>
                <a:spcPct val="100000"/>
              </a:lnSpc>
              <a:spcBef>
                <a:spcPts val="0"/>
              </a:spcBef>
              <a:spcAft>
                <a:spcPts val="0"/>
              </a:spcAft>
              <a:buClr>
                <a:schemeClr val="lt1"/>
              </a:buClr>
              <a:buSzPts val="1200"/>
              <a:buFont typeface="Calibri"/>
              <a:buNone/>
            </a:pPr>
            <a:endParaRPr dirty="0"/>
          </a:p>
        </p:txBody>
      </p:sp>
      <p:sp>
        <p:nvSpPr>
          <p:cNvPr id="445" name="Google Shape;445;p7: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
        <p:cNvGrpSpPr/>
        <p:nvPr/>
      </p:nvGrpSpPr>
      <p:grpSpPr>
        <a:xfrm>
          <a:off x="0" y="0"/>
          <a:ext cx="0" cy="0"/>
          <a:chOff x="0" y="0"/>
          <a:chExt cx="0" cy="0"/>
        </a:xfrm>
      </p:grpSpPr>
      <p:sp>
        <p:nvSpPr>
          <p:cNvPr id="454" name="Google Shape;454;p8: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r>
              <a:rPr lang="en-US" b="1" dirty="0"/>
              <a:t>Annotated Bibliography </a:t>
            </a:r>
            <a:r>
              <a:rPr lang="en-US" b="0" dirty="0"/>
              <a:t>will</a:t>
            </a:r>
            <a:r>
              <a:rPr lang="en-US" b="1" dirty="0"/>
              <a:t> </a:t>
            </a:r>
            <a:r>
              <a:rPr lang="en-US" dirty="0"/>
              <a:t>help build students’ pool of sources to aid in their writing of the report, as well as just an establishment of information/knowledge for them.</a:t>
            </a:r>
            <a:endParaRPr b="1" dirty="0"/>
          </a:p>
        </p:txBody>
      </p:sp>
      <p:sp>
        <p:nvSpPr>
          <p:cNvPr id="455" name="Google Shape;455;p8: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5"/>
        <p:cNvGrpSpPr/>
        <p:nvPr/>
      </p:nvGrpSpPr>
      <p:grpSpPr>
        <a:xfrm>
          <a:off x="0" y="0"/>
          <a:ext cx="0" cy="0"/>
          <a:chOff x="0" y="0"/>
          <a:chExt cx="0" cy="0"/>
        </a:xfrm>
      </p:grpSpPr>
      <p:sp>
        <p:nvSpPr>
          <p:cNvPr id="476" name="Google Shape;476;p9:notes"/>
          <p:cNvSpPr txBox="1">
            <a:spLocks noGrp="1"/>
          </p:cNvSpPr>
          <p:nvPr>
            <p:ph type="body" idx="1"/>
          </p:nvPr>
        </p:nvSpPr>
        <p:spPr>
          <a:xfrm>
            <a:off x="701040" y="4415790"/>
            <a:ext cx="5608320" cy="4183380"/>
          </a:xfrm>
          <a:prstGeom prst="rect">
            <a:avLst/>
          </a:prstGeom>
          <a:noFill/>
          <a:ln>
            <a:noFill/>
          </a:ln>
        </p:spPr>
        <p:txBody>
          <a:bodyPr spcFirstLastPara="1" wrap="square" lIns="93150" tIns="46550" rIns="93150" bIns="46550" anchor="t" anchorCtr="0">
            <a:noAutofit/>
          </a:bodyPr>
          <a:lstStyle/>
          <a:p>
            <a:pPr marL="0" lvl="0" indent="0" algn="l" rtl="0">
              <a:spcBef>
                <a:spcPts val="0"/>
              </a:spcBef>
              <a:spcAft>
                <a:spcPts val="0"/>
              </a:spcAft>
              <a:buNone/>
            </a:pPr>
            <a:r>
              <a:rPr lang="en-US"/>
              <a:t>This slide is part of our slide deck for Lab 1, which covers Lab Fundamentals (including Experimental Design).</a:t>
            </a:r>
            <a:endParaRPr/>
          </a:p>
        </p:txBody>
      </p:sp>
      <p:sp>
        <p:nvSpPr>
          <p:cNvPr id="477" name="Google Shape;477;p9: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2"/>
        <p:cNvGrpSpPr/>
        <p:nvPr/>
      </p:nvGrpSpPr>
      <p:grpSpPr>
        <a:xfrm>
          <a:off x="0" y="0"/>
          <a:ext cx="0" cy="0"/>
          <a:chOff x="0" y="0"/>
          <a:chExt cx="0" cy="0"/>
        </a:xfrm>
      </p:grpSpPr>
      <p:sp>
        <p:nvSpPr>
          <p:cNvPr id="483" name="Google Shape;483;p10:notes"/>
          <p:cNvSpPr txBox="1">
            <a:spLocks noGrp="1"/>
          </p:cNvSpPr>
          <p:nvPr>
            <p:ph type="body" idx="1"/>
          </p:nvPr>
        </p:nvSpPr>
        <p:spPr>
          <a:xfrm>
            <a:off x="701040" y="4415790"/>
            <a:ext cx="5608320" cy="4183380"/>
          </a:xfrm>
          <a:prstGeom prst="rect">
            <a:avLst/>
          </a:prstGeom>
          <a:noFill/>
          <a:ln>
            <a:noFill/>
          </a:ln>
        </p:spPr>
        <p:txBody>
          <a:bodyPr spcFirstLastPara="1" wrap="square" lIns="93150" tIns="46550" rIns="93150" bIns="46550" anchor="t" anchorCtr="0">
            <a:noAutofit/>
          </a:bodyPr>
          <a:lstStyle/>
          <a:p>
            <a:pPr marL="0" lvl="0" indent="0" algn="l" rtl="0">
              <a:spcBef>
                <a:spcPts val="0"/>
              </a:spcBef>
              <a:spcAft>
                <a:spcPts val="0"/>
              </a:spcAft>
              <a:buNone/>
            </a:pPr>
            <a:r>
              <a:rPr lang="en-US"/>
              <a:t>This slide is part of our slide deck for Lab 1, which covers Lab Fundamentals (including Experimental Design).</a:t>
            </a:r>
            <a:endParaRPr/>
          </a:p>
          <a:p>
            <a:pPr marL="0" lvl="0" indent="0" algn="l" rtl="0">
              <a:spcBef>
                <a:spcPts val="0"/>
              </a:spcBef>
              <a:spcAft>
                <a:spcPts val="0"/>
              </a:spcAft>
              <a:buNone/>
            </a:pPr>
            <a:endParaRPr/>
          </a:p>
        </p:txBody>
      </p:sp>
      <p:sp>
        <p:nvSpPr>
          <p:cNvPr id="484" name="Google Shape;484;p10: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8"/>
        <p:cNvGrpSpPr/>
        <p:nvPr/>
      </p:nvGrpSpPr>
      <p:grpSpPr>
        <a:xfrm>
          <a:off x="0" y="0"/>
          <a:ext cx="0" cy="0"/>
          <a:chOff x="0" y="0"/>
          <a:chExt cx="0" cy="0"/>
        </a:xfrm>
      </p:grpSpPr>
      <p:sp>
        <p:nvSpPr>
          <p:cNvPr id="489" name="Google Shape;489;p11: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endParaRPr/>
          </a:p>
        </p:txBody>
      </p:sp>
      <p:sp>
        <p:nvSpPr>
          <p:cNvPr id="490" name="Google Shape;490;p11: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8"/>
        <p:cNvGrpSpPr/>
        <p:nvPr/>
      </p:nvGrpSpPr>
      <p:grpSpPr>
        <a:xfrm>
          <a:off x="0" y="0"/>
          <a:ext cx="0" cy="0"/>
          <a:chOff x="0" y="0"/>
          <a:chExt cx="0" cy="0"/>
        </a:xfrm>
      </p:grpSpPr>
      <p:sp>
        <p:nvSpPr>
          <p:cNvPr id="499" name="Google Shape;499;p12: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endParaRPr/>
          </a:p>
        </p:txBody>
      </p:sp>
      <p:sp>
        <p:nvSpPr>
          <p:cNvPr id="500" name="Google Shape;500;p12: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8"/>
        <p:cNvGrpSpPr/>
        <p:nvPr/>
      </p:nvGrpSpPr>
      <p:grpSpPr>
        <a:xfrm>
          <a:off x="0" y="0"/>
          <a:ext cx="0" cy="0"/>
          <a:chOff x="0" y="0"/>
          <a:chExt cx="0" cy="0"/>
        </a:xfrm>
      </p:grpSpPr>
      <p:sp>
        <p:nvSpPr>
          <p:cNvPr id="509" name="Google Shape;509;p13:notes"/>
          <p:cNvSpPr txBox="1">
            <a:spLocks noGrp="1"/>
          </p:cNvSpPr>
          <p:nvPr>
            <p:ph type="body" idx="1"/>
          </p:nvPr>
        </p:nvSpPr>
        <p:spPr>
          <a:xfrm>
            <a:off x="701040" y="4473892"/>
            <a:ext cx="5608320" cy="3660458"/>
          </a:xfrm>
          <a:prstGeom prst="rect">
            <a:avLst/>
          </a:prstGeom>
          <a:noFill/>
          <a:ln>
            <a:noFill/>
          </a:ln>
        </p:spPr>
        <p:txBody>
          <a:bodyPr spcFirstLastPara="1" wrap="square" lIns="93150" tIns="46550" rIns="93150" bIns="46550" anchor="t" anchorCtr="0">
            <a:noAutofit/>
          </a:bodyPr>
          <a:lstStyle/>
          <a:p>
            <a:pPr marL="0" indent="0"/>
            <a:endParaRPr lang="en-US" dirty="0"/>
          </a:p>
        </p:txBody>
      </p:sp>
      <p:sp>
        <p:nvSpPr>
          <p:cNvPr id="510" name="Google Shape;510;p13: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miter lim="800000"/>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p14: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endParaRPr/>
          </a:p>
        </p:txBody>
      </p:sp>
      <p:sp>
        <p:nvSpPr>
          <p:cNvPr id="519" name="Google Shape;519;p14: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6"/>
        <p:cNvGrpSpPr/>
        <p:nvPr/>
      </p:nvGrpSpPr>
      <p:grpSpPr>
        <a:xfrm>
          <a:off x="0" y="0"/>
          <a:ext cx="0" cy="0"/>
          <a:chOff x="0" y="0"/>
          <a:chExt cx="0" cy="0"/>
        </a:xfrm>
      </p:grpSpPr>
      <p:sp>
        <p:nvSpPr>
          <p:cNvPr id="527" name="Google Shape;527;p15: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8" name="Google Shape;528;p15: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p16: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38" name="Google Shape;538;p16: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p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0" name="Google Shape;400;p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401" name="Google Shape;401;p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18</a:t>
            </a:fld>
            <a:endParaRPr/>
          </a:p>
        </p:txBody>
      </p:sp>
    </p:spTree>
    <p:extLst>
      <p:ext uri="{BB962C8B-B14F-4D97-AF65-F5344CB8AC3E}">
        <p14:creationId xmlns:p14="http://schemas.microsoft.com/office/powerpoint/2010/main" val="23168661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6"/>
        <p:cNvGrpSpPr/>
        <p:nvPr/>
      </p:nvGrpSpPr>
      <p:grpSpPr>
        <a:xfrm>
          <a:off x="0" y="0"/>
          <a:ext cx="0" cy="0"/>
          <a:chOff x="0" y="0"/>
          <a:chExt cx="0" cy="0"/>
        </a:xfrm>
      </p:grpSpPr>
      <p:sp>
        <p:nvSpPr>
          <p:cNvPr id="547" name="Google Shape;547;p17:notes"/>
          <p:cNvSpPr txBox="1">
            <a:spLocks noGrp="1"/>
          </p:cNvSpPr>
          <p:nvPr>
            <p:ph type="body" idx="1"/>
          </p:nvPr>
        </p:nvSpPr>
        <p:spPr>
          <a:xfrm>
            <a:off x="701040" y="4415790"/>
            <a:ext cx="5608320" cy="4183380"/>
          </a:xfrm>
          <a:prstGeom prst="rect">
            <a:avLst/>
          </a:prstGeom>
          <a:noFill/>
          <a:ln>
            <a:noFill/>
          </a:ln>
        </p:spPr>
        <p:txBody>
          <a:bodyPr spcFirstLastPara="1" wrap="square" lIns="93150" tIns="46550" rIns="93150" bIns="46550" anchor="t" anchorCtr="0">
            <a:noAutofit/>
          </a:bodyPr>
          <a:lstStyle/>
          <a:p>
            <a:pPr marL="0" lvl="0" indent="0" algn="l" rtl="0">
              <a:spcBef>
                <a:spcPts val="0"/>
              </a:spcBef>
              <a:spcAft>
                <a:spcPts val="0"/>
              </a:spcAft>
              <a:buNone/>
            </a:pPr>
            <a:r>
              <a:rPr lang="en-US" dirty="0"/>
              <a:t>Spend 10 min. on this</a:t>
            </a:r>
            <a:endParaRPr dirty="0"/>
          </a:p>
        </p:txBody>
      </p:sp>
      <p:sp>
        <p:nvSpPr>
          <p:cNvPr id="548" name="Google Shape;548;p17: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4"/>
        <p:cNvGrpSpPr/>
        <p:nvPr/>
      </p:nvGrpSpPr>
      <p:grpSpPr>
        <a:xfrm>
          <a:off x="0" y="0"/>
          <a:ext cx="0" cy="0"/>
          <a:chOff x="0" y="0"/>
          <a:chExt cx="0" cy="0"/>
        </a:xfrm>
      </p:grpSpPr>
      <p:sp>
        <p:nvSpPr>
          <p:cNvPr id="555" name="Google Shape;555;p18: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56" name="Google Shape;556;p18: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p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0" name="Google Shape;400;p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401" name="Google Shape;401;p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21</a:t>
            </a:fld>
            <a:endParaRPr/>
          </a:p>
        </p:txBody>
      </p:sp>
    </p:spTree>
    <p:extLst>
      <p:ext uri="{BB962C8B-B14F-4D97-AF65-F5344CB8AC3E}">
        <p14:creationId xmlns:p14="http://schemas.microsoft.com/office/powerpoint/2010/main" val="23761962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p19: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r>
              <a:rPr lang="en-US"/>
              <a:t>Mention “we tell students the recommended final concentrations, usually 10%...5% for acids..depends on consistency of substance e.g. fertilizer granules”</a:t>
            </a:r>
            <a:endParaRPr/>
          </a:p>
        </p:txBody>
      </p:sp>
      <p:sp>
        <p:nvSpPr>
          <p:cNvPr id="563" name="Google Shape;563;p19: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p20: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3" name="Google Shape;573;p20: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465455" lvl="0" indent="-232410" algn="l" rtl="0">
              <a:spcBef>
                <a:spcPts val="0"/>
              </a:spcBef>
              <a:spcAft>
                <a:spcPts val="0"/>
              </a:spcAft>
              <a:buNone/>
            </a:pPr>
            <a:r>
              <a:rPr lang="en-US" i="1" dirty="0"/>
              <a:t>When finished, your instructor will record counts for all groups and share the </a:t>
            </a:r>
            <a:r>
              <a:rPr lang="en-US" i="1" dirty="0" err="1"/>
              <a:t>class’</a:t>
            </a:r>
            <a:r>
              <a:rPr lang="en-US" i="1" dirty="0"/>
              <a:t> data in a Google Sheets file.</a:t>
            </a: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8"/>
        <p:cNvGrpSpPr/>
        <p:nvPr/>
      </p:nvGrpSpPr>
      <p:grpSpPr>
        <a:xfrm>
          <a:off x="0" y="0"/>
          <a:ext cx="0" cy="0"/>
          <a:chOff x="0" y="0"/>
          <a:chExt cx="0" cy="0"/>
        </a:xfrm>
      </p:grpSpPr>
      <p:sp>
        <p:nvSpPr>
          <p:cNvPr id="579" name="Google Shape;579;p21: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r>
              <a:rPr lang="en-US" dirty="0"/>
              <a:t>-Request black paper if benchtops aren’t black</a:t>
            </a:r>
          </a:p>
          <a:p>
            <a:pPr marL="0" lvl="0" indent="0" algn="l" rtl="0">
              <a:spcBef>
                <a:spcPts val="0"/>
              </a:spcBef>
              <a:spcAft>
                <a:spcPts val="0"/>
              </a:spcAft>
              <a:buNone/>
            </a:pPr>
            <a:r>
              <a:rPr lang="en-US" dirty="0"/>
              <a:t>-pattern formation may take </a:t>
            </a:r>
            <a:r>
              <a:rPr lang="en-US" b="1" dirty="0"/>
              <a:t>30-45 secs</a:t>
            </a:r>
            <a:r>
              <a:rPr lang="en-US" dirty="0"/>
              <a:t>. depending on conditions used/tested</a:t>
            </a:r>
            <a:endParaRPr dirty="0"/>
          </a:p>
        </p:txBody>
      </p:sp>
      <p:sp>
        <p:nvSpPr>
          <p:cNvPr id="580" name="Google Shape;580;p21: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4"/>
        <p:cNvGrpSpPr/>
        <p:nvPr/>
      </p:nvGrpSpPr>
      <p:grpSpPr>
        <a:xfrm>
          <a:off x="0" y="0"/>
          <a:ext cx="0" cy="0"/>
          <a:chOff x="0" y="0"/>
          <a:chExt cx="0" cy="0"/>
        </a:xfrm>
      </p:grpSpPr>
      <p:sp>
        <p:nvSpPr>
          <p:cNvPr id="585" name="Google Shape;585;p2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86" name="Google Shape;586;p2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*WAIT UNTIL ALL GROUPS ARE FINISHED BEFORE PROCEEDING TO NEXT ACTIVITIES*</a:t>
            </a:r>
            <a:endParaRPr/>
          </a:p>
        </p:txBody>
      </p:sp>
      <p:sp>
        <p:nvSpPr>
          <p:cNvPr id="587" name="Google Shape;587;p2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25</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p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0" name="Google Shape;400;p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401" name="Google Shape;401;p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26</a:t>
            </a:fld>
            <a:endParaRPr/>
          </a:p>
        </p:txBody>
      </p:sp>
    </p:spTree>
    <p:extLst>
      <p:ext uri="{BB962C8B-B14F-4D97-AF65-F5344CB8AC3E}">
        <p14:creationId xmlns:p14="http://schemas.microsoft.com/office/powerpoint/2010/main" val="17636007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p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0" name="Google Shape;400;p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401" name="Google Shape;401;p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27</a:t>
            </a:fld>
            <a:endParaRPr/>
          </a:p>
        </p:txBody>
      </p:sp>
    </p:spTree>
    <p:extLst>
      <p:ext uri="{BB962C8B-B14F-4D97-AF65-F5344CB8AC3E}">
        <p14:creationId xmlns:p14="http://schemas.microsoft.com/office/powerpoint/2010/main" val="21476912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0"/>
        <p:cNvGrpSpPr/>
        <p:nvPr/>
      </p:nvGrpSpPr>
      <p:grpSpPr>
        <a:xfrm>
          <a:off x="0" y="0"/>
          <a:ext cx="0" cy="0"/>
          <a:chOff x="0" y="0"/>
          <a:chExt cx="0" cy="0"/>
        </a:xfrm>
      </p:grpSpPr>
      <p:sp>
        <p:nvSpPr>
          <p:cNvPr id="631" name="Google Shape;631;p28: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32" name="Google Shape;632;p28: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63500" lvl="0" indent="0" algn="l" rtl="0">
              <a:lnSpc>
                <a:spcPct val="114999"/>
              </a:lnSpc>
              <a:spcBef>
                <a:spcPts val="0"/>
              </a:spcBef>
              <a:spcAft>
                <a:spcPts val="0"/>
              </a:spcAft>
              <a:buNone/>
            </a:pPr>
            <a:r>
              <a:rPr lang="en-US" dirty="0"/>
              <a:t>Phagocytosis tips and reminders:</a:t>
            </a:r>
            <a:endParaRPr dirty="0"/>
          </a:p>
          <a:p>
            <a:pPr marL="457200" lvl="0" indent="-393700" algn="l" rtl="0">
              <a:lnSpc>
                <a:spcPct val="114999"/>
              </a:lnSpc>
              <a:spcBef>
                <a:spcPts val="360"/>
              </a:spcBef>
              <a:spcAft>
                <a:spcPts val="0"/>
              </a:spcAft>
              <a:buClr>
                <a:schemeClr val="dk1"/>
              </a:buClr>
              <a:buSzPts val="1200"/>
              <a:buFont typeface="Arial "/>
              <a:buChar char="●"/>
            </a:pPr>
            <a:r>
              <a:rPr lang="en-US" dirty="0"/>
              <a:t>You will </a:t>
            </a:r>
            <a:r>
              <a:rPr lang="en-US" u="sng" dirty="0"/>
              <a:t>count the # of vacuoles in at least 10 cells for each timepoint</a:t>
            </a:r>
            <a:r>
              <a:rPr lang="en-US" dirty="0"/>
              <a:t> </a:t>
            </a:r>
            <a:endParaRPr dirty="0"/>
          </a:p>
          <a:p>
            <a:pPr marL="914400" lvl="1" indent="-393700" algn="l" rtl="0">
              <a:lnSpc>
                <a:spcPct val="114999"/>
              </a:lnSpc>
              <a:spcBef>
                <a:spcPts val="360"/>
              </a:spcBef>
              <a:spcAft>
                <a:spcPts val="0"/>
              </a:spcAft>
              <a:buClr>
                <a:schemeClr val="dk1"/>
              </a:buClr>
              <a:buSzPts val="1200"/>
              <a:buFont typeface="Arial "/>
              <a:buChar char="•"/>
            </a:pPr>
            <a:r>
              <a:rPr lang="en-US" dirty="0"/>
              <a:t>ideally, all of these cells will be in one field of view, but if not that’s okay; </a:t>
            </a:r>
            <a:r>
              <a:rPr lang="en-US" b="1" dirty="0"/>
              <a:t>only count cells that have at least 1 ink vacuole</a:t>
            </a:r>
            <a:r>
              <a:rPr lang="en-US" dirty="0"/>
              <a:t>)</a:t>
            </a:r>
            <a:endParaRPr dirty="0"/>
          </a:p>
          <a:p>
            <a:pPr marL="914400" lvl="1" indent="-393700" algn="l" rtl="0">
              <a:lnSpc>
                <a:spcPct val="114999"/>
              </a:lnSpc>
              <a:spcBef>
                <a:spcPts val="360"/>
              </a:spcBef>
              <a:spcAft>
                <a:spcPts val="0"/>
              </a:spcAft>
              <a:buClr>
                <a:schemeClr val="dk1"/>
              </a:buClr>
              <a:buSzPts val="1200"/>
              <a:buFont typeface="Arial "/>
              <a:buChar char="•"/>
            </a:pPr>
            <a:r>
              <a:rPr lang="en-US" dirty="0"/>
              <a:t>You may not observe any for the first few minutes</a:t>
            </a:r>
            <a:endParaRPr dirty="0"/>
          </a:p>
          <a:p>
            <a:pPr marL="457200" lvl="0" indent="-393700" algn="l" rtl="0">
              <a:lnSpc>
                <a:spcPct val="114999"/>
              </a:lnSpc>
              <a:spcBef>
                <a:spcPts val="360"/>
              </a:spcBef>
              <a:spcAft>
                <a:spcPts val="0"/>
              </a:spcAft>
              <a:buClr>
                <a:schemeClr val="dk1"/>
              </a:buClr>
              <a:buSzPts val="1200"/>
              <a:buFont typeface="Arial "/>
              <a:buChar char="●"/>
            </a:pPr>
            <a:r>
              <a:rPr lang="en-US" dirty="0"/>
              <a:t>Don’t forget: you are setting up/monitoring two experimental groups (control and test) </a:t>
            </a:r>
            <a:r>
              <a:rPr lang="en-US" b="1" u="sng" dirty="0"/>
              <a:t>at once</a:t>
            </a:r>
            <a:r>
              <a:rPr lang="en-US" b="1" dirty="0"/>
              <a:t>! </a:t>
            </a:r>
          </a:p>
          <a:p>
            <a:pPr marL="457200" marR="0" lvl="0" indent="-393700" algn="l" defTabSz="914400" rtl="0" eaLnBrk="1" fontAlgn="auto" latinLnBrk="0" hangingPunct="1">
              <a:lnSpc>
                <a:spcPct val="114999"/>
              </a:lnSpc>
              <a:spcBef>
                <a:spcPts val="360"/>
              </a:spcBef>
              <a:spcAft>
                <a:spcPts val="0"/>
              </a:spcAft>
              <a:buClr>
                <a:schemeClr val="dk1"/>
              </a:buClr>
              <a:buSzPts val="1200"/>
              <a:buFont typeface="Arial "/>
              <a:buChar char="●"/>
              <a:tabLst/>
              <a:defRPr/>
            </a:pPr>
            <a:r>
              <a:rPr lang="en-US" dirty="0" err="1"/>
              <a:t>Lukyon</a:t>
            </a:r>
            <a:r>
              <a:rPr lang="en-US" dirty="0"/>
              <a:t> comment</a:t>
            </a:r>
            <a:r>
              <a:rPr lang="en-US" b="1" dirty="0"/>
              <a:t>: “Students will label their slides following this technique. They will place 2 samples and, with sharpie, write the time points so they don't lose track. Could be added to the protocol as a suggestions. It works very well.”</a:t>
            </a:r>
          </a:p>
          <a:p>
            <a:pPr marL="457200" lvl="0" indent="-393700" algn="l" rtl="0">
              <a:lnSpc>
                <a:spcPct val="114999"/>
              </a:lnSpc>
              <a:spcBef>
                <a:spcPts val="360"/>
              </a:spcBef>
              <a:spcAft>
                <a:spcPts val="0"/>
              </a:spcAft>
              <a:buClr>
                <a:schemeClr val="dk1"/>
              </a:buClr>
              <a:buSzPts val="1200"/>
              <a:buFont typeface="Arial "/>
              <a:buChar char="●"/>
            </a:pPr>
            <a:endParaRPr dirty="0"/>
          </a:p>
        </p:txBody>
      </p:sp>
      <p:sp>
        <p:nvSpPr>
          <p:cNvPr id="633" name="Google Shape;633;p28: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28</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7"/>
        <p:cNvGrpSpPr/>
        <p:nvPr/>
      </p:nvGrpSpPr>
      <p:grpSpPr>
        <a:xfrm>
          <a:off x="0" y="0"/>
          <a:ext cx="0" cy="0"/>
          <a:chOff x="0" y="0"/>
          <a:chExt cx="0" cy="0"/>
        </a:xfrm>
      </p:grpSpPr>
      <p:sp>
        <p:nvSpPr>
          <p:cNvPr id="638" name="Google Shape;638;p29: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639" name="Google Shape;639;p29: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4"/>
        <p:cNvGrpSpPr/>
        <p:nvPr/>
      </p:nvGrpSpPr>
      <p:grpSpPr>
        <a:xfrm>
          <a:off x="0" y="0"/>
          <a:ext cx="0" cy="0"/>
          <a:chOff x="0" y="0"/>
          <a:chExt cx="0" cy="0"/>
        </a:xfrm>
      </p:grpSpPr>
      <p:sp>
        <p:nvSpPr>
          <p:cNvPr id="595" name="Google Shape;595;p23:notes"/>
          <p:cNvSpPr>
            <a:spLocks noGrp="1" noRot="1" noChangeAspect="1"/>
          </p:cNvSpPr>
          <p:nvPr>
            <p:ph type="sldImg" idx="2"/>
          </p:nvPr>
        </p:nvSpPr>
        <p:spPr>
          <a:xfrm>
            <a:off x="485775" y="733425"/>
            <a:ext cx="6505575" cy="36591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miter lim="800000"/>
            <a:headEnd type="none" w="sm" len="sm"/>
            <a:tailEnd type="none" w="sm" len="sm"/>
          </a:ln>
        </p:spPr>
      </p:sp>
      <p:sp>
        <p:nvSpPr>
          <p:cNvPr id="596" name="Google Shape;596;p23:notes"/>
          <p:cNvSpPr txBox="1">
            <a:spLocks noGrp="1"/>
          </p:cNvSpPr>
          <p:nvPr>
            <p:ph type="body" idx="1"/>
          </p:nvPr>
        </p:nvSpPr>
        <p:spPr>
          <a:xfrm>
            <a:off x="748100" y="4636902"/>
            <a:ext cx="5981533" cy="4391695"/>
          </a:xfrm>
          <a:prstGeom prst="rect">
            <a:avLst/>
          </a:prstGeom>
          <a:noFill/>
          <a:ln>
            <a:noFill/>
          </a:ln>
        </p:spPr>
        <p:txBody>
          <a:bodyPr spcFirstLastPara="1" wrap="square" lIns="98475" tIns="49225" rIns="98475" bIns="49225" anchor="t" anchorCtr="0">
            <a:noAutofit/>
          </a:bodyPr>
          <a:lstStyle/>
          <a:p>
            <a:pPr marL="0" lvl="0" indent="0" algn="l" rtl="0">
              <a:spcBef>
                <a:spcPts val="0"/>
              </a:spcBef>
              <a:spcAft>
                <a:spcPts val="0"/>
              </a:spcAft>
              <a:buNone/>
            </a:pPr>
            <a:r>
              <a:rPr lang="en-US" dirty="0"/>
              <a:t>We give these pointers to students before lab, based on previous issues we encountered.</a:t>
            </a:r>
          </a:p>
        </p:txBody>
      </p:sp>
      <p:sp>
        <p:nvSpPr>
          <p:cNvPr id="597" name="Google Shape;597;p23:notes"/>
          <p:cNvSpPr txBox="1">
            <a:spLocks noGrp="1"/>
          </p:cNvSpPr>
          <p:nvPr>
            <p:ph type="sldNum" idx="12"/>
          </p:nvPr>
        </p:nvSpPr>
        <p:spPr>
          <a:xfrm>
            <a:off x="4235450" y="9272190"/>
            <a:ext cx="3240547" cy="487390"/>
          </a:xfrm>
          <a:prstGeom prst="rect">
            <a:avLst/>
          </a:prstGeom>
          <a:noFill/>
          <a:ln>
            <a:noFill/>
          </a:ln>
        </p:spPr>
        <p:txBody>
          <a:bodyPr spcFirstLastPara="1" wrap="square" lIns="98475" tIns="49225" rIns="98475" bIns="49225" anchor="b" anchorCtr="0">
            <a:noAutofit/>
          </a:bodyPr>
          <a:lstStyle/>
          <a:p>
            <a:pPr marL="0" lvl="0" indent="0" algn="r" rtl="0">
              <a:spcBef>
                <a:spcPts val="0"/>
              </a:spcBef>
              <a:spcAft>
                <a:spcPts val="0"/>
              </a:spcAft>
              <a:buNone/>
            </a:pPr>
            <a:fld id="{00000000-1234-1234-1234-123412341234}" type="slidenum">
              <a:rPr lang="en-US" sz="1400">
                <a:solidFill>
                  <a:srgbClr val="000000"/>
                </a:solidFill>
                <a:latin typeface="Arial"/>
                <a:ea typeface="Arial"/>
                <a:cs typeface="Arial"/>
                <a:sym typeface="Arial"/>
              </a:rPr>
              <a:t>30</a:t>
            </a:fld>
            <a:endParaRPr sz="1400">
              <a:solidFill>
                <a:srgbClr val="000000"/>
              </a:solidFill>
              <a:latin typeface="Arial"/>
              <a:ea typeface="Arial"/>
              <a:cs typeface="Arial"/>
              <a:sym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1"/>
        <p:cNvGrpSpPr/>
        <p:nvPr/>
      </p:nvGrpSpPr>
      <p:grpSpPr>
        <a:xfrm>
          <a:off x="0" y="0"/>
          <a:ext cx="0" cy="0"/>
          <a:chOff x="0" y="0"/>
          <a:chExt cx="0" cy="0"/>
        </a:xfrm>
      </p:grpSpPr>
      <p:sp>
        <p:nvSpPr>
          <p:cNvPr id="602" name="Google Shape;602;p24:notes"/>
          <p:cNvSpPr txBox="1">
            <a:spLocks noGrp="1"/>
          </p:cNvSpPr>
          <p:nvPr>
            <p:ph type="body" idx="1"/>
          </p:nvPr>
        </p:nvSpPr>
        <p:spPr>
          <a:xfrm>
            <a:off x="701040" y="4415790"/>
            <a:ext cx="5608320" cy="4183380"/>
          </a:xfrm>
          <a:prstGeom prst="rect">
            <a:avLst/>
          </a:prstGeom>
          <a:noFill/>
          <a:ln>
            <a:noFill/>
          </a:ln>
        </p:spPr>
        <p:txBody>
          <a:bodyPr spcFirstLastPara="1" wrap="square" lIns="93150" tIns="93150" rIns="93150" bIns="93150" anchor="t" anchorCtr="0">
            <a:noAutofit/>
          </a:bodyPr>
          <a:lstStyle/>
          <a:p>
            <a:pPr marL="0" lvl="0" indent="0" algn="l" rtl="0">
              <a:spcBef>
                <a:spcPts val="0"/>
              </a:spcBef>
              <a:spcAft>
                <a:spcPts val="0"/>
              </a:spcAft>
              <a:buNone/>
            </a:pPr>
            <a:endParaRPr/>
          </a:p>
        </p:txBody>
      </p:sp>
      <p:sp>
        <p:nvSpPr>
          <p:cNvPr id="603" name="Google Shape;603;p24:notes"/>
          <p:cNvSpPr>
            <a:spLocks noGrp="1" noRot="1" noChangeAspect="1"/>
          </p:cNvSpPr>
          <p:nvPr>
            <p:ph type="sldImg" idx="2"/>
          </p:nvPr>
        </p:nvSpPr>
        <p:spPr>
          <a:xfrm>
            <a:off x="406400" y="696913"/>
            <a:ext cx="6197600" cy="34861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7"/>
        <p:cNvGrpSpPr/>
        <p:nvPr/>
      </p:nvGrpSpPr>
      <p:grpSpPr>
        <a:xfrm>
          <a:off x="0" y="0"/>
          <a:ext cx="0" cy="0"/>
          <a:chOff x="0" y="0"/>
          <a:chExt cx="0" cy="0"/>
        </a:xfrm>
      </p:grpSpPr>
      <p:sp>
        <p:nvSpPr>
          <p:cNvPr id="618" name="Google Shape;618;p26: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619" name="Google Shape;619;p26: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4"/>
        <p:cNvGrpSpPr/>
        <p:nvPr/>
      </p:nvGrpSpPr>
      <p:grpSpPr>
        <a:xfrm>
          <a:off x="0" y="0"/>
          <a:ext cx="0" cy="0"/>
          <a:chOff x="0" y="0"/>
          <a:chExt cx="0" cy="0"/>
        </a:xfrm>
      </p:grpSpPr>
      <p:sp>
        <p:nvSpPr>
          <p:cNvPr id="625" name="Google Shape;625;p27: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626" name="Google Shape;626;p27: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5"/>
        <p:cNvGrpSpPr/>
        <p:nvPr/>
      </p:nvGrpSpPr>
      <p:grpSpPr>
        <a:xfrm>
          <a:off x="0" y="0"/>
          <a:ext cx="0" cy="0"/>
          <a:chOff x="0" y="0"/>
          <a:chExt cx="0" cy="0"/>
        </a:xfrm>
      </p:grpSpPr>
      <p:sp>
        <p:nvSpPr>
          <p:cNvPr id="646" name="Google Shape;646;p30:notes"/>
          <p:cNvSpPr>
            <a:spLocks noGrp="1" noRot="1" noChangeAspect="1"/>
          </p:cNvSpPr>
          <p:nvPr>
            <p:ph type="sldImg" idx="2"/>
          </p:nvPr>
        </p:nvSpPr>
        <p:spPr>
          <a:xfrm>
            <a:off x="485775" y="733425"/>
            <a:ext cx="6505575" cy="36591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miter lim="800000"/>
            <a:headEnd type="none" w="sm" len="sm"/>
            <a:tailEnd type="none" w="sm" len="sm"/>
          </a:ln>
        </p:spPr>
      </p:sp>
      <p:sp>
        <p:nvSpPr>
          <p:cNvPr id="647" name="Google Shape;647;p30:notes"/>
          <p:cNvSpPr txBox="1">
            <a:spLocks noGrp="1"/>
          </p:cNvSpPr>
          <p:nvPr>
            <p:ph type="body" idx="1"/>
          </p:nvPr>
        </p:nvSpPr>
        <p:spPr>
          <a:xfrm>
            <a:off x="748100" y="4636902"/>
            <a:ext cx="5981533" cy="4391695"/>
          </a:xfrm>
          <a:prstGeom prst="rect">
            <a:avLst/>
          </a:prstGeom>
          <a:noFill/>
          <a:ln>
            <a:noFill/>
          </a:ln>
        </p:spPr>
        <p:txBody>
          <a:bodyPr spcFirstLastPara="1" wrap="square" lIns="98475" tIns="49225" rIns="98475" bIns="49225" anchor="t" anchorCtr="0">
            <a:noAutofit/>
          </a:bodyPr>
          <a:lstStyle/>
          <a:p>
            <a:pPr marL="0" lvl="0" indent="0" algn="l" rtl="0">
              <a:spcBef>
                <a:spcPts val="0"/>
              </a:spcBef>
              <a:spcAft>
                <a:spcPts val="0"/>
              </a:spcAft>
              <a:buNone/>
            </a:pPr>
            <a:endParaRPr/>
          </a:p>
        </p:txBody>
      </p:sp>
      <p:sp>
        <p:nvSpPr>
          <p:cNvPr id="648" name="Google Shape;648;p30:notes"/>
          <p:cNvSpPr txBox="1">
            <a:spLocks noGrp="1"/>
          </p:cNvSpPr>
          <p:nvPr>
            <p:ph type="sldNum" idx="12"/>
          </p:nvPr>
        </p:nvSpPr>
        <p:spPr>
          <a:xfrm>
            <a:off x="4235450" y="9272190"/>
            <a:ext cx="3240547" cy="487390"/>
          </a:xfrm>
          <a:prstGeom prst="rect">
            <a:avLst/>
          </a:prstGeom>
          <a:noFill/>
          <a:ln>
            <a:noFill/>
          </a:ln>
        </p:spPr>
        <p:txBody>
          <a:bodyPr spcFirstLastPara="1" wrap="square" lIns="98475" tIns="49225" rIns="98475" bIns="49225" anchor="b" anchorCtr="0">
            <a:noAutofit/>
          </a:bodyPr>
          <a:lstStyle/>
          <a:p>
            <a:pPr marL="0" lvl="0" indent="0" algn="r" rtl="0">
              <a:spcBef>
                <a:spcPts val="0"/>
              </a:spcBef>
              <a:spcAft>
                <a:spcPts val="0"/>
              </a:spcAft>
              <a:buNone/>
            </a:pPr>
            <a:fld id="{00000000-1234-1234-1234-123412341234}" type="slidenum">
              <a:rPr lang="en-US" sz="1400">
                <a:solidFill>
                  <a:srgbClr val="000000"/>
                </a:solidFill>
                <a:latin typeface="Arial"/>
                <a:ea typeface="Arial"/>
                <a:cs typeface="Arial"/>
                <a:sym typeface="Arial"/>
              </a:rPr>
              <a:t>34</a:t>
            </a:fld>
            <a:endParaRPr sz="1400">
              <a:solidFill>
                <a:srgbClr val="000000"/>
              </a:solidFill>
              <a:latin typeface="Arial"/>
              <a:ea typeface="Arial"/>
              <a:cs typeface="Arial"/>
              <a:sym typeface="Aria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2"/>
        <p:cNvGrpSpPr/>
        <p:nvPr/>
      </p:nvGrpSpPr>
      <p:grpSpPr>
        <a:xfrm>
          <a:off x="0" y="0"/>
          <a:ext cx="0" cy="0"/>
          <a:chOff x="0" y="0"/>
          <a:chExt cx="0" cy="0"/>
        </a:xfrm>
      </p:grpSpPr>
      <p:sp>
        <p:nvSpPr>
          <p:cNvPr id="653" name="Google Shape;653;p31: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54" name="Google Shape;654;p31: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655" name="Google Shape;655;p31: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35</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p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0" name="Google Shape;400;p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401" name="Google Shape;401;p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36</a:t>
            </a:fld>
            <a:endParaRPr/>
          </a:p>
        </p:txBody>
      </p:sp>
    </p:spTree>
    <p:extLst>
      <p:ext uri="{BB962C8B-B14F-4D97-AF65-F5344CB8AC3E}">
        <p14:creationId xmlns:p14="http://schemas.microsoft.com/office/powerpoint/2010/main" val="26765049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6"/>
        <p:cNvGrpSpPr/>
        <p:nvPr/>
      </p:nvGrpSpPr>
      <p:grpSpPr>
        <a:xfrm>
          <a:off x="0" y="0"/>
          <a:ext cx="0" cy="0"/>
          <a:chOff x="0" y="0"/>
          <a:chExt cx="0" cy="0"/>
        </a:xfrm>
      </p:grpSpPr>
      <p:sp>
        <p:nvSpPr>
          <p:cNvPr id="667" name="Google Shape;667;p32: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668" name="Google Shape;668;p3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2"/>
        <p:cNvGrpSpPr/>
        <p:nvPr/>
      </p:nvGrpSpPr>
      <p:grpSpPr>
        <a:xfrm>
          <a:off x="0" y="0"/>
          <a:ext cx="0" cy="0"/>
          <a:chOff x="0" y="0"/>
          <a:chExt cx="0" cy="0"/>
        </a:xfrm>
      </p:grpSpPr>
      <p:sp>
        <p:nvSpPr>
          <p:cNvPr id="673" name="Google Shape;673;p33: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74" name="Google Shape;674;p33: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Image sources:</a:t>
            </a:r>
            <a:endParaRPr/>
          </a:p>
          <a:p>
            <a:pPr marL="0" lvl="0" indent="0" algn="l" rtl="0">
              <a:spcBef>
                <a:spcPts val="0"/>
              </a:spcBef>
              <a:spcAft>
                <a:spcPts val="0"/>
              </a:spcAft>
              <a:buNone/>
            </a:pPr>
            <a:endParaRPr/>
          </a:p>
          <a:p>
            <a:pPr marL="0" lvl="0" indent="0" algn="l" rtl="0">
              <a:spcBef>
                <a:spcPts val="0"/>
              </a:spcBef>
              <a:spcAft>
                <a:spcPts val="0"/>
              </a:spcAft>
              <a:buNone/>
            </a:pPr>
            <a:r>
              <a:rPr lang="en-US"/>
              <a:t>https://www.researchgate.net/figure/Schematic-diagram-to-show-range-of-anthropogenic-influences-on-river-systems-Illustrated_fig1_328084146</a:t>
            </a:r>
            <a:endParaRPr/>
          </a:p>
          <a:p>
            <a:pPr marL="0" lvl="0" indent="0" algn="l" rtl="0">
              <a:spcBef>
                <a:spcPts val="0"/>
              </a:spcBef>
              <a:spcAft>
                <a:spcPts val="0"/>
              </a:spcAft>
              <a:buNone/>
            </a:pPr>
            <a:r>
              <a:rPr lang="en-US"/>
              <a:t> </a:t>
            </a:r>
            <a:endParaRPr/>
          </a:p>
          <a:p>
            <a:pPr marL="0" lvl="0" indent="0" algn="l" rtl="0">
              <a:spcBef>
                <a:spcPts val="0"/>
              </a:spcBef>
              <a:spcAft>
                <a:spcPts val="0"/>
              </a:spcAft>
              <a:buNone/>
            </a:pPr>
            <a:r>
              <a:rPr lang="en-US"/>
              <a:t>https://www.sciencedirect.com/science/article/abs/pii/S0074774220301240  - effects of substance, show how in other experiment mice were used to figure how a substance influences them</a:t>
            </a:r>
            <a:endParaRPr/>
          </a:p>
        </p:txBody>
      </p:sp>
      <p:sp>
        <p:nvSpPr>
          <p:cNvPr id="675" name="Google Shape;675;p33: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38</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p34: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692" name="Google Shape;692;p34: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7"/>
        <p:cNvGrpSpPr/>
        <p:nvPr/>
      </p:nvGrpSpPr>
      <p:grpSpPr>
        <a:xfrm>
          <a:off x="0" y="0"/>
          <a:ext cx="0" cy="0"/>
          <a:chOff x="0" y="0"/>
          <a:chExt cx="0" cy="0"/>
        </a:xfrm>
      </p:grpSpPr>
      <p:sp>
        <p:nvSpPr>
          <p:cNvPr id="718" name="Google Shape;718;p35: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719" name="Google Shape;719;p35: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6"/>
        <p:cNvGrpSpPr/>
        <p:nvPr/>
      </p:nvGrpSpPr>
      <p:grpSpPr>
        <a:xfrm>
          <a:off x="0" y="0"/>
          <a:ext cx="0" cy="0"/>
          <a:chOff x="0" y="0"/>
          <a:chExt cx="0" cy="0"/>
        </a:xfrm>
      </p:grpSpPr>
      <p:sp>
        <p:nvSpPr>
          <p:cNvPr id="727" name="Google Shape;727;p36: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28" name="Google Shape;728;p36: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“Here, we provide the framework for their Abstract so they can clearly see the reqs.” “For Exptl. Design, we pull from the Methods. For major findings, we refer to the Results section..” and “lastly we remind students that this is a summary, we don’t want it to be 2 pages long…students have done this. This was made IRT students who wrote too much”</a:t>
            </a:r>
            <a:endParaRPr/>
          </a:p>
        </p:txBody>
      </p:sp>
      <p:sp>
        <p:nvSpPr>
          <p:cNvPr id="729" name="Google Shape;729;p36: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41</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6"/>
        <p:cNvGrpSpPr/>
        <p:nvPr/>
      </p:nvGrpSpPr>
      <p:grpSpPr>
        <a:xfrm>
          <a:off x="0" y="0"/>
          <a:ext cx="0" cy="0"/>
          <a:chOff x="0" y="0"/>
          <a:chExt cx="0" cy="0"/>
        </a:xfrm>
      </p:grpSpPr>
      <p:sp>
        <p:nvSpPr>
          <p:cNvPr id="737" name="Google Shape;737;p37: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8" name="Google Shape;738;p37: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“Now that we've shown students the </a:t>
            </a:r>
            <a:r>
              <a:rPr lang="en-US" u="sng"/>
              <a:t>framework </a:t>
            </a:r>
            <a:r>
              <a:rPr lang="en-US"/>
              <a:t>(for the Abstract),</a:t>
            </a:r>
            <a:r>
              <a:rPr lang="en-US" u="none"/>
              <a:t> we </a:t>
            </a:r>
            <a:r>
              <a:rPr lang="en-US"/>
              <a:t>give</a:t>
            </a:r>
            <a:r>
              <a:rPr lang="en-US" u="none"/>
              <a:t> guidance on that section BASED UPON prior pitfalls/mistakes, because there are misconceptions/confusions that students have, and they can be afraid to ask”.</a:t>
            </a:r>
            <a:r>
              <a:rPr lang="en-US"/>
              <a:t> </a:t>
            </a:r>
            <a:endParaRPr/>
          </a:p>
        </p:txBody>
      </p:sp>
      <p:sp>
        <p:nvSpPr>
          <p:cNvPr id="739" name="Google Shape;739;p37: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42</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5"/>
        <p:cNvGrpSpPr/>
        <p:nvPr/>
      </p:nvGrpSpPr>
      <p:grpSpPr>
        <a:xfrm>
          <a:off x="0" y="0"/>
          <a:ext cx="0" cy="0"/>
          <a:chOff x="0" y="0"/>
          <a:chExt cx="0" cy="0"/>
        </a:xfrm>
      </p:grpSpPr>
      <p:sp>
        <p:nvSpPr>
          <p:cNvPr id="746" name="Google Shape;746;p38: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747" name="Google Shape;747;p38: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3"/>
        <p:cNvGrpSpPr/>
        <p:nvPr/>
      </p:nvGrpSpPr>
      <p:grpSpPr>
        <a:xfrm>
          <a:off x="0" y="0"/>
          <a:ext cx="0" cy="0"/>
          <a:chOff x="0" y="0"/>
          <a:chExt cx="0" cy="0"/>
        </a:xfrm>
      </p:grpSpPr>
      <p:sp>
        <p:nvSpPr>
          <p:cNvPr id="754" name="Google Shape;754;p39: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55" name="Google Shape;755;p39: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b="1"/>
              <a:t>Intro Outline Slide…</a:t>
            </a:r>
            <a:r>
              <a:rPr lang="en-US" b="0"/>
              <a:t>next slides go into each of these in more detail. “This is also </a:t>
            </a:r>
            <a:r>
              <a:rPr lang="en-US" b="0" u="sng"/>
              <a:t>for students reference/</a:t>
            </a:r>
            <a:r>
              <a:rPr lang="en-US" b="0" u="none"/>
              <a:t>to look at on their own”. “I also made these slides because our Canvas page was an overwhelming wall of text..”Students said they preferred Ppt. format”</a:t>
            </a:r>
            <a:endParaRPr b="1"/>
          </a:p>
        </p:txBody>
      </p:sp>
      <p:sp>
        <p:nvSpPr>
          <p:cNvPr id="756" name="Google Shape;756;p39: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44</a:t>
            </a:fld>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2"/>
        <p:cNvGrpSpPr/>
        <p:nvPr/>
      </p:nvGrpSpPr>
      <p:grpSpPr>
        <a:xfrm>
          <a:off x="0" y="0"/>
          <a:ext cx="0" cy="0"/>
          <a:chOff x="0" y="0"/>
          <a:chExt cx="0" cy="0"/>
        </a:xfrm>
      </p:grpSpPr>
      <p:sp>
        <p:nvSpPr>
          <p:cNvPr id="763" name="Google Shape;763;p40: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64" name="Google Shape;764;p40: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“Here, we </a:t>
            </a:r>
            <a:r>
              <a:rPr lang="en-US" b="1"/>
              <a:t>remind them </a:t>
            </a:r>
            <a:r>
              <a:rPr lang="en-US" b="0"/>
              <a:t>of the subject areas of interest, and then we </a:t>
            </a:r>
            <a:r>
              <a:rPr lang="en-US" b="1"/>
              <a:t>give them examples</a:t>
            </a:r>
            <a:r>
              <a:rPr lang="en-US" b="0"/>
              <a:t> of how to use it in a sentence”. “Some students get one area mismatched with the other”</a:t>
            </a:r>
            <a:endParaRPr/>
          </a:p>
        </p:txBody>
      </p:sp>
      <p:sp>
        <p:nvSpPr>
          <p:cNvPr id="765" name="Google Shape;765;p40: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45</a:t>
            </a:fld>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p41: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74" name="Google Shape;774;p41: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“Here, we prompt them to include details about similar studies, the model org, their test substance, etc. Students are then able to take this information and make connections later on in their writing”</a:t>
            </a:r>
            <a:endParaRPr/>
          </a:p>
        </p:txBody>
      </p:sp>
      <p:sp>
        <p:nvSpPr>
          <p:cNvPr id="775" name="Google Shape;775;p41: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46</a:t>
            </a:fld>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3"/>
        <p:cNvGrpSpPr/>
        <p:nvPr/>
      </p:nvGrpSpPr>
      <p:grpSpPr>
        <a:xfrm>
          <a:off x="0" y="0"/>
          <a:ext cx="0" cy="0"/>
          <a:chOff x="0" y="0"/>
          <a:chExt cx="0" cy="0"/>
        </a:xfrm>
      </p:grpSpPr>
      <p:sp>
        <p:nvSpPr>
          <p:cNvPr id="784" name="Google Shape;784;p4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85" name="Google Shape;785;p4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786" name="Google Shape;786;p4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47</a:t>
            </a:fld>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2"/>
        <p:cNvGrpSpPr/>
        <p:nvPr/>
      </p:nvGrpSpPr>
      <p:grpSpPr>
        <a:xfrm>
          <a:off x="0" y="0"/>
          <a:ext cx="0" cy="0"/>
          <a:chOff x="0" y="0"/>
          <a:chExt cx="0" cy="0"/>
        </a:xfrm>
      </p:grpSpPr>
      <p:sp>
        <p:nvSpPr>
          <p:cNvPr id="813" name="Google Shape;813;p43: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14" name="Google Shape;814;p43: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815" name="Google Shape;815;p43: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48</a:t>
            </a:fld>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3"/>
        <p:cNvGrpSpPr/>
        <p:nvPr/>
      </p:nvGrpSpPr>
      <p:grpSpPr>
        <a:xfrm>
          <a:off x="0" y="0"/>
          <a:ext cx="0" cy="0"/>
          <a:chOff x="0" y="0"/>
          <a:chExt cx="0" cy="0"/>
        </a:xfrm>
      </p:grpSpPr>
      <p:sp>
        <p:nvSpPr>
          <p:cNvPr id="824" name="Google Shape;824;p44: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25" name="Google Shape;825;p44: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826" name="Google Shape;826;p44: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49</a:t>
            </a:fld>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1"/>
        <p:cNvGrpSpPr/>
        <p:nvPr/>
      </p:nvGrpSpPr>
      <p:grpSpPr>
        <a:xfrm>
          <a:off x="0" y="0"/>
          <a:ext cx="0" cy="0"/>
          <a:chOff x="0" y="0"/>
          <a:chExt cx="0" cy="0"/>
        </a:xfrm>
      </p:grpSpPr>
      <p:sp>
        <p:nvSpPr>
          <p:cNvPr id="842" name="Google Shape;842;p46: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843" name="Google Shape;843;p46: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3"/>
        <p:cNvGrpSpPr/>
        <p:nvPr/>
      </p:nvGrpSpPr>
      <p:grpSpPr>
        <a:xfrm>
          <a:off x="0" y="0"/>
          <a:ext cx="0" cy="0"/>
          <a:chOff x="0" y="0"/>
          <a:chExt cx="0" cy="0"/>
        </a:xfrm>
      </p:grpSpPr>
      <p:sp>
        <p:nvSpPr>
          <p:cNvPr id="854" name="Google Shape;854;p47: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855" name="Google Shape;855;p47: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2"/>
        <p:cNvGrpSpPr/>
        <p:nvPr/>
      </p:nvGrpSpPr>
      <p:grpSpPr>
        <a:xfrm>
          <a:off x="0" y="0"/>
          <a:ext cx="0" cy="0"/>
          <a:chOff x="0" y="0"/>
          <a:chExt cx="0" cy="0"/>
        </a:xfrm>
      </p:grpSpPr>
      <p:sp>
        <p:nvSpPr>
          <p:cNvPr id="863" name="Google Shape;863;p48: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4" name="Google Shape;864;p48: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865" name="Google Shape;865;p48: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52</a:t>
            </a:fld>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2"/>
        <p:cNvGrpSpPr/>
        <p:nvPr/>
      </p:nvGrpSpPr>
      <p:grpSpPr>
        <a:xfrm>
          <a:off x="0" y="0"/>
          <a:ext cx="0" cy="0"/>
          <a:chOff x="0" y="0"/>
          <a:chExt cx="0" cy="0"/>
        </a:xfrm>
      </p:grpSpPr>
      <p:sp>
        <p:nvSpPr>
          <p:cNvPr id="873" name="Google Shape;873;p49: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74" name="Google Shape;874;p49: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b="1"/>
              <a:t>Don’t write it like a ‘cookbook’. </a:t>
            </a:r>
            <a:r>
              <a:rPr lang="en-US"/>
              <a:t>“I want to know what you DID, not the step-by-step on how to do it” “No second person!”</a:t>
            </a:r>
            <a:endParaRPr/>
          </a:p>
        </p:txBody>
      </p:sp>
      <p:sp>
        <p:nvSpPr>
          <p:cNvPr id="875" name="Google Shape;875;p49: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53</a:t>
            </a:fld>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p50: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4" name="Google Shape;884;p50: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Use different colors for each comparison</a:t>
            </a:r>
            <a:endParaRPr/>
          </a:p>
        </p:txBody>
      </p:sp>
      <p:sp>
        <p:nvSpPr>
          <p:cNvPr id="885" name="Google Shape;885;p50: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54</a:t>
            </a:fld>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3"/>
        <p:cNvGrpSpPr/>
        <p:nvPr/>
      </p:nvGrpSpPr>
      <p:grpSpPr>
        <a:xfrm>
          <a:off x="0" y="0"/>
          <a:ext cx="0" cy="0"/>
          <a:chOff x="0" y="0"/>
          <a:chExt cx="0" cy="0"/>
        </a:xfrm>
      </p:grpSpPr>
      <p:sp>
        <p:nvSpPr>
          <p:cNvPr id="894" name="Google Shape;894;p51: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95" name="Google Shape;895;p51: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896" name="Google Shape;896;p51: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55</a:t>
            </a:fld>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3"/>
        <p:cNvGrpSpPr/>
        <p:nvPr/>
      </p:nvGrpSpPr>
      <p:grpSpPr>
        <a:xfrm>
          <a:off x="0" y="0"/>
          <a:ext cx="0" cy="0"/>
          <a:chOff x="0" y="0"/>
          <a:chExt cx="0" cy="0"/>
        </a:xfrm>
      </p:grpSpPr>
      <p:sp>
        <p:nvSpPr>
          <p:cNvPr id="904" name="Google Shape;904;p5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05" name="Google Shape;905;p5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This is the format we suggest for them, so that they don’t get confused... it serves as a </a:t>
            </a:r>
            <a:r>
              <a:rPr lang="en-US" b="1"/>
              <a:t>checklist </a:t>
            </a:r>
            <a:r>
              <a:rPr lang="en-US"/>
              <a:t>for students”. “This helps with future revisions cuz they can easily go back to a specific area…we even let students leave these subheadings in their report”.</a:t>
            </a:r>
            <a:endParaRPr/>
          </a:p>
        </p:txBody>
      </p:sp>
      <p:sp>
        <p:nvSpPr>
          <p:cNvPr id="906" name="Google Shape;906;p5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56</a:t>
            </a:fld>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3"/>
        <p:cNvGrpSpPr/>
        <p:nvPr/>
      </p:nvGrpSpPr>
      <p:grpSpPr>
        <a:xfrm>
          <a:off x="0" y="0"/>
          <a:ext cx="0" cy="0"/>
          <a:chOff x="0" y="0"/>
          <a:chExt cx="0" cy="0"/>
        </a:xfrm>
      </p:grpSpPr>
      <p:sp>
        <p:nvSpPr>
          <p:cNvPr id="914" name="Google Shape;914;p53: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15" name="Google Shape;915;p53: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“This is a quick reference for students reiterating what we’ve already covered”. </a:t>
            </a:r>
            <a:endParaRPr/>
          </a:p>
        </p:txBody>
      </p:sp>
      <p:sp>
        <p:nvSpPr>
          <p:cNvPr id="916" name="Google Shape;916;p53: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57</a:t>
            </a:fld>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3"/>
        <p:cNvGrpSpPr/>
        <p:nvPr/>
      </p:nvGrpSpPr>
      <p:grpSpPr>
        <a:xfrm>
          <a:off x="0" y="0"/>
          <a:ext cx="0" cy="0"/>
          <a:chOff x="0" y="0"/>
          <a:chExt cx="0" cy="0"/>
        </a:xfrm>
      </p:grpSpPr>
      <p:sp>
        <p:nvSpPr>
          <p:cNvPr id="924" name="Google Shape;924;p54: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925" name="Google Shape;925;p54: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3"/>
        <p:cNvGrpSpPr/>
        <p:nvPr/>
      </p:nvGrpSpPr>
      <p:grpSpPr>
        <a:xfrm>
          <a:off x="0" y="0"/>
          <a:ext cx="0" cy="0"/>
          <a:chOff x="0" y="0"/>
          <a:chExt cx="0" cy="0"/>
        </a:xfrm>
      </p:grpSpPr>
      <p:sp>
        <p:nvSpPr>
          <p:cNvPr id="934" name="Google Shape;934;p55: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935" name="Google Shape;935;p55: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3"/>
        <p:cNvGrpSpPr/>
        <p:nvPr/>
      </p:nvGrpSpPr>
      <p:grpSpPr>
        <a:xfrm>
          <a:off x="0" y="0"/>
          <a:ext cx="0" cy="0"/>
          <a:chOff x="0" y="0"/>
          <a:chExt cx="0" cy="0"/>
        </a:xfrm>
      </p:grpSpPr>
      <p:sp>
        <p:nvSpPr>
          <p:cNvPr id="944" name="Google Shape;944;p56: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45" name="Google Shape;945;p56: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‘We JUST WANT TO SEE THE RESULTS…NO INTERPRETATION!’ “You are </a:t>
            </a:r>
            <a:r>
              <a:rPr lang="en-US" b="1"/>
              <a:t>showing them first…</a:t>
            </a:r>
            <a:r>
              <a:rPr lang="en-US" b="0"/>
              <a:t>showing them figures and specific data from your experiments, but NOT telling them what it means. There is no description of what it means” (Give an example of finding more Tetrahymena in your test substance…do not state that this is a chemoattractant, just state there’s more)</a:t>
            </a:r>
            <a:endParaRPr/>
          </a:p>
        </p:txBody>
      </p:sp>
      <p:sp>
        <p:nvSpPr>
          <p:cNvPr id="946" name="Google Shape;946;p56: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60</a:t>
            </a:fld>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3"/>
        <p:cNvGrpSpPr/>
        <p:nvPr/>
      </p:nvGrpSpPr>
      <p:grpSpPr>
        <a:xfrm>
          <a:off x="0" y="0"/>
          <a:ext cx="0" cy="0"/>
          <a:chOff x="0" y="0"/>
          <a:chExt cx="0" cy="0"/>
        </a:xfrm>
      </p:grpSpPr>
      <p:sp>
        <p:nvSpPr>
          <p:cNvPr id="954" name="Google Shape;954;p57: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955" name="Google Shape;955;p57: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6"/>
        <p:cNvGrpSpPr/>
        <p:nvPr/>
      </p:nvGrpSpPr>
      <p:grpSpPr>
        <a:xfrm>
          <a:off x="0" y="0"/>
          <a:ext cx="0" cy="0"/>
          <a:chOff x="0" y="0"/>
          <a:chExt cx="0" cy="0"/>
        </a:xfrm>
      </p:grpSpPr>
      <p:sp>
        <p:nvSpPr>
          <p:cNvPr id="967" name="Google Shape;967;p58: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968" name="Google Shape;968;p58: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4"/>
        <p:cNvGrpSpPr/>
        <p:nvPr/>
      </p:nvGrpSpPr>
      <p:grpSpPr>
        <a:xfrm>
          <a:off x="0" y="0"/>
          <a:ext cx="0" cy="0"/>
          <a:chOff x="0" y="0"/>
          <a:chExt cx="0" cy="0"/>
        </a:xfrm>
      </p:grpSpPr>
      <p:sp>
        <p:nvSpPr>
          <p:cNvPr id="975" name="Google Shape;975;p59: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6" name="Google Shape;976;p59: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977" name="Google Shape;977;p59: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63</a:t>
            </a:fld>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5"/>
        <p:cNvGrpSpPr/>
        <p:nvPr/>
      </p:nvGrpSpPr>
      <p:grpSpPr>
        <a:xfrm>
          <a:off x="0" y="0"/>
          <a:ext cx="0" cy="0"/>
          <a:chOff x="0" y="0"/>
          <a:chExt cx="0" cy="0"/>
        </a:xfrm>
      </p:grpSpPr>
      <p:sp>
        <p:nvSpPr>
          <p:cNvPr id="996" name="Google Shape;996;p60: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7" name="Google Shape;997;p60: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998" name="Google Shape;998;p60: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64</a:t>
            </a:fld>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4"/>
        <p:cNvGrpSpPr/>
        <p:nvPr/>
      </p:nvGrpSpPr>
      <p:grpSpPr>
        <a:xfrm>
          <a:off x="0" y="0"/>
          <a:ext cx="0" cy="0"/>
          <a:chOff x="0" y="0"/>
          <a:chExt cx="0" cy="0"/>
        </a:xfrm>
      </p:grpSpPr>
      <p:sp>
        <p:nvSpPr>
          <p:cNvPr id="1015" name="Google Shape;1015;p61: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016" name="Google Shape;1016;p61: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2"/>
        <p:cNvGrpSpPr/>
        <p:nvPr/>
      </p:nvGrpSpPr>
      <p:grpSpPr>
        <a:xfrm>
          <a:off x="0" y="0"/>
          <a:ext cx="0" cy="0"/>
          <a:chOff x="0" y="0"/>
          <a:chExt cx="0" cy="0"/>
        </a:xfrm>
      </p:grpSpPr>
      <p:sp>
        <p:nvSpPr>
          <p:cNvPr id="1023" name="Google Shape;1023;p6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4" name="Google Shape;1024;p6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dirty="0"/>
              <a:t>“We want students to think about these as they’re writing their Discussion. So we ask them:</a:t>
            </a:r>
            <a:endParaRPr dirty="0"/>
          </a:p>
          <a:p>
            <a:pPr marL="232409" lvl="0" indent="-232409" algn="l" rtl="0">
              <a:spcBef>
                <a:spcPts val="0"/>
              </a:spcBef>
              <a:spcAft>
                <a:spcPts val="0"/>
              </a:spcAft>
              <a:buClr>
                <a:schemeClr val="dk1"/>
              </a:buClr>
              <a:buSzPts val="1200"/>
              <a:buFont typeface="Calibri"/>
              <a:buAutoNum type="arabicPeriod"/>
            </a:pPr>
            <a:r>
              <a:rPr lang="en-US" dirty="0"/>
              <a:t>Do your results….provide answers? We ask them, Is your data significant? Do your results support/refute your hypothesis? How?</a:t>
            </a:r>
            <a:endParaRPr dirty="0"/>
          </a:p>
          <a:p>
            <a:pPr marL="232409" lvl="0" indent="-232409" algn="l" rtl="0">
              <a:spcBef>
                <a:spcPts val="0"/>
              </a:spcBef>
              <a:spcAft>
                <a:spcPts val="0"/>
              </a:spcAft>
              <a:buClr>
                <a:schemeClr val="dk1"/>
              </a:buClr>
              <a:buSzPts val="1200"/>
              <a:buFont typeface="Calibri"/>
              <a:buAutoNum type="arabicPeriod"/>
            </a:pPr>
            <a:r>
              <a:rPr lang="en-US" dirty="0"/>
              <a:t>“We have the main question followed by supplemental questions that fit underneath/help guide their thought process towards answering their main question”</a:t>
            </a:r>
            <a:endParaRPr dirty="0"/>
          </a:p>
          <a:p>
            <a:pPr marL="232943" lvl="0" indent="-232943" algn="l" rtl="0">
              <a:spcBef>
                <a:spcPts val="0"/>
              </a:spcBef>
              <a:spcAft>
                <a:spcPts val="0"/>
              </a:spcAft>
              <a:buClr>
                <a:schemeClr val="dk1"/>
              </a:buClr>
              <a:buSzPts val="1200"/>
              <a:buFont typeface="Calibri"/>
              <a:buAutoNum type="arabicPeriod"/>
            </a:pPr>
            <a:r>
              <a:rPr lang="en-US" dirty="0"/>
              <a:t>“What did they learn” (as a result of the experiments)</a:t>
            </a:r>
            <a:endParaRPr dirty="0"/>
          </a:p>
          <a:p>
            <a:pPr marL="232943" lvl="0" indent="-156743" algn="l" rtl="0">
              <a:spcBef>
                <a:spcPts val="0"/>
              </a:spcBef>
              <a:spcAft>
                <a:spcPts val="0"/>
              </a:spcAft>
              <a:buClr>
                <a:schemeClr val="dk1"/>
              </a:buClr>
              <a:buSzPts val="1200"/>
              <a:buFont typeface="Calibri"/>
              <a:buNone/>
            </a:pPr>
            <a:endParaRPr dirty="0"/>
          </a:p>
          <a:p>
            <a:pPr marL="0" lvl="0" indent="0" algn="l" rtl="0">
              <a:spcBef>
                <a:spcPts val="0"/>
              </a:spcBef>
              <a:spcAft>
                <a:spcPts val="0"/>
              </a:spcAft>
              <a:buNone/>
            </a:pPr>
            <a:r>
              <a:rPr lang="en-US" b="1" dirty="0"/>
              <a:t>This slide helps guide students as they’re writing their papers. Each of these 3 is an overarching question, each of which can be its own paragraph</a:t>
            </a:r>
            <a:endParaRPr b="1" dirty="0"/>
          </a:p>
        </p:txBody>
      </p:sp>
      <p:sp>
        <p:nvSpPr>
          <p:cNvPr id="1025" name="Google Shape;1025;p6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66</a:t>
            </a:fld>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1"/>
        <p:cNvGrpSpPr/>
        <p:nvPr/>
      </p:nvGrpSpPr>
      <p:grpSpPr>
        <a:xfrm>
          <a:off x="0" y="0"/>
          <a:ext cx="0" cy="0"/>
          <a:chOff x="0" y="0"/>
          <a:chExt cx="0" cy="0"/>
        </a:xfrm>
      </p:grpSpPr>
      <p:sp>
        <p:nvSpPr>
          <p:cNvPr id="1032" name="Google Shape;1032;p63: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3" name="Google Shape;1033;p63: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“These are tips for when they’re actually writing Discussion”</a:t>
            </a:r>
            <a:endParaRPr/>
          </a:p>
        </p:txBody>
      </p:sp>
      <p:sp>
        <p:nvSpPr>
          <p:cNvPr id="1034" name="Google Shape;1034;p63: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67</a:t>
            </a:fld>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1"/>
        <p:cNvGrpSpPr/>
        <p:nvPr/>
      </p:nvGrpSpPr>
      <p:grpSpPr>
        <a:xfrm>
          <a:off x="0" y="0"/>
          <a:ext cx="0" cy="0"/>
          <a:chOff x="0" y="0"/>
          <a:chExt cx="0" cy="0"/>
        </a:xfrm>
      </p:grpSpPr>
      <p:sp>
        <p:nvSpPr>
          <p:cNvPr id="1042" name="Google Shape;1042;p64: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3" name="Google Shape;1043;p64: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Students typically don’t have a strong background in citing references, so this slide helps with that. </a:t>
            </a:r>
            <a:endParaRPr/>
          </a:p>
        </p:txBody>
      </p:sp>
      <p:sp>
        <p:nvSpPr>
          <p:cNvPr id="1044" name="Google Shape;1044;p64: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68</a:t>
            </a:fld>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0"/>
        <p:cNvGrpSpPr/>
        <p:nvPr/>
      </p:nvGrpSpPr>
      <p:grpSpPr>
        <a:xfrm>
          <a:off x="0" y="0"/>
          <a:ext cx="0" cy="0"/>
          <a:chOff x="0" y="0"/>
          <a:chExt cx="0" cy="0"/>
        </a:xfrm>
      </p:grpSpPr>
      <p:sp>
        <p:nvSpPr>
          <p:cNvPr id="1061" name="Google Shape;1061;p65: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062" name="Google Shape;1062;p65: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6"/>
        <p:cNvGrpSpPr/>
        <p:nvPr/>
      </p:nvGrpSpPr>
      <p:grpSpPr>
        <a:xfrm>
          <a:off x="0" y="0"/>
          <a:ext cx="0" cy="0"/>
          <a:chOff x="0" y="0"/>
          <a:chExt cx="0" cy="0"/>
        </a:xfrm>
      </p:grpSpPr>
      <p:sp>
        <p:nvSpPr>
          <p:cNvPr id="1067" name="Google Shape;1067;p66: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068" name="Google Shape;1068;p66: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0"/>
        <p:cNvGrpSpPr/>
        <p:nvPr/>
      </p:nvGrpSpPr>
      <p:grpSpPr>
        <a:xfrm>
          <a:off x="0" y="0"/>
          <a:ext cx="0" cy="0"/>
          <a:chOff x="0" y="0"/>
          <a:chExt cx="0" cy="0"/>
        </a:xfrm>
      </p:grpSpPr>
      <p:sp>
        <p:nvSpPr>
          <p:cNvPr id="1081" name="Google Shape;1081;p67: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082" name="Google Shape;1082;p67: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8"/>
        <p:cNvGrpSpPr/>
        <p:nvPr/>
      </p:nvGrpSpPr>
      <p:grpSpPr>
        <a:xfrm>
          <a:off x="0" y="0"/>
          <a:ext cx="0" cy="0"/>
          <a:chOff x="0" y="0"/>
          <a:chExt cx="0" cy="0"/>
        </a:xfrm>
      </p:grpSpPr>
      <p:sp>
        <p:nvSpPr>
          <p:cNvPr id="1099" name="Google Shape;1099;p68: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0" name="Google Shape;1100;p68: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https://journals.biologists.com/jeb/article/205/14/2089/9049/In-the-polymorphic-ciliate-Tetrahymena-vorax-the</a:t>
            </a:r>
            <a:endParaRPr/>
          </a:p>
        </p:txBody>
      </p:sp>
      <p:sp>
        <p:nvSpPr>
          <p:cNvPr id="1101" name="Google Shape;1101;p68: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72</a:t>
            </a:fld>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9"/>
        <p:cNvGrpSpPr/>
        <p:nvPr/>
      </p:nvGrpSpPr>
      <p:grpSpPr>
        <a:xfrm>
          <a:off x="0" y="0"/>
          <a:ext cx="0" cy="0"/>
          <a:chOff x="0" y="0"/>
          <a:chExt cx="0" cy="0"/>
        </a:xfrm>
      </p:grpSpPr>
      <p:sp>
        <p:nvSpPr>
          <p:cNvPr id="1110" name="Google Shape;1110;p69: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111" name="Google Shape;1111;p69: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8"/>
        <p:cNvGrpSpPr/>
        <p:nvPr/>
      </p:nvGrpSpPr>
      <p:grpSpPr>
        <a:xfrm>
          <a:off x="0" y="0"/>
          <a:ext cx="0" cy="0"/>
          <a:chOff x="0" y="0"/>
          <a:chExt cx="0" cy="0"/>
        </a:xfrm>
      </p:grpSpPr>
      <p:sp>
        <p:nvSpPr>
          <p:cNvPr id="1119" name="Google Shape;1119;p70: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120" name="Google Shape;1120;p70: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7"/>
        <p:cNvGrpSpPr/>
        <p:nvPr/>
      </p:nvGrpSpPr>
      <p:grpSpPr>
        <a:xfrm>
          <a:off x="0" y="0"/>
          <a:ext cx="0" cy="0"/>
          <a:chOff x="0" y="0"/>
          <a:chExt cx="0" cy="0"/>
        </a:xfrm>
      </p:grpSpPr>
      <p:sp>
        <p:nvSpPr>
          <p:cNvPr id="1128" name="Google Shape;1128;p71: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9" name="Google Shape;1129;p71: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T. vorax photo from: https://www.ccap.ac.uk/catalogue/strain-1630-3C</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130" name="Google Shape;1130;p71: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75</a:t>
            </a:fld>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9"/>
        <p:cNvGrpSpPr/>
        <p:nvPr/>
      </p:nvGrpSpPr>
      <p:grpSpPr>
        <a:xfrm>
          <a:off x="0" y="0"/>
          <a:ext cx="0" cy="0"/>
          <a:chOff x="0" y="0"/>
          <a:chExt cx="0" cy="0"/>
        </a:xfrm>
      </p:grpSpPr>
      <p:sp>
        <p:nvSpPr>
          <p:cNvPr id="1140" name="Google Shape;1140;p72: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141" name="Google Shape;1141;p7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8"/>
        <p:cNvGrpSpPr/>
        <p:nvPr/>
      </p:nvGrpSpPr>
      <p:grpSpPr>
        <a:xfrm>
          <a:off x="0" y="0"/>
          <a:ext cx="0" cy="0"/>
          <a:chOff x="0" y="0"/>
          <a:chExt cx="0" cy="0"/>
        </a:xfrm>
      </p:grpSpPr>
      <p:sp>
        <p:nvSpPr>
          <p:cNvPr id="1149" name="Google Shape;1149;p73: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150" name="Google Shape;1150;p73: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p74: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156" name="Google Shape;1156;p74: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8"/>
        <p:cNvGrpSpPr/>
        <p:nvPr/>
      </p:nvGrpSpPr>
      <p:grpSpPr>
        <a:xfrm>
          <a:off x="0" y="0"/>
          <a:ext cx="0" cy="0"/>
          <a:chOff x="0" y="0"/>
          <a:chExt cx="0" cy="0"/>
        </a:xfrm>
      </p:grpSpPr>
      <p:sp>
        <p:nvSpPr>
          <p:cNvPr id="1179" name="Google Shape;1179;p75: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0" name="Google Shape;1180;p75: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181" name="Google Shape;1181;p75: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79</a:t>
            </a:fld>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8"/>
        <p:cNvGrpSpPr/>
        <p:nvPr/>
      </p:nvGrpSpPr>
      <p:grpSpPr>
        <a:xfrm>
          <a:off x="0" y="0"/>
          <a:ext cx="0" cy="0"/>
          <a:chOff x="0" y="0"/>
          <a:chExt cx="0" cy="0"/>
        </a:xfrm>
      </p:grpSpPr>
      <p:sp>
        <p:nvSpPr>
          <p:cNvPr id="1189" name="Google Shape;1189;p76: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90" name="Google Shape;1190;p76: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Breaking up Materials and Methods so easier to digest, of course these methods could be wrong. </a:t>
            </a:r>
            <a:endParaRPr/>
          </a:p>
        </p:txBody>
      </p:sp>
      <p:sp>
        <p:nvSpPr>
          <p:cNvPr id="1191" name="Google Shape;1191;p76: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80</a:t>
            </a:fld>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8"/>
        <p:cNvGrpSpPr/>
        <p:nvPr/>
      </p:nvGrpSpPr>
      <p:grpSpPr>
        <a:xfrm>
          <a:off x="0" y="0"/>
          <a:ext cx="0" cy="0"/>
          <a:chOff x="0" y="0"/>
          <a:chExt cx="0" cy="0"/>
        </a:xfrm>
      </p:grpSpPr>
      <p:sp>
        <p:nvSpPr>
          <p:cNvPr id="1199" name="Google Shape;1199;p77: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0" name="Google Shape;1200;p77: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201" name="Google Shape;1201;p77: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81</a:t>
            </a:fld>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8"/>
        <p:cNvGrpSpPr/>
        <p:nvPr/>
      </p:nvGrpSpPr>
      <p:grpSpPr>
        <a:xfrm>
          <a:off x="0" y="0"/>
          <a:ext cx="0" cy="0"/>
          <a:chOff x="0" y="0"/>
          <a:chExt cx="0" cy="0"/>
        </a:xfrm>
      </p:grpSpPr>
      <p:sp>
        <p:nvSpPr>
          <p:cNvPr id="1209" name="Google Shape;1209;p78: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210" name="Google Shape;1210;p78: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7"/>
        <p:cNvGrpSpPr/>
        <p:nvPr/>
      </p:nvGrpSpPr>
      <p:grpSpPr>
        <a:xfrm>
          <a:off x="0" y="0"/>
          <a:ext cx="0" cy="0"/>
          <a:chOff x="0" y="0"/>
          <a:chExt cx="0" cy="0"/>
        </a:xfrm>
      </p:grpSpPr>
      <p:sp>
        <p:nvSpPr>
          <p:cNvPr id="1218" name="Google Shape;1218;p79: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9" name="Google Shape;1219;p79: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Didn’t break it up, but students were okay with it. </a:t>
            </a:r>
            <a:endParaRPr/>
          </a:p>
        </p:txBody>
      </p:sp>
      <p:sp>
        <p:nvSpPr>
          <p:cNvPr id="1220" name="Google Shape;1220;p79: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83</a:t>
            </a:fld>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9"/>
        <p:cNvGrpSpPr/>
        <p:nvPr/>
      </p:nvGrpSpPr>
      <p:grpSpPr>
        <a:xfrm>
          <a:off x="0" y="0"/>
          <a:ext cx="0" cy="0"/>
          <a:chOff x="0" y="0"/>
          <a:chExt cx="0" cy="0"/>
        </a:xfrm>
      </p:grpSpPr>
      <p:sp>
        <p:nvSpPr>
          <p:cNvPr id="1230" name="Google Shape;1230;p80: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231" name="Google Shape;1231;p80: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3"/>
        <p:cNvGrpSpPr/>
        <p:nvPr/>
      </p:nvGrpSpPr>
      <p:grpSpPr>
        <a:xfrm>
          <a:off x="0" y="0"/>
          <a:ext cx="0" cy="0"/>
          <a:chOff x="0" y="0"/>
          <a:chExt cx="0" cy="0"/>
        </a:xfrm>
      </p:grpSpPr>
      <p:sp>
        <p:nvSpPr>
          <p:cNvPr id="1244" name="Google Shape;1244;p81: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5" name="Google Shape;1245;p81: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r>
              <a:rPr lang="en-US"/>
              <a:t>We actually have students think out loud after presenting this slide so that they’re clear on the requirements” (Give them live practice on writing an Abstract cuz  it may be new to them” (hand hold them a little)</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246" name="Google Shape;1246;p81: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85</a:t>
            </a:fld>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5"/>
        <p:cNvGrpSpPr/>
        <p:nvPr/>
      </p:nvGrpSpPr>
      <p:grpSpPr>
        <a:xfrm>
          <a:off x="0" y="0"/>
          <a:ext cx="0" cy="0"/>
          <a:chOff x="0" y="0"/>
          <a:chExt cx="0" cy="0"/>
        </a:xfrm>
      </p:grpSpPr>
      <p:sp>
        <p:nvSpPr>
          <p:cNvPr id="1256" name="Google Shape;1256;p8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57" name="Google Shape;1257;p8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r>
              <a:rPr lang="en-US"/>
              <a:t>First Abstract written with the class (after going throught this Example Report)</a:t>
            </a:r>
            <a:endParaRPr/>
          </a:p>
          <a:p>
            <a:pPr marL="0" lvl="0" indent="0" algn="l" rtl="0">
              <a:spcBef>
                <a:spcPts val="0"/>
              </a:spcBef>
              <a:spcAft>
                <a:spcPts val="0"/>
              </a:spcAft>
              <a:buNone/>
            </a:pPr>
            <a:endParaRPr/>
          </a:p>
          <a:p>
            <a:pPr marL="0" lvl="0" indent="0" algn="l" rtl="0">
              <a:spcBef>
                <a:spcPts val="0"/>
              </a:spcBef>
              <a:spcAft>
                <a:spcPts val="0"/>
              </a:spcAft>
              <a:buNone/>
            </a:pPr>
            <a:r>
              <a:rPr lang="en-US"/>
              <a:t>This study is investigating the impacts of pH on microbial predator-prey interactions. </a:t>
            </a:r>
            <a:r>
              <a:rPr lang="en-US" i="1"/>
              <a:t>Tetrahymena vorax </a:t>
            </a:r>
            <a:r>
              <a:rPr lang="en-US"/>
              <a:t> and </a:t>
            </a:r>
            <a:r>
              <a:rPr lang="en-US" i="1"/>
              <a:t>Tetrahymena thermophila </a:t>
            </a:r>
            <a:r>
              <a:rPr lang="en-US"/>
              <a:t>were used to simulate the interactions. Three different pH’s were used to explore these impacts: 6.5, 7.0, and 7.5. It was found that the basic environments impacted the predation time for </a:t>
            </a:r>
            <a:r>
              <a:rPr lang="en-US" i="1"/>
              <a:t>T. vorax</a:t>
            </a:r>
            <a:r>
              <a:rPr lang="en-US"/>
              <a:t> and that acidic environments did not. A p-value of 0.0001 has shown that the data is significant. It is found that these results do not support the hypothesis that acidic environments would lead to changes in predation time. These findings suggest that acidic environments are not impacting microbial predator-prey interactions. However, future studies should investigate these impacts on other organisms, such bacteria or amoebas. </a:t>
            </a:r>
            <a:endParaRPr/>
          </a:p>
        </p:txBody>
      </p:sp>
      <p:sp>
        <p:nvSpPr>
          <p:cNvPr id="1258" name="Google Shape;1258;p8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86</a:t>
            </a:fld>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2"/>
        <p:cNvGrpSpPr/>
        <p:nvPr/>
      </p:nvGrpSpPr>
      <p:grpSpPr>
        <a:xfrm>
          <a:off x="0" y="0"/>
          <a:ext cx="0" cy="0"/>
          <a:chOff x="0" y="0"/>
          <a:chExt cx="0" cy="0"/>
        </a:xfrm>
      </p:grpSpPr>
      <p:sp>
        <p:nvSpPr>
          <p:cNvPr id="1263" name="Google Shape;1263;p83: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264" name="Google Shape;1264;p83: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p2: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0" name="Google Shape;400;p2:notes"/>
          <p:cNvSpPr txBox="1">
            <a:spLocks noGrp="1"/>
          </p:cNvSpPr>
          <p:nvPr>
            <p:ph type="body" idx="1"/>
          </p:nvPr>
        </p:nvSpPr>
        <p:spPr>
          <a:xfrm>
            <a:off x="701040" y="4473892"/>
            <a:ext cx="5608320" cy="3660458"/>
          </a:xfrm>
          <a:prstGeom prst="rect">
            <a:avLst/>
          </a:prstGeom>
          <a:noFill/>
          <a:ln>
            <a:noFill/>
          </a:ln>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401" name="Google Shape;401;p2:notes"/>
          <p:cNvSpPr txBox="1">
            <a:spLocks noGrp="1"/>
          </p:cNvSpPr>
          <p:nvPr>
            <p:ph type="sldNum" idx="12"/>
          </p:nvPr>
        </p:nvSpPr>
        <p:spPr>
          <a:xfrm>
            <a:off x="3970938" y="8829967"/>
            <a:ext cx="3037840" cy="466433"/>
          </a:xfrm>
          <a:prstGeom prst="rect">
            <a:avLst/>
          </a:prstGeom>
          <a:noFill/>
          <a:ln>
            <a:noFill/>
          </a:ln>
        </p:spPr>
        <p:txBody>
          <a:bodyPr spcFirstLastPara="1" wrap="square" lIns="93175" tIns="46575" rIns="93175" bIns="46575" anchor="b" anchorCtr="0">
            <a:noAutofit/>
          </a:bodyPr>
          <a:lstStyle/>
          <a:p>
            <a:pPr marL="0" lvl="0" indent="0" algn="r" rtl="0">
              <a:spcBef>
                <a:spcPts val="0"/>
              </a:spcBef>
              <a:spcAft>
                <a:spcPts val="0"/>
              </a:spcAft>
              <a:buNone/>
            </a:pPr>
            <a:fld id="{00000000-1234-1234-1234-123412341234}" type="slidenum">
              <a:rPr lang="en-US"/>
              <a:t>88</a:t>
            </a:fld>
            <a:endParaRPr/>
          </a:p>
        </p:txBody>
      </p:sp>
    </p:spTree>
    <p:extLst>
      <p:ext uri="{BB962C8B-B14F-4D97-AF65-F5344CB8AC3E}">
        <p14:creationId xmlns:p14="http://schemas.microsoft.com/office/powerpoint/2010/main" val="366823682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link: https://youtu.be/l9ymaSzcsdY?si=4bx8csWVNxyUqhS-</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89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47967247"/>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90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8116726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8"/>
        <p:cNvGrpSpPr/>
        <p:nvPr/>
      </p:nvGrpSpPr>
      <p:grpSpPr>
        <a:xfrm>
          <a:off x="0" y="0"/>
          <a:ext cx="0" cy="0"/>
          <a:chOff x="0" y="0"/>
          <a:chExt cx="0" cy="0"/>
        </a:xfrm>
      </p:grpSpPr>
      <p:sp>
        <p:nvSpPr>
          <p:cNvPr id="1269" name="Google Shape;1269;p84:notes"/>
          <p:cNvSpPr txBox="1">
            <a:spLocks noGrp="1"/>
          </p:cNvSpPr>
          <p:nvPr>
            <p:ph type="body" idx="1"/>
          </p:nvPr>
        </p:nvSpPr>
        <p:spPr>
          <a:xfrm>
            <a:off x="701040" y="4473892"/>
            <a:ext cx="5608320" cy="3660458"/>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270" name="Google Shape;1270;p84:notes"/>
          <p:cNvSpPr>
            <a:spLocks noGrp="1" noRot="1" noChangeAspect="1"/>
          </p:cNvSpPr>
          <p:nvPr>
            <p:ph type="sldImg" idx="2"/>
          </p:nvPr>
        </p:nvSpPr>
        <p:spPr>
          <a:xfrm>
            <a:off x="717550" y="1162050"/>
            <a:ext cx="5575300" cy="31369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2"/>
        <p:cNvGrpSpPr/>
        <p:nvPr/>
      </p:nvGrpSpPr>
      <p:grpSpPr>
        <a:xfrm>
          <a:off x="0" y="0"/>
          <a:ext cx="0" cy="0"/>
          <a:chOff x="0" y="0"/>
          <a:chExt cx="0" cy="0"/>
        </a:xfrm>
      </p:grpSpPr>
      <p:pic>
        <p:nvPicPr>
          <p:cNvPr id="13" name="Google Shape;13;p86"/>
          <p:cNvPicPr preferRelativeResize="0"/>
          <p:nvPr/>
        </p:nvPicPr>
        <p:blipFill rotWithShape="1">
          <a:blip r:embed="rId2">
            <a:alphaModFix/>
          </a:blip>
          <a:srcRect/>
          <a:stretch/>
        </p:blipFill>
        <p:spPr>
          <a:xfrm>
            <a:off x="0" y="6150864"/>
            <a:ext cx="12192000" cy="707136"/>
          </a:xfrm>
          <a:prstGeom prst="rect">
            <a:avLst/>
          </a:prstGeom>
          <a:noFill/>
          <a:ln>
            <a:noFill/>
          </a:ln>
        </p:spPr>
      </p:pic>
      <p:sp>
        <p:nvSpPr>
          <p:cNvPr id="14" name="Google Shape;14;p8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Roboto Black"/>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86"/>
          <p:cNvSpPr txBox="1">
            <a:spLocks noGrp="1"/>
          </p:cNvSpPr>
          <p:nvPr>
            <p:ph type="subTitle" idx="1"/>
          </p:nvPr>
        </p:nvSpPr>
        <p:spPr>
          <a:xfrm>
            <a:off x="1524000" y="3602037"/>
            <a:ext cx="9144000" cy="1655763"/>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6" name="Google Shape;16;p86"/>
          <p:cNvSpPr txBox="1">
            <a:spLocks noGrp="1"/>
          </p:cNvSpPr>
          <p:nvPr>
            <p:ph type="body" idx="2"/>
          </p:nvPr>
        </p:nvSpPr>
        <p:spPr>
          <a:xfrm>
            <a:off x="416115" y="6305013"/>
            <a:ext cx="8727884" cy="4037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467"/>
              <a:buNone/>
              <a:defRPr sz="1467" b="0" i="0">
                <a:latin typeface="Roboto"/>
                <a:ea typeface="Roboto"/>
                <a:cs typeface="Roboto"/>
                <a:sym typeface="Robo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7" name="Google Shape;17;p86"/>
          <p:cNvPicPr preferRelativeResize="0"/>
          <p:nvPr/>
        </p:nvPicPr>
        <p:blipFill rotWithShape="1">
          <a:blip r:embed="rId3">
            <a:alphaModFix/>
          </a:blip>
          <a:srcRect/>
          <a:stretch/>
        </p:blipFill>
        <p:spPr>
          <a:xfrm>
            <a:off x="9591952" y="6330279"/>
            <a:ext cx="2152096" cy="252692"/>
          </a:xfrm>
          <a:prstGeom prst="rect">
            <a:avLst/>
          </a:prstGeom>
          <a:noFill/>
          <a:ln>
            <a:noFill/>
          </a:ln>
        </p:spPr>
      </p:pic>
      <p:sp>
        <p:nvSpPr>
          <p:cNvPr id="3" name="TextBox 2">
            <a:extLst>
              <a:ext uri="{FF2B5EF4-FFF2-40B4-BE49-F238E27FC236}">
                <a16:creationId xmlns:a16="http://schemas.microsoft.com/office/drawing/2014/main" id="{C7233FDA-9B6D-12A2-9365-5DB931D1AF7A}"/>
              </a:ext>
            </a:extLst>
          </p:cNvPr>
          <p:cNvSpPr txBox="1"/>
          <p:nvPr userDrawn="1"/>
        </p:nvSpPr>
        <p:spPr>
          <a:xfrm>
            <a:off x="5640185" y="2971800"/>
            <a:ext cx="914400" cy="914400"/>
          </a:xfrm>
          <a:prstGeom prst="rect">
            <a:avLst/>
          </a:prstGeom>
          <a:noFill/>
        </p:spPr>
        <p:txBody>
          <a:bodyPr wrap="square" rtlCol="0">
            <a:spAutoFit/>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18"/>
        <p:cNvGrpSpPr/>
        <p:nvPr/>
      </p:nvGrpSpPr>
      <p:grpSpPr>
        <a:xfrm>
          <a:off x="0" y="0"/>
          <a:ext cx="0" cy="0"/>
          <a:chOff x="0" y="0"/>
          <a:chExt cx="0" cy="0"/>
        </a:xfrm>
      </p:grpSpPr>
      <p:sp>
        <p:nvSpPr>
          <p:cNvPr id="19" name="Google Shape;19;p15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50"/>
          <p:cNvSpPr txBox="1">
            <a:spLocks noGrp="1"/>
          </p:cNvSpPr>
          <p:nvPr>
            <p:ph type="body" idx="1"/>
          </p:nvPr>
        </p:nvSpPr>
        <p:spPr>
          <a:xfrm>
            <a:off x="838200" y="1825625"/>
            <a:ext cx="10515600" cy="422530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21" name="Google Shape;21;p150"/>
          <p:cNvPicPr preferRelativeResize="0"/>
          <p:nvPr/>
        </p:nvPicPr>
        <p:blipFill rotWithShape="1">
          <a:blip r:embed="rId2">
            <a:alphaModFix/>
          </a:blip>
          <a:srcRect/>
          <a:stretch/>
        </p:blipFill>
        <p:spPr>
          <a:xfrm>
            <a:off x="0" y="6150864"/>
            <a:ext cx="12192000" cy="707136"/>
          </a:xfrm>
          <a:prstGeom prst="rect">
            <a:avLst/>
          </a:prstGeom>
          <a:noFill/>
          <a:ln>
            <a:noFill/>
          </a:ln>
        </p:spPr>
      </p:pic>
      <p:sp>
        <p:nvSpPr>
          <p:cNvPr id="22" name="Google Shape;22;p150"/>
          <p:cNvSpPr txBox="1">
            <a:spLocks noGrp="1"/>
          </p:cNvSpPr>
          <p:nvPr>
            <p:ph type="body" idx="2"/>
          </p:nvPr>
        </p:nvSpPr>
        <p:spPr>
          <a:xfrm>
            <a:off x="416115" y="6305013"/>
            <a:ext cx="8727884" cy="4037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467"/>
              <a:buNone/>
              <a:defRPr sz="1467" b="0" i="0">
                <a:latin typeface="Roboto"/>
                <a:ea typeface="Roboto"/>
                <a:cs typeface="Roboto"/>
                <a:sym typeface="Robo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23" name="Google Shape;23;p150"/>
          <p:cNvPicPr preferRelativeResize="0"/>
          <p:nvPr/>
        </p:nvPicPr>
        <p:blipFill rotWithShape="1">
          <a:blip r:embed="rId3">
            <a:alphaModFix/>
          </a:blip>
          <a:srcRect/>
          <a:stretch/>
        </p:blipFill>
        <p:spPr>
          <a:xfrm>
            <a:off x="9591952" y="6330279"/>
            <a:ext cx="2152096" cy="252692"/>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24"/>
        <p:cNvGrpSpPr/>
        <p:nvPr/>
      </p:nvGrpSpPr>
      <p:grpSpPr>
        <a:xfrm>
          <a:off x="0" y="0"/>
          <a:ext cx="0" cy="0"/>
          <a:chOff x="0" y="0"/>
          <a:chExt cx="0" cy="0"/>
        </a:xfrm>
      </p:grpSpPr>
      <p:sp>
        <p:nvSpPr>
          <p:cNvPr id="25" name="Google Shape;25;p151"/>
          <p:cNvSpPr txBox="1">
            <a:spLocks noGrp="1"/>
          </p:cNvSpPr>
          <p:nvPr>
            <p:ph type="title"/>
          </p:nvPr>
        </p:nvSpPr>
        <p:spPr>
          <a:xfrm>
            <a:off x="831851" y="1709740"/>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Roboto Black"/>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151"/>
          <p:cNvSpPr txBox="1">
            <a:spLocks noGrp="1"/>
          </p:cNvSpPr>
          <p:nvPr>
            <p:ph type="body" idx="1"/>
          </p:nvPr>
        </p:nvSpPr>
        <p:spPr>
          <a:xfrm>
            <a:off x="831851" y="4589464"/>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pic>
        <p:nvPicPr>
          <p:cNvPr id="27" name="Google Shape;27;p151"/>
          <p:cNvPicPr preferRelativeResize="0"/>
          <p:nvPr/>
        </p:nvPicPr>
        <p:blipFill rotWithShape="1">
          <a:blip r:embed="rId2">
            <a:alphaModFix/>
          </a:blip>
          <a:srcRect/>
          <a:stretch/>
        </p:blipFill>
        <p:spPr>
          <a:xfrm>
            <a:off x="0" y="6150864"/>
            <a:ext cx="12192000" cy="707136"/>
          </a:xfrm>
          <a:prstGeom prst="rect">
            <a:avLst/>
          </a:prstGeom>
          <a:noFill/>
          <a:ln>
            <a:noFill/>
          </a:ln>
        </p:spPr>
      </p:pic>
      <p:sp>
        <p:nvSpPr>
          <p:cNvPr id="28" name="Google Shape;28;p151"/>
          <p:cNvSpPr txBox="1">
            <a:spLocks noGrp="1"/>
          </p:cNvSpPr>
          <p:nvPr>
            <p:ph type="body" idx="2"/>
          </p:nvPr>
        </p:nvSpPr>
        <p:spPr>
          <a:xfrm>
            <a:off x="416115" y="6305013"/>
            <a:ext cx="8727884" cy="4037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467"/>
              <a:buNone/>
              <a:defRPr sz="1467" b="0" i="0">
                <a:latin typeface="Roboto"/>
                <a:ea typeface="Roboto"/>
                <a:cs typeface="Roboto"/>
                <a:sym typeface="Robo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29" name="Google Shape;29;p151"/>
          <p:cNvPicPr preferRelativeResize="0"/>
          <p:nvPr/>
        </p:nvPicPr>
        <p:blipFill rotWithShape="1">
          <a:blip r:embed="rId3">
            <a:alphaModFix/>
          </a:blip>
          <a:srcRect/>
          <a:stretch/>
        </p:blipFill>
        <p:spPr>
          <a:xfrm>
            <a:off x="9591952" y="6330279"/>
            <a:ext cx="2152096" cy="252692"/>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30"/>
        <p:cNvGrpSpPr/>
        <p:nvPr/>
      </p:nvGrpSpPr>
      <p:grpSpPr>
        <a:xfrm>
          <a:off x="0" y="0"/>
          <a:ext cx="0" cy="0"/>
          <a:chOff x="0" y="0"/>
          <a:chExt cx="0" cy="0"/>
        </a:xfrm>
      </p:grpSpPr>
      <p:sp>
        <p:nvSpPr>
          <p:cNvPr id="31" name="Google Shape;31;p1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152"/>
          <p:cNvSpPr txBox="1">
            <a:spLocks noGrp="1"/>
          </p:cNvSpPr>
          <p:nvPr>
            <p:ph type="body" idx="1"/>
          </p:nvPr>
        </p:nvSpPr>
        <p:spPr>
          <a:xfrm>
            <a:off x="838200" y="1825626"/>
            <a:ext cx="5181600" cy="41903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152"/>
          <p:cNvSpPr txBox="1">
            <a:spLocks noGrp="1"/>
          </p:cNvSpPr>
          <p:nvPr>
            <p:ph type="body" idx="2"/>
          </p:nvPr>
        </p:nvSpPr>
        <p:spPr>
          <a:xfrm>
            <a:off x="6172200" y="1825626"/>
            <a:ext cx="5181600" cy="41903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34" name="Google Shape;34;p152"/>
          <p:cNvPicPr preferRelativeResize="0"/>
          <p:nvPr/>
        </p:nvPicPr>
        <p:blipFill rotWithShape="1">
          <a:blip r:embed="rId2">
            <a:alphaModFix/>
          </a:blip>
          <a:srcRect/>
          <a:stretch/>
        </p:blipFill>
        <p:spPr>
          <a:xfrm>
            <a:off x="0" y="6150864"/>
            <a:ext cx="12192000" cy="707136"/>
          </a:xfrm>
          <a:prstGeom prst="rect">
            <a:avLst/>
          </a:prstGeom>
          <a:noFill/>
          <a:ln>
            <a:noFill/>
          </a:ln>
        </p:spPr>
      </p:pic>
      <p:sp>
        <p:nvSpPr>
          <p:cNvPr id="35" name="Google Shape;35;p152"/>
          <p:cNvSpPr txBox="1">
            <a:spLocks noGrp="1"/>
          </p:cNvSpPr>
          <p:nvPr>
            <p:ph type="body" idx="3"/>
          </p:nvPr>
        </p:nvSpPr>
        <p:spPr>
          <a:xfrm>
            <a:off x="416115" y="6305013"/>
            <a:ext cx="8727884" cy="4037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467"/>
              <a:buNone/>
              <a:defRPr sz="1467" b="0" i="0">
                <a:latin typeface="Roboto"/>
                <a:ea typeface="Roboto"/>
                <a:cs typeface="Roboto"/>
                <a:sym typeface="Robo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36" name="Google Shape;36;p152"/>
          <p:cNvPicPr preferRelativeResize="0"/>
          <p:nvPr/>
        </p:nvPicPr>
        <p:blipFill rotWithShape="1">
          <a:blip r:embed="rId3">
            <a:alphaModFix/>
          </a:blip>
          <a:srcRect/>
          <a:stretch/>
        </p:blipFill>
        <p:spPr>
          <a:xfrm>
            <a:off x="9591952" y="6330279"/>
            <a:ext cx="2152096" cy="252692"/>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Footer Only">
  <p:cSld name="Footer Only">
    <p:spTree>
      <p:nvGrpSpPr>
        <p:cNvPr id="1" name="Shape 37"/>
        <p:cNvGrpSpPr/>
        <p:nvPr/>
      </p:nvGrpSpPr>
      <p:grpSpPr>
        <a:xfrm>
          <a:off x="0" y="0"/>
          <a:ext cx="0" cy="0"/>
          <a:chOff x="0" y="0"/>
          <a:chExt cx="0" cy="0"/>
        </a:xfrm>
      </p:grpSpPr>
      <p:pic>
        <p:nvPicPr>
          <p:cNvPr id="38" name="Google Shape;38;p153"/>
          <p:cNvPicPr preferRelativeResize="0"/>
          <p:nvPr/>
        </p:nvPicPr>
        <p:blipFill rotWithShape="1">
          <a:blip r:embed="rId2">
            <a:alphaModFix/>
          </a:blip>
          <a:srcRect/>
          <a:stretch/>
        </p:blipFill>
        <p:spPr>
          <a:xfrm>
            <a:off x="0" y="6150864"/>
            <a:ext cx="12192000" cy="707136"/>
          </a:xfrm>
          <a:prstGeom prst="rect">
            <a:avLst/>
          </a:prstGeom>
          <a:noFill/>
          <a:ln>
            <a:noFill/>
          </a:ln>
        </p:spPr>
      </p:pic>
      <p:sp>
        <p:nvSpPr>
          <p:cNvPr id="39" name="Google Shape;39;p153"/>
          <p:cNvSpPr txBox="1">
            <a:spLocks noGrp="1"/>
          </p:cNvSpPr>
          <p:nvPr>
            <p:ph type="body" idx="1"/>
          </p:nvPr>
        </p:nvSpPr>
        <p:spPr>
          <a:xfrm>
            <a:off x="416115" y="6305013"/>
            <a:ext cx="8727884" cy="4037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467"/>
              <a:buNone/>
              <a:defRPr sz="1467" b="0" i="0">
                <a:latin typeface="Roboto"/>
                <a:ea typeface="Roboto"/>
                <a:cs typeface="Roboto"/>
                <a:sym typeface="Robo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0" name="Google Shape;40;p153"/>
          <p:cNvPicPr preferRelativeResize="0"/>
          <p:nvPr/>
        </p:nvPicPr>
        <p:blipFill rotWithShape="1">
          <a:blip r:embed="rId3">
            <a:alphaModFix/>
          </a:blip>
          <a:srcRect/>
          <a:stretch/>
        </p:blipFill>
        <p:spPr>
          <a:xfrm>
            <a:off x="9591952" y="6330279"/>
            <a:ext cx="2152096" cy="252692"/>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Full frame - video, photo">
  <p:cSld name="Full frame - video, photo">
    <p:spTree>
      <p:nvGrpSpPr>
        <p:cNvPr id="1" name="Shape 41"/>
        <p:cNvGrpSpPr/>
        <p:nvPr/>
      </p:nvGrpSpPr>
      <p:grpSpPr>
        <a:xfrm>
          <a:off x="0" y="0"/>
          <a:ext cx="0" cy="0"/>
          <a:chOff x="0" y="0"/>
          <a:chExt cx="0" cy="0"/>
        </a:xfrm>
      </p:grpSpPr>
      <p:sp>
        <p:nvSpPr>
          <p:cNvPr id="42" name="Google Shape;42;p154"/>
          <p:cNvSpPr txBox="1">
            <a:spLocks noGrp="1"/>
          </p:cNvSpPr>
          <p:nvPr>
            <p:ph type="body" idx="1"/>
          </p:nvPr>
        </p:nvSpPr>
        <p:spPr>
          <a:xfrm>
            <a:off x="0" y="0"/>
            <a:ext cx="12192000" cy="68580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dk1"/>
              </a:buClr>
              <a:buSzPts val="2800"/>
              <a:buNone/>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Picture (left)">
  <p:cSld name="Picture (left)">
    <p:spTree>
      <p:nvGrpSpPr>
        <p:cNvPr id="1" name="Shape 43"/>
        <p:cNvGrpSpPr/>
        <p:nvPr/>
      </p:nvGrpSpPr>
      <p:grpSpPr>
        <a:xfrm>
          <a:off x="0" y="0"/>
          <a:ext cx="0" cy="0"/>
          <a:chOff x="0" y="0"/>
          <a:chExt cx="0" cy="0"/>
        </a:xfrm>
      </p:grpSpPr>
      <p:sp>
        <p:nvSpPr>
          <p:cNvPr id="44" name="Google Shape;44;p155"/>
          <p:cNvSpPr>
            <a:spLocks noGrp="1"/>
          </p:cNvSpPr>
          <p:nvPr>
            <p:ph type="pic" idx="2"/>
          </p:nvPr>
        </p:nvSpPr>
        <p:spPr>
          <a:xfrm>
            <a:off x="0" y="0"/>
            <a:ext cx="4876800" cy="6150864"/>
          </a:xfrm>
          <a:prstGeom prst="rect">
            <a:avLst/>
          </a:prstGeom>
          <a:noFill/>
          <a:ln>
            <a:noFill/>
          </a:ln>
        </p:spPr>
      </p:sp>
      <p:sp>
        <p:nvSpPr>
          <p:cNvPr id="45" name="Google Shape;45;p155"/>
          <p:cNvSpPr txBox="1">
            <a:spLocks noGrp="1"/>
          </p:cNvSpPr>
          <p:nvPr>
            <p:ph type="body" idx="1"/>
          </p:nvPr>
        </p:nvSpPr>
        <p:spPr>
          <a:xfrm>
            <a:off x="5355677" y="2169600"/>
            <a:ext cx="6398856" cy="343403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b="0" i="0">
                <a:latin typeface="Roboto Light"/>
                <a:ea typeface="Roboto Light"/>
                <a:cs typeface="Roboto Light"/>
                <a:sym typeface="Roboto Light"/>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46" name="Google Shape;46;p155"/>
          <p:cNvSpPr txBox="1">
            <a:spLocks noGrp="1"/>
          </p:cNvSpPr>
          <p:nvPr>
            <p:ph type="title"/>
          </p:nvPr>
        </p:nvSpPr>
        <p:spPr>
          <a:xfrm>
            <a:off x="5355678" y="457200"/>
            <a:ext cx="5007521"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267"/>
              <a:buFont typeface="Roboto Black"/>
              <a:buNone/>
              <a:defRPr sz="4267"/>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47" name="Google Shape;47;p155"/>
          <p:cNvPicPr preferRelativeResize="0"/>
          <p:nvPr/>
        </p:nvPicPr>
        <p:blipFill rotWithShape="1">
          <a:blip r:embed="rId2">
            <a:alphaModFix/>
          </a:blip>
          <a:srcRect/>
          <a:stretch/>
        </p:blipFill>
        <p:spPr>
          <a:xfrm>
            <a:off x="0" y="6150864"/>
            <a:ext cx="12192000" cy="707136"/>
          </a:xfrm>
          <a:prstGeom prst="rect">
            <a:avLst/>
          </a:prstGeom>
          <a:noFill/>
          <a:ln>
            <a:noFill/>
          </a:ln>
        </p:spPr>
      </p:pic>
      <p:sp>
        <p:nvSpPr>
          <p:cNvPr id="48" name="Google Shape;48;p155"/>
          <p:cNvSpPr txBox="1">
            <a:spLocks noGrp="1"/>
          </p:cNvSpPr>
          <p:nvPr>
            <p:ph type="body" idx="3"/>
          </p:nvPr>
        </p:nvSpPr>
        <p:spPr>
          <a:xfrm>
            <a:off x="416115" y="6305013"/>
            <a:ext cx="8727884" cy="4037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467"/>
              <a:buNone/>
              <a:defRPr sz="1467" b="0" i="0">
                <a:latin typeface="Roboto"/>
                <a:ea typeface="Roboto"/>
                <a:cs typeface="Roboto"/>
                <a:sym typeface="Roboto"/>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9" name="Google Shape;49;p155"/>
          <p:cNvPicPr preferRelativeResize="0"/>
          <p:nvPr/>
        </p:nvPicPr>
        <p:blipFill rotWithShape="1">
          <a:blip r:embed="rId3">
            <a:alphaModFix/>
          </a:blip>
          <a:srcRect/>
          <a:stretch/>
        </p:blipFill>
        <p:spPr>
          <a:xfrm>
            <a:off x="9591952" y="6330279"/>
            <a:ext cx="2152096" cy="252692"/>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7"/>
        <p:cNvGrpSpPr/>
        <p:nvPr/>
      </p:nvGrpSpPr>
      <p:grpSpPr>
        <a:xfrm>
          <a:off x="0" y="0"/>
          <a:ext cx="0" cy="0"/>
          <a:chOff x="0" y="0"/>
          <a:chExt cx="0" cy="0"/>
        </a:xfrm>
      </p:grpSpPr>
      <p:sp>
        <p:nvSpPr>
          <p:cNvPr id="58" name="Google Shape;58;p8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8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8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8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8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63"/>
        <p:cNvGrpSpPr/>
        <p:nvPr/>
      </p:nvGrpSpPr>
      <p:grpSpPr>
        <a:xfrm>
          <a:off x="0" y="0"/>
          <a:ext cx="0" cy="0"/>
          <a:chOff x="0" y="0"/>
          <a:chExt cx="0" cy="0"/>
        </a:xfrm>
      </p:grpSpPr>
      <p:sp>
        <p:nvSpPr>
          <p:cNvPr id="64" name="Google Shape;64;p9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9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66" name="Google Shape;66;p9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9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9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9"/>
        <p:cNvGrpSpPr/>
        <p:nvPr/>
      </p:nvGrpSpPr>
      <p:grpSpPr>
        <a:xfrm>
          <a:off x="0" y="0"/>
          <a:ext cx="0" cy="0"/>
          <a:chOff x="0" y="0"/>
          <a:chExt cx="0" cy="0"/>
        </a:xfrm>
      </p:grpSpPr>
      <p:sp>
        <p:nvSpPr>
          <p:cNvPr id="70" name="Google Shape;70;p10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10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72" name="Google Shape;72;p10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0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0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5"/>
        <p:cNvGrpSpPr/>
        <p:nvPr/>
      </p:nvGrpSpPr>
      <p:grpSpPr>
        <a:xfrm>
          <a:off x="0" y="0"/>
          <a:ext cx="0" cy="0"/>
          <a:chOff x="0" y="0"/>
          <a:chExt cx="0" cy="0"/>
        </a:xfrm>
      </p:grpSpPr>
      <p:sp>
        <p:nvSpPr>
          <p:cNvPr id="76" name="Google Shape;76;p10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10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8" name="Google Shape;78;p10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9" name="Google Shape;79;p10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0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10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82"/>
        <p:cNvGrpSpPr/>
        <p:nvPr/>
      </p:nvGrpSpPr>
      <p:grpSpPr>
        <a:xfrm>
          <a:off x="0" y="0"/>
          <a:ext cx="0" cy="0"/>
          <a:chOff x="0" y="0"/>
          <a:chExt cx="0" cy="0"/>
        </a:xfrm>
      </p:grpSpPr>
      <p:sp>
        <p:nvSpPr>
          <p:cNvPr id="83" name="Google Shape;83;p10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10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85" name="Google Shape;85;p10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6" name="Google Shape;86;p10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87" name="Google Shape;87;p10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8" name="Google Shape;88;p10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0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0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1"/>
        <p:cNvGrpSpPr/>
        <p:nvPr/>
      </p:nvGrpSpPr>
      <p:grpSpPr>
        <a:xfrm>
          <a:off x="0" y="0"/>
          <a:ext cx="0" cy="0"/>
          <a:chOff x="0" y="0"/>
          <a:chExt cx="0" cy="0"/>
        </a:xfrm>
      </p:grpSpPr>
      <p:sp>
        <p:nvSpPr>
          <p:cNvPr id="92" name="Google Shape;92;p10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3" name="Google Shape;93;p10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0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10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6"/>
        <p:cNvGrpSpPr/>
        <p:nvPr/>
      </p:nvGrpSpPr>
      <p:grpSpPr>
        <a:xfrm>
          <a:off x="0" y="0"/>
          <a:ext cx="0" cy="0"/>
          <a:chOff x="0" y="0"/>
          <a:chExt cx="0" cy="0"/>
        </a:xfrm>
      </p:grpSpPr>
      <p:sp>
        <p:nvSpPr>
          <p:cNvPr id="97" name="Google Shape;97;p10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10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10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00"/>
        <p:cNvGrpSpPr/>
        <p:nvPr/>
      </p:nvGrpSpPr>
      <p:grpSpPr>
        <a:xfrm>
          <a:off x="0" y="0"/>
          <a:ext cx="0" cy="0"/>
          <a:chOff x="0" y="0"/>
          <a:chExt cx="0" cy="0"/>
        </a:xfrm>
      </p:grpSpPr>
      <p:sp>
        <p:nvSpPr>
          <p:cNvPr id="101" name="Google Shape;101;p10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10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03" name="Google Shape;103;p10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04" name="Google Shape;104;p10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0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10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07"/>
        <p:cNvGrpSpPr/>
        <p:nvPr/>
      </p:nvGrpSpPr>
      <p:grpSpPr>
        <a:xfrm>
          <a:off x="0" y="0"/>
          <a:ext cx="0" cy="0"/>
          <a:chOff x="0" y="0"/>
          <a:chExt cx="0" cy="0"/>
        </a:xfrm>
      </p:grpSpPr>
      <p:sp>
        <p:nvSpPr>
          <p:cNvPr id="108" name="Google Shape;108;p10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9" name="Google Shape;109;p106"/>
          <p:cNvSpPr>
            <a:spLocks noGrp="1"/>
          </p:cNvSpPr>
          <p:nvPr>
            <p:ph type="pic" idx="2"/>
          </p:nvPr>
        </p:nvSpPr>
        <p:spPr>
          <a:xfrm>
            <a:off x="5183188" y="987425"/>
            <a:ext cx="6172200" cy="4873625"/>
          </a:xfrm>
          <a:prstGeom prst="rect">
            <a:avLst/>
          </a:prstGeom>
          <a:noFill/>
          <a:ln>
            <a:noFill/>
          </a:ln>
        </p:spPr>
      </p:sp>
      <p:sp>
        <p:nvSpPr>
          <p:cNvPr id="110" name="Google Shape;110;p10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11" name="Google Shape;111;p10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10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10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14"/>
        <p:cNvGrpSpPr/>
        <p:nvPr/>
      </p:nvGrpSpPr>
      <p:grpSpPr>
        <a:xfrm>
          <a:off x="0" y="0"/>
          <a:ext cx="0" cy="0"/>
          <a:chOff x="0" y="0"/>
          <a:chExt cx="0" cy="0"/>
        </a:xfrm>
      </p:grpSpPr>
      <p:sp>
        <p:nvSpPr>
          <p:cNvPr id="115" name="Google Shape;115;p10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6" name="Google Shape;116;p10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 name="Google Shape;117;p10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10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10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20"/>
        <p:cNvGrpSpPr/>
        <p:nvPr/>
      </p:nvGrpSpPr>
      <p:grpSpPr>
        <a:xfrm>
          <a:off x="0" y="0"/>
          <a:ext cx="0" cy="0"/>
          <a:chOff x="0" y="0"/>
          <a:chExt cx="0" cy="0"/>
        </a:xfrm>
      </p:grpSpPr>
      <p:sp>
        <p:nvSpPr>
          <p:cNvPr id="121" name="Google Shape;121;p10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 name="Google Shape;122;p10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3" name="Google Shape;123;p10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10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10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32"/>
        <p:cNvGrpSpPr/>
        <p:nvPr/>
      </p:nvGrpSpPr>
      <p:grpSpPr>
        <a:xfrm>
          <a:off x="0" y="0"/>
          <a:ext cx="0" cy="0"/>
          <a:chOff x="0" y="0"/>
          <a:chExt cx="0" cy="0"/>
        </a:xfrm>
      </p:grpSpPr>
      <p:sp>
        <p:nvSpPr>
          <p:cNvPr id="133" name="Google Shape;133;p9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 name="Google Shape;134;p9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35" name="Google Shape;135;p9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9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9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42"/>
        <p:cNvGrpSpPr/>
        <p:nvPr/>
      </p:nvGrpSpPr>
      <p:grpSpPr>
        <a:xfrm>
          <a:off x="0" y="0"/>
          <a:ext cx="0" cy="0"/>
          <a:chOff x="0" y="0"/>
          <a:chExt cx="0" cy="0"/>
        </a:xfrm>
      </p:grpSpPr>
      <p:sp>
        <p:nvSpPr>
          <p:cNvPr id="143" name="Google Shape;143;p92"/>
          <p:cNvSpPr txBox="1">
            <a:spLocks noGrp="1"/>
          </p:cNvSpPr>
          <p:nvPr>
            <p:ph type="title"/>
          </p:nvPr>
        </p:nvSpPr>
        <p:spPr>
          <a:xfrm>
            <a:off x="609600" y="274637"/>
            <a:ext cx="10972800" cy="11430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3700"/>
              <a:buNone/>
              <a:defRPr/>
            </a:lvl1pPr>
            <a:lvl2pPr lvl="1" algn="ctr">
              <a:lnSpc>
                <a:spcPct val="100000"/>
              </a:lnSpc>
              <a:spcBef>
                <a:spcPts val="0"/>
              </a:spcBef>
              <a:spcAft>
                <a:spcPts val="0"/>
              </a:spcAft>
              <a:buSzPts val="3700"/>
              <a:buNone/>
              <a:defRPr/>
            </a:lvl2pPr>
            <a:lvl3pPr lvl="2" algn="ctr">
              <a:lnSpc>
                <a:spcPct val="100000"/>
              </a:lnSpc>
              <a:spcBef>
                <a:spcPts val="0"/>
              </a:spcBef>
              <a:spcAft>
                <a:spcPts val="0"/>
              </a:spcAft>
              <a:buSzPts val="3700"/>
              <a:buNone/>
              <a:defRPr/>
            </a:lvl3pPr>
            <a:lvl4pPr lvl="3" algn="ctr">
              <a:lnSpc>
                <a:spcPct val="100000"/>
              </a:lnSpc>
              <a:spcBef>
                <a:spcPts val="0"/>
              </a:spcBef>
              <a:spcAft>
                <a:spcPts val="0"/>
              </a:spcAft>
              <a:buSzPts val="3700"/>
              <a:buNone/>
              <a:defRPr/>
            </a:lvl4pPr>
            <a:lvl5pPr lvl="4" algn="ctr">
              <a:lnSpc>
                <a:spcPct val="100000"/>
              </a:lnSpc>
              <a:spcBef>
                <a:spcPts val="0"/>
              </a:spcBef>
              <a:spcAft>
                <a:spcPts val="0"/>
              </a:spcAft>
              <a:buSzPts val="3700"/>
              <a:buNone/>
              <a:defRPr/>
            </a:lvl5pPr>
            <a:lvl6pPr lvl="5" algn="ctr">
              <a:lnSpc>
                <a:spcPct val="100000"/>
              </a:lnSpc>
              <a:spcBef>
                <a:spcPts val="0"/>
              </a:spcBef>
              <a:spcAft>
                <a:spcPts val="0"/>
              </a:spcAft>
              <a:buSzPts val="3700"/>
              <a:buNone/>
              <a:defRPr/>
            </a:lvl6pPr>
            <a:lvl7pPr lvl="6" algn="ctr">
              <a:lnSpc>
                <a:spcPct val="100000"/>
              </a:lnSpc>
              <a:spcBef>
                <a:spcPts val="0"/>
              </a:spcBef>
              <a:spcAft>
                <a:spcPts val="0"/>
              </a:spcAft>
              <a:buSzPts val="3700"/>
              <a:buNone/>
              <a:defRPr/>
            </a:lvl7pPr>
            <a:lvl8pPr lvl="7" algn="ctr">
              <a:lnSpc>
                <a:spcPct val="100000"/>
              </a:lnSpc>
              <a:spcBef>
                <a:spcPts val="0"/>
              </a:spcBef>
              <a:spcAft>
                <a:spcPts val="0"/>
              </a:spcAft>
              <a:buSzPts val="3700"/>
              <a:buNone/>
              <a:defRPr/>
            </a:lvl8pPr>
            <a:lvl9pPr lvl="8" algn="ctr">
              <a:lnSpc>
                <a:spcPct val="100000"/>
              </a:lnSpc>
              <a:spcBef>
                <a:spcPts val="0"/>
              </a:spcBef>
              <a:spcAft>
                <a:spcPts val="0"/>
              </a:spcAft>
              <a:buSzPts val="3700"/>
              <a:buNone/>
              <a:defRPr/>
            </a:lvl9pPr>
          </a:lstStyle>
          <a:p>
            <a:endParaRPr/>
          </a:p>
        </p:txBody>
      </p:sp>
      <p:sp>
        <p:nvSpPr>
          <p:cNvPr id="144" name="Google Shape;144;p92"/>
          <p:cNvSpPr txBox="1">
            <a:spLocks noGrp="1"/>
          </p:cNvSpPr>
          <p:nvPr>
            <p:ph type="body" idx="1"/>
          </p:nvPr>
        </p:nvSpPr>
        <p:spPr>
          <a:xfrm>
            <a:off x="609600" y="1600200"/>
            <a:ext cx="10972800" cy="4526100"/>
          </a:xfrm>
          <a:prstGeom prst="rect">
            <a:avLst/>
          </a:prstGeom>
          <a:noFill/>
          <a:ln>
            <a:noFill/>
          </a:ln>
        </p:spPr>
        <p:txBody>
          <a:bodyPr spcFirstLastPara="1" wrap="square" lIns="91425" tIns="45700" rIns="91425" bIns="45700" anchor="t" anchorCtr="0">
            <a:noAutofit/>
          </a:bodyPr>
          <a:lstStyle>
            <a:lvl1pPr marL="457200" lvl="0" indent="-342900" algn="l">
              <a:lnSpc>
                <a:spcPct val="115000"/>
              </a:lnSpc>
              <a:spcBef>
                <a:spcPts val="360"/>
              </a:spcBef>
              <a:spcAft>
                <a:spcPts val="0"/>
              </a:spcAft>
              <a:buClr>
                <a:schemeClr val="dk1"/>
              </a:buClr>
              <a:buSzPts val="1800"/>
              <a:buChar char="●"/>
              <a:defRPr/>
            </a:lvl1pPr>
            <a:lvl2pPr marL="914400" lvl="1" indent="-342900" algn="l">
              <a:lnSpc>
                <a:spcPct val="115000"/>
              </a:lnSpc>
              <a:spcBef>
                <a:spcPts val="360"/>
              </a:spcBef>
              <a:spcAft>
                <a:spcPts val="0"/>
              </a:spcAft>
              <a:buClr>
                <a:schemeClr val="dk1"/>
              </a:buClr>
              <a:buSzPts val="1800"/>
              <a:buChar char="○"/>
              <a:defRPr/>
            </a:lvl2pPr>
            <a:lvl3pPr marL="1371600" lvl="2" indent="-342900" algn="l">
              <a:lnSpc>
                <a:spcPct val="115000"/>
              </a:lnSpc>
              <a:spcBef>
                <a:spcPts val="360"/>
              </a:spcBef>
              <a:spcAft>
                <a:spcPts val="0"/>
              </a:spcAft>
              <a:buClr>
                <a:schemeClr val="dk1"/>
              </a:buClr>
              <a:buSzPts val="1800"/>
              <a:buChar char="■"/>
              <a:defRPr/>
            </a:lvl3pPr>
            <a:lvl4pPr marL="1828800" lvl="3" indent="-342900" algn="l">
              <a:lnSpc>
                <a:spcPct val="115000"/>
              </a:lnSpc>
              <a:spcBef>
                <a:spcPts val="360"/>
              </a:spcBef>
              <a:spcAft>
                <a:spcPts val="0"/>
              </a:spcAft>
              <a:buClr>
                <a:schemeClr val="dk1"/>
              </a:buClr>
              <a:buSzPts val="1800"/>
              <a:buChar char="●"/>
              <a:defRPr/>
            </a:lvl4pPr>
            <a:lvl5pPr marL="2286000" lvl="4" indent="-342900" algn="l">
              <a:lnSpc>
                <a:spcPct val="115000"/>
              </a:lnSpc>
              <a:spcBef>
                <a:spcPts val="360"/>
              </a:spcBef>
              <a:spcAft>
                <a:spcPts val="0"/>
              </a:spcAft>
              <a:buClr>
                <a:schemeClr val="dk1"/>
              </a:buClr>
              <a:buSzPts val="1800"/>
              <a:buChar char="○"/>
              <a:defRPr/>
            </a:lvl5pPr>
            <a:lvl6pPr marL="2743200" lvl="5" indent="-342900" algn="l">
              <a:lnSpc>
                <a:spcPct val="115000"/>
              </a:lnSpc>
              <a:spcBef>
                <a:spcPts val="360"/>
              </a:spcBef>
              <a:spcAft>
                <a:spcPts val="0"/>
              </a:spcAft>
              <a:buClr>
                <a:schemeClr val="dk1"/>
              </a:buClr>
              <a:buSzPts val="1800"/>
              <a:buChar char="■"/>
              <a:defRPr/>
            </a:lvl6pPr>
            <a:lvl7pPr marL="3200400" lvl="6" indent="-342900" algn="l">
              <a:lnSpc>
                <a:spcPct val="115000"/>
              </a:lnSpc>
              <a:spcBef>
                <a:spcPts val="360"/>
              </a:spcBef>
              <a:spcAft>
                <a:spcPts val="0"/>
              </a:spcAft>
              <a:buClr>
                <a:schemeClr val="dk1"/>
              </a:buClr>
              <a:buSzPts val="1800"/>
              <a:buChar char="●"/>
              <a:defRPr/>
            </a:lvl7pPr>
            <a:lvl8pPr marL="3657600" lvl="7" indent="-342900" algn="l">
              <a:lnSpc>
                <a:spcPct val="115000"/>
              </a:lnSpc>
              <a:spcBef>
                <a:spcPts val="360"/>
              </a:spcBef>
              <a:spcAft>
                <a:spcPts val="0"/>
              </a:spcAft>
              <a:buClr>
                <a:schemeClr val="dk1"/>
              </a:buClr>
              <a:buSzPts val="1800"/>
              <a:buChar char="○"/>
              <a:defRPr/>
            </a:lvl8pPr>
            <a:lvl9pPr marL="4114800" lvl="8" indent="-342900" algn="l">
              <a:lnSpc>
                <a:spcPct val="115000"/>
              </a:lnSpc>
              <a:spcBef>
                <a:spcPts val="360"/>
              </a:spcBef>
              <a:spcAft>
                <a:spcPts val="0"/>
              </a:spcAft>
              <a:buClr>
                <a:schemeClr val="dk1"/>
              </a:buClr>
              <a:buSzPts val="1800"/>
              <a:buChar char="■"/>
              <a:defRPr/>
            </a:lvl9pPr>
          </a:lstStyle>
          <a:p>
            <a:endParaRPr/>
          </a:p>
        </p:txBody>
      </p:sp>
      <p:sp>
        <p:nvSpPr>
          <p:cNvPr id="145" name="Google Shape;145;p92"/>
          <p:cNvSpPr txBox="1">
            <a:spLocks noGrp="1"/>
          </p:cNvSpPr>
          <p:nvPr>
            <p:ph type="dt" idx="10"/>
          </p:nvPr>
        </p:nvSpPr>
        <p:spPr>
          <a:xfrm>
            <a:off x="609600" y="6356350"/>
            <a:ext cx="28449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98989"/>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46" name="Google Shape;146;p92"/>
          <p:cNvSpPr txBox="1">
            <a:spLocks noGrp="1"/>
          </p:cNvSpPr>
          <p:nvPr>
            <p:ph type="ftr" idx="11"/>
          </p:nvPr>
        </p:nvSpPr>
        <p:spPr>
          <a:xfrm>
            <a:off x="4165600" y="6356350"/>
            <a:ext cx="38607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47" name="Google Shape;147;p92"/>
          <p:cNvSpPr txBox="1">
            <a:spLocks noGrp="1"/>
          </p:cNvSpPr>
          <p:nvPr>
            <p:ph type="sldNum" idx="12"/>
          </p:nvPr>
        </p:nvSpPr>
        <p:spPr>
          <a:xfrm>
            <a:off x="8737600" y="6356350"/>
            <a:ext cx="28449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1pPr>
            <a:lvl2pPr marL="0" marR="0" lvl="1"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2pPr>
            <a:lvl3pPr marL="0" marR="0" lvl="2"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3pPr>
            <a:lvl4pPr marL="0" marR="0" lvl="3"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4pPr>
            <a:lvl5pPr marL="0" marR="0" lvl="4"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5pPr>
            <a:lvl6pPr marL="0" marR="0" lvl="5"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6pPr>
            <a:lvl7pPr marL="0" marR="0" lvl="6"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7pPr>
            <a:lvl8pPr marL="0" marR="0" lvl="7"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8pPr>
            <a:lvl9pPr marL="0" marR="0" lvl="8" indent="0" algn="r">
              <a:lnSpc>
                <a:spcPct val="100000"/>
              </a:lnSpc>
              <a:spcBef>
                <a:spcPts val="0"/>
              </a:spcBef>
              <a:spcAft>
                <a:spcPts val="0"/>
              </a:spcAft>
              <a:buClr>
                <a:srgbClr val="898989"/>
              </a:buClr>
              <a:buSzPts val="1200"/>
              <a:buFont typeface="Arial"/>
              <a:buNone/>
              <a:defRPr sz="1200" b="0" i="0" u="none" strike="noStrike" cap="none">
                <a:solidFill>
                  <a:srgbClr val="898989"/>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sz="1300">
              <a:solidFill>
                <a:schemeClr val="dk1"/>
              </a:solidFill>
              <a:latin typeface="Proxima Nova"/>
              <a:ea typeface="Proxima Nova"/>
              <a:cs typeface="Proxima Nova"/>
              <a:sym typeface="Proxima Nova"/>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48"/>
        <p:cNvGrpSpPr/>
        <p:nvPr/>
      </p:nvGrpSpPr>
      <p:grpSpPr>
        <a:xfrm>
          <a:off x="0" y="0"/>
          <a:ext cx="0" cy="0"/>
          <a:chOff x="0" y="0"/>
          <a:chExt cx="0" cy="0"/>
        </a:xfrm>
      </p:grpSpPr>
      <p:sp>
        <p:nvSpPr>
          <p:cNvPr id="149" name="Google Shape;149;p109"/>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0"/>
        <p:cNvGrpSpPr/>
        <p:nvPr/>
      </p:nvGrpSpPr>
      <p:grpSpPr>
        <a:xfrm>
          <a:off x="0" y="0"/>
          <a:ext cx="0" cy="0"/>
          <a:chOff x="0" y="0"/>
          <a:chExt cx="0" cy="0"/>
        </a:xfrm>
      </p:grpSpPr>
      <p:cxnSp>
        <p:nvCxnSpPr>
          <p:cNvPr id="151" name="Google Shape;151;p110"/>
          <p:cNvCxnSpPr/>
          <p:nvPr/>
        </p:nvCxnSpPr>
        <p:spPr>
          <a:xfrm>
            <a:off x="0" y="3997533"/>
            <a:ext cx="12192000" cy="0"/>
          </a:xfrm>
          <a:prstGeom prst="straightConnector1">
            <a:avLst/>
          </a:prstGeom>
          <a:noFill/>
          <a:ln w="19050" cap="flat" cmpd="sng">
            <a:solidFill>
              <a:schemeClr val="lt2"/>
            </a:solidFill>
            <a:prstDash val="solid"/>
            <a:round/>
            <a:headEnd type="none" w="sm" len="sm"/>
            <a:tailEnd type="none" w="sm" len="sm"/>
          </a:ln>
        </p:spPr>
      </p:cxnSp>
      <p:sp>
        <p:nvSpPr>
          <p:cNvPr id="152" name="Google Shape;152;p110"/>
          <p:cNvSpPr txBox="1">
            <a:spLocks noGrp="1"/>
          </p:cNvSpPr>
          <p:nvPr>
            <p:ph type="title"/>
          </p:nvPr>
        </p:nvSpPr>
        <p:spPr>
          <a:xfrm>
            <a:off x="680600" y="2743200"/>
            <a:ext cx="10830900" cy="1038300"/>
          </a:xfrm>
          <a:prstGeom prst="rect">
            <a:avLst/>
          </a:prstGeom>
          <a:noFill/>
          <a:ln>
            <a:noFill/>
          </a:ln>
        </p:spPr>
        <p:txBody>
          <a:bodyPr spcFirstLastPara="1" wrap="square" lIns="121900" tIns="121900" rIns="121900" bIns="121900" anchor="b" anchorCtr="0">
            <a:no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153" name="Google Shape;153;p110"/>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54"/>
        <p:cNvGrpSpPr/>
        <p:nvPr/>
      </p:nvGrpSpPr>
      <p:grpSpPr>
        <a:xfrm>
          <a:off x="0" y="0"/>
          <a:ext cx="0" cy="0"/>
          <a:chOff x="0" y="0"/>
          <a:chExt cx="0" cy="0"/>
        </a:xfrm>
      </p:grpSpPr>
      <p:sp>
        <p:nvSpPr>
          <p:cNvPr id="155" name="Google Shape;155;p111"/>
          <p:cNvSpPr/>
          <p:nvPr/>
        </p:nvSpPr>
        <p:spPr>
          <a:xfrm>
            <a:off x="0" y="6727600"/>
            <a:ext cx="12192000" cy="1305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11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lgn="l">
              <a:lnSpc>
                <a:spcPct val="100000"/>
              </a:lnSpc>
              <a:spcBef>
                <a:spcPts val="0"/>
              </a:spcBef>
              <a:spcAft>
                <a:spcPts val="0"/>
              </a:spcAft>
              <a:buSzPts val="37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157" name="Google Shape;157;p11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81000" algn="l">
              <a:lnSpc>
                <a:spcPct val="115000"/>
              </a:lnSpc>
              <a:spcBef>
                <a:spcPts val="0"/>
              </a:spcBef>
              <a:spcAft>
                <a:spcPts val="0"/>
              </a:spcAft>
              <a:buSzPts val="2400"/>
              <a:buChar char="●"/>
              <a:defRPr/>
            </a:lvl1pPr>
            <a:lvl2pPr marL="914400" lvl="1" indent="-349250" algn="l">
              <a:lnSpc>
                <a:spcPct val="115000"/>
              </a:lnSpc>
              <a:spcBef>
                <a:spcPts val="210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endParaRPr/>
          </a:p>
        </p:txBody>
      </p:sp>
      <p:sp>
        <p:nvSpPr>
          <p:cNvPr id="158" name="Google Shape;158;p11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59"/>
        <p:cNvGrpSpPr/>
        <p:nvPr/>
      </p:nvGrpSpPr>
      <p:grpSpPr>
        <a:xfrm>
          <a:off x="0" y="0"/>
          <a:ext cx="0" cy="0"/>
          <a:chOff x="0" y="0"/>
          <a:chExt cx="0" cy="0"/>
        </a:xfrm>
      </p:grpSpPr>
      <p:sp>
        <p:nvSpPr>
          <p:cNvPr id="160" name="Google Shape;160;p112"/>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lgn="l">
              <a:lnSpc>
                <a:spcPct val="100000"/>
              </a:lnSpc>
              <a:spcBef>
                <a:spcPts val="0"/>
              </a:spcBef>
              <a:spcAft>
                <a:spcPts val="0"/>
              </a:spcAft>
              <a:buSzPts val="37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161" name="Google Shape;161;p112"/>
          <p:cNvSpPr txBox="1">
            <a:spLocks noGrp="1"/>
          </p:cNvSpPr>
          <p:nvPr>
            <p:ph type="body" idx="1"/>
          </p:nvPr>
        </p:nvSpPr>
        <p:spPr>
          <a:xfrm>
            <a:off x="415600" y="1536633"/>
            <a:ext cx="5333100" cy="45552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sz="1900"/>
            </a:lvl1pPr>
            <a:lvl2pPr marL="914400" lvl="1" indent="-330200" algn="l">
              <a:lnSpc>
                <a:spcPct val="115000"/>
              </a:lnSpc>
              <a:spcBef>
                <a:spcPts val="210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endParaRPr/>
          </a:p>
        </p:txBody>
      </p:sp>
      <p:sp>
        <p:nvSpPr>
          <p:cNvPr id="162" name="Google Shape;162;p112"/>
          <p:cNvSpPr txBox="1">
            <a:spLocks noGrp="1"/>
          </p:cNvSpPr>
          <p:nvPr>
            <p:ph type="body" idx="2"/>
          </p:nvPr>
        </p:nvSpPr>
        <p:spPr>
          <a:xfrm>
            <a:off x="6443200" y="1536633"/>
            <a:ext cx="5333100" cy="45552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sz="1900"/>
            </a:lvl1pPr>
            <a:lvl2pPr marL="914400" lvl="1" indent="-330200" algn="l">
              <a:lnSpc>
                <a:spcPct val="115000"/>
              </a:lnSpc>
              <a:spcBef>
                <a:spcPts val="210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endParaRPr/>
          </a:p>
        </p:txBody>
      </p:sp>
      <p:sp>
        <p:nvSpPr>
          <p:cNvPr id="163" name="Google Shape;163;p112"/>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64"/>
        <p:cNvGrpSpPr/>
        <p:nvPr/>
      </p:nvGrpSpPr>
      <p:grpSpPr>
        <a:xfrm>
          <a:off x="0" y="0"/>
          <a:ext cx="0" cy="0"/>
          <a:chOff x="0" y="0"/>
          <a:chExt cx="0" cy="0"/>
        </a:xfrm>
      </p:grpSpPr>
      <p:sp>
        <p:nvSpPr>
          <p:cNvPr id="165" name="Google Shape;165;p113"/>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lgn="l">
              <a:lnSpc>
                <a:spcPct val="100000"/>
              </a:lnSpc>
              <a:spcBef>
                <a:spcPts val="0"/>
              </a:spcBef>
              <a:spcAft>
                <a:spcPts val="0"/>
              </a:spcAft>
              <a:buSzPts val="37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166" name="Google Shape;166;p113"/>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67"/>
        <p:cNvGrpSpPr/>
        <p:nvPr/>
      </p:nvGrpSpPr>
      <p:grpSpPr>
        <a:xfrm>
          <a:off x="0" y="0"/>
          <a:ext cx="0" cy="0"/>
          <a:chOff x="0" y="0"/>
          <a:chExt cx="0" cy="0"/>
        </a:xfrm>
      </p:grpSpPr>
      <p:sp>
        <p:nvSpPr>
          <p:cNvPr id="168" name="Google Shape;168;p114"/>
          <p:cNvSpPr txBox="1">
            <a:spLocks noGrp="1"/>
          </p:cNvSpPr>
          <p:nvPr>
            <p:ph type="title"/>
          </p:nvPr>
        </p:nvSpPr>
        <p:spPr>
          <a:xfrm>
            <a:off x="415600" y="740800"/>
            <a:ext cx="3744000" cy="1007700"/>
          </a:xfrm>
          <a:prstGeom prst="rect">
            <a:avLst/>
          </a:prstGeom>
          <a:noFill/>
          <a:ln>
            <a:noFill/>
          </a:ln>
        </p:spPr>
        <p:txBody>
          <a:bodyPr spcFirstLastPara="1" wrap="square" lIns="121900" tIns="121900" rIns="121900" bIns="121900" anchor="b"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69" name="Google Shape;169;p114"/>
          <p:cNvSpPr txBox="1">
            <a:spLocks noGrp="1"/>
          </p:cNvSpPr>
          <p:nvPr>
            <p:ph type="body" idx="1"/>
          </p:nvPr>
        </p:nvSpPr>
        <p:spPr>
          <a:xfrm>
            <a:off x="415600" y="1852800"/>
            <a:ext cx="3744000" cy="4239300"/>
          </a:xfrm>
          <a:prstGeom prst="rect">
            <a:avLst/>
          </a:prstGeom>
          <a:noFill/>
          <a:ln>
            <a:noFill/>
          </a:ln>
        </p:spPr>
        <p:txBody>
          <a:bodyPr spcFirstLastPara="1" wrap="square" lIns="121900" tIns="121900" rIns="121900" bIns="121900" anchor="t" anchorCtr="0">
            <a:noAutofit/>
          </a:bodyPr>
          <a:lstStyle>
            <a:lvl1pPr marL="457200" lvl="0" indent="-330200" algn="l">
              <a:lnSpc>
                <a:spcPct val="115000"/>
              </a:lnSpc>
              <a:spcBef>
                <a:spcPts val="0"/>
              </a:spcBef>
              <a:spcAft>
                <a:spcPts val="0"/>
              </a:spcAft>
              <a:buSzPts val="1600"/>
              <a:buChar char="●"/>
              <a:defRPr sz="1600"/>
            </a:lvl1pPr>
            <a:lvl2pPr marL="914400" lvl="1" indent="-330200" algn="l">
              <a:lnSpc>
                <a:spcPct val="115000"/>
              </a:lnSpc>
              <a:spcBef>
                <a:spcPts val="210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endParaRPr/>
          </a:p>
        </p:txBody>
      </p:sp>
      <p:sp>
        <p:nvSpPr>
          <p:cNvPr id="170" name="Google Shape;170;p114"/>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lt2"/>
        </a:solidFill>
        <a:effectLst/>
      </p:bgPr>
    </p:bg>
    <p:spTree>
      <p:nvGrpSpPr>
        <p:cNvPr id="1" name="Shape 171"/>
        <p:cNvGrpSpPr/>
        <p:nvPr/>
      </p:nvGrpSpPr>
      <p:grpSpPr>
        <a:xfrm>
          <a:off x="0" y="0"/>
          <a:ext cx="0" cy="0"/>
          <a:chOff x="0" y="0"/>
          <a:chExt cx="0" cy="0"/>
        </a:xfrm>
      </p:grpSpPr>
      <p:sp>
        <p:nvSpPr>
          <p:cNvPr id="172" name="Google Shape;172;p115"/>
          <p:cNvSpPr txBox="1">
            <a:spLocks noGrp="1"/>
          </p:cNvSpPr>
          <p:nvPr>
            <p:ph type="title"/>
          </p:nvPr>
        </p:nvSpPr>
        <p:spPr>
          <a:xfrm>
            <a:off x="653667" y="701800"/>
            <a:ext cx="7730100" cy="5454300"/>
          </a:xfrm>
          <a:prstGeom prst="rect">
            <a:avLst/>
          </a:prstGeom>
          <a:noFill/>
          <a:ln>
            <a:noFill/>
          </a:ln>
        </p:spPr>
        <p:txBody>
          <a:bodyPr spcFirstLastPara="1" wrap="square" lIns="121900" tIns="121900" rIns="121900" bIns="121900" anchor="ctr" anchorCtr="0">
            <a:noAutofit/>
          </a:bodyPr>
          <a:lstStyle>
            <a:lvl1pPr lvl="0" algn="l">
              <a:lnSpc>
                <a:spcPct val="100000"/>
              </a:lnSpc>
              <a:spcBef>
                <a:spcPts val="0"/>
              </a:spcBef>
              <a:spcAft>
                <a:spcPts val="0"/>
              </a:spcAft>
              <a:buSzPts val="6400"/>
              <a:buNone/>
              <a:defRPr sz="6400"/>
            </a:lvl1pPr>
            <a:lvl2pPr lvl="1" algn="l">
              <a:lnSpc>
                <a:spcPct val="100000"/>
              </a:lnSpc>
              <a:spcBef>
                <a:spcPts val="0"/>
              </a:spcBef>
              <a:spcAft>
                <a:spcPts val="0"/>
              </a:spcAft>
              <a:buSzPts val="6400"/>
              <a:buNone/>
              <a:defRPr sz="6400"/>
            </a:lvl2pPr>
            <a:lvl3pPr lvl="2" algn="l">
              <a:lnSpc>
                <a:spcPct val="100000"/>
              </a:lnSpc>
              <a:spcBef>
                <a:spcPts val="0"/>
              </a:spcBef>
              <a:spcAft>
                <a:spcPts val="0"/>
              </a:spcAft>
              <a:buSzPts val="6400"/>
              <a:buNone/>
              <a:defRPr sz="6400"/>
            </a:lvl3pPr>
            <a:lvl4pPr lvl="3" algn="l">
              <a:lnSpc>
                <a:spcPct val="100000"/>
              </a:lnSpc>
              <a:spcBef>
                <a:spcPts val="0"/>
              </a:spcBef>
              <a:spcAft>
                <a:spcPts val="0"/>
              </a:spcAft>
              <a:buSzPts val="6400"/>
              <a:buNone/>
              <a:defRPr sz="6400"/>
            </a:lvl4pPr>
            <a:lvl5pPr lvl="4" algn="l">
              <a:lnSpc>
                <a:spcPct val="100000"/>
              </a:lnSpc>
              <a:spcBef>
                <a:spcPts val="0"/>
              </a:spcBef>
              <a:spcAft>
                <a:spcPts val="0"/>
              </a:spcAft>
              <a:buSzPts val="6400"/>
              <a:buNone/>
              <a:defRPr sz="6400"/>
            </a:lvl5pPr>
            <a:lvl6pPr lvl="5" algn="l">
              <a:lnSpc>
                <a:spcPct val="100000"/>
              </a:lnSpc>
              <a:spcBef>
                <a:spcPts val="0"/>
              </a:spcBef>
              <a:spcAft>
                <a:spcPts val="0"/>
              </a:spcAft>
              <a:buSzPts val="6400"/>
              <a:buNone/>
              <a:defRPr sz="6400"/>
            </a:lvl6pPr>
            <a:lvl7pPr lvl="6" algn="l">
              <a:lnSpc>
                <a:spcPct val="100000"/>
              </a:lnSpc>
              <a:spcBef>
                <a:spcPts val="0"/>
              </a:spcBef>
              <a:spcAft>
                <a:spcPts val="0"/>
              </a:spcAft>
              <a:buSzPts val="6400"/>
              <a:buNone/>
              <a:defRPr sz="6400"/>
            </a:lvl7pPr>
            <a:lvl8pPr lvl="7" algn="l">
              <a:lnSpc>
                <a:spcPct val="100000"/>
              </a:lnSpc>
              <a:spcBef>
                <a:spcPts val="0"/>
              </a:spcBef>
              <a:spcAft>
                <a:spcPts val="0"/>
              </a:spcAft>
              <a:buSzPts val="6400"/>
              <a:buNone/>
              <a:defRPr sz="6400"/>
            </a:lvl8pPr>
            <a:lvl9pPr lvl="8" algn="l">
              <a:lnSpc>
                <a:spcPct val="100000"/>
              </a:lnSpc>
              <a:spcBef>
                <a:spcPts val="0"/>
              </a:spcBef>
              <a:spcAft>
                <a:spcPts val="0"/>
              </a:spcAft>
              <a:buSzPts val="6400"/>
              <a:buNone/>
              <a:defRPr sz="6400"/>
            </a:lvl9pPr>
          </a:lstStyle>
          <a:p>
            <a:endParaRPr/>
          </a:p>
        </p:txBody>
      </p:sp>
      <p:sp>
        <p:nvSpPr>
          <p:cNvPr id="173" name="Google Shape;173;p115"/>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74"/>
        <p:cNvGrpSpPr/>
        <p:nvPr/>
      </p:nvGrpSpPr>
      <p:grpSpPr>
        <a:xfrm>
          <a:off x="0" y="0"/>
          <a:ext cx="0" cy="0"/>
          <a:chOff x="0" y="0"/>
          <a:chExt cx="0" cy="0"/>
        </a:xfrm>
      </p:grpSpPr>
      <p:sp>
        <p:nvSpPr>
          <p:cNvPr id="175" name="Google Shape;175;p116"/>
          <p:cNvSpPr/>
          <p:nvPr/>
        </p:nvSpPr>
        <p:spPr>
          <a:xfrm>
            <a:off x="6096000" y="100"/>
            <a:ext cx="6096000" cy="68580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176" name="Google Shape;176;p116"/>
          <p:cNvCxnSpPr/>
          <p:nvPr/>
        </p:nvCxnSpPr>
        <p:spPr>
          <a:xfrm>
            <a:off x="6706233" y="5994000"/>
            <a:ext cx="624300" cy="0"/>
          </a:xfrm>
          <a:prstGeom prst="straightConnector1">
            <a:avLst/>
          </a:prstGeom>
          <a:noFill/>
          <a:ln w="19050" cap="flat" cmpd="sng">
            <a:solidFill>
              <a:schemeClr val="lt2"/>
            </a:solidFill>
            <a:prstDash val="solid"/>
            <a:round/>
            <a:headEnd type="none" w="sm" len="sm"/>
            <a:tailEnd type="none" w="sm" len="sm"/>
          </a:ln>
        </p:spPr>
      </p:cxnSp>
      <p:sp>
        <p:nvSpPr>
          <p:cNvPr id="177" name="Google Shape;177;p116"/>
          <p:cNvSpPr txBox="1">
            <a:spLocks noGrp="1"/>
          </p:cNvSpPr>
          <p:nvPr>
            <p:ph type="title"/>
          </p:nvPr>
        </p:nvSpPr>
        <p:spPr>
          <a:xfrm>
            <a:off x="354000" y="1607767"/>
            <a:ext cx="5393700" cy="2012700"/>
          </a:xfrm>
          <a:prstGeom prst="rect">
            <a:avLst/>
          </a:prstGeom>
          <a:noFill/>
          <a:ln>
            <a:noFill/>
          </a:ln>
        </p:spPr>
        <p:txBody>
          <a:bodyPr spcFirstLastPara="1" wrap="square" lIns="121900" tIns="121900" rIns="121900" bIns="121900" anchor="b"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178" name="Google Shape;178;p116"/>
          <p:cNvSpPr txBox="1">
            <a:spLocks noGrp="1"/>
          </p:cNvSpPr>
          <p:nvPr>
            <p:ph type="subTitle" idx="1"/>
          </p:nvPr>
        </p:nvSpPr>
        <p:spPr>
          <a:xfrm>
            <a:off x="354000" y="3692001"/>
            <a:ext cx="5393700" cy="1794000"/>
          </a:xfrm>
          <a:prstGeom prst="rect">
            <a:avLst/>
          </a:prstGeom>
          <a:noFill/>
          <a:ln>
            <a:noFill/>
          </a:ln>
        </p:spPr>
        <p:txBody>
          <a:bodyPr spcFirstLastPara="1" wrap="square" lIns="121900" tIns="121900" rIns="121900" bIns="12190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79" name="Google Shape;179;p116"/>
          <p:cNvSpPr txBox="1">
            <a:spLocks noGrp="1"/>
          </p:cNvSpPr>
          <p:nvPr>
            <p:ph type="body" idx="2"/>
          </p:nvPr>
        </p:nvSpPr>
        <p:spPr>
          <a:xfrm>
            <a:off x="6586000" y="965600"/>
            <a:ext cx="5115900" cy="4926900"/>
          </a:xfrm>
          <a:prstGeom prst="rect">
            <a:avLst/>
          </a:prstGeom>
          <a:noFill/>
          <a:ln>
            <a:noFill/>
          </a:ln>
        </p:spPr>
        <p:txBody>
          <a:bodyPr spcFirstLastPara="1" wrap="square" lIns="121900" tIns="121900" rIns="121900" bIns="121900" anchor="ctr" anchorCtr="0">
            <a:noAutofit/>
          </a:bodyPr>
          <a:lstStyle>
            <a:lvl1pPr marL="457200" lvl="0" indent="-381000" algn="l">
              <a:lnSpc>
                <a:spcPct val="115000"/>
              </a:lnSpc>
              <a:spcBef>
                <a:spcPts val="0"/>
              </a:spcBef>
              <a:spcAft>
                <a:spcPts val="0"/>
              </a:spcAft>
              <a:buClr>
                <a:schemeClr val="lt1"/>
              </a:buClr>
              <a:buSzPts val="2400"/>
              <a:buChar char="●"/>
              <a:defRPr>
                <a:solidFill>
                  <a:schemeClr val="lt1"/>
                </a:solidFill>
              </a:defRPr>
            </a:lvl1pPr>
            <a:lvl2pPr marL="914400" lvl="1" indent="-349250" algn="l">
              <a:lnSpc>
                <a:spcPct val="115000"/>
              </a:lnSpc>
              <a:spcBef>
                <a:spcPts val="2100"/>
              </a:spcBef>
              <a:spcAft>
                <a:spcPts val="0"/>
              </a:spcAft>
              <a:buClr>
                <a:schemeClr val="lt1"/>
              </a:buClr>
              <a:buSzPts val="1900"/>
              <a:buChar char="○"/>
              <a:defRPr>
                <a:solidFill>
                  <a:schemeClr val="lt1"/>
                </a:solidFill>
              </a:defRPr>
            </a:lvl2pPr>
            <a:lvl3pPr marL="1371600" lvl="2" indent="-349250" algn="l">
              <a:lnSpc>
                <a:spcPct val="115000"/>
              </a:lnSpc>
              <a:spcBef>
                <a:spcPts val="2100"/>
              </a:spcBef>
              <a:spcAft>
                <a:spcPts val="0"/>
              </a:spcAft>
              <a:buClr>
                <a:schemeClr val="lt1"/>
              </a:buClr>
              <a:buSzPts val="1900"/>
              <a:buChar char="■"/>
              <a:defRPr>
                <a:solidFill>
                  <a:schemeClr val="lt1"/>
                </a:solidFill>
              </a:defRPr>
            </a:lvl3pPr>
            <a:lvl4pPr marL="1828800" lvl="3" indent="-349250" algn="l">
              <a:lnSpc>
                <a:spcPct val="115000"/>
              </a:lnSpc>
              <a:spcBef>
                <a:spcPts val="2100"/>
              </a:spcBef>
              <a:spcAft>
                <a:spcPts val="0"/>
              </a:spcAft>
              <a:buClr>
                <a:schemeClr val="lt1"/>
              </a:buClr>
              <a:buSzPts val="1900"/>
              <a:buChar char="●"/>
              <a:defRPr>
                <a:solidFill>
                  <a:schemeClr val="lt1"/>
                </a:solidFill>
              </a:defRPr>
            </a:lvl4pPr>
            <a:lvl5pPr marL="2286000" lvl="4" indent="-349250" algn="l">
              <a:lnSpc>
                <a:spcPct val="115000"/>
              </a:lnSpc>
              <a:spcBef>
                <a:spcPts val="2100"/>
              </a:spcBef>
              <a:spcAft>
                <a:spcPts val="0"/>
              </a:spcAft>
              <a:buClr>
                <a:schemeClr val="lt1"/>
              </a:buClr>
              <a:buSzPts val="1900"/>
              <a:buChar char="○"/>
              <a:defRPr>
                <a:solidFill>
                  <a:schemeClr val="lt1"/>
                </a:solidFill>
              </a:defRPr>
            </a:lvl5pPr>
            <a:lvl6pPr marL="2743200" lvl="5" indent="-349250" algn="l">
              <a:lnSpc>
                <a:spcPct val="115000"/>
              </a:lnSpc>
              <a:spcBef>
                <a:spcPts val="2100"/>
              </a:spcBef>
              <a:spcAft>
                <a:spcPts val="0"/>
              </a:spcAft>
              <a:buClr>
                <a:schemeClr val="lt1"/>
              </a:buClr>
              <a:buSzPts val="1900"/>
              <a:buChar char="■"/>
              <a:defRPr>
                <a:solidFill>
                  <a:schemeClr val="lt1"/>
                </a:solidFill>
              </a:defRPr>
            </a:lvl6pPr>
            <a:lvl7pPr marL="3200400" lvl="6" indent="-349250" algn="l">
              <a:lnSpc>
                <a:spcPct val="115000"/>
              </a:lnSpc>
              <a:spcBef>
                <a:spcPts val="2100"/>
              </a:spcBef>
              <a:spcAft>
                <a:spcPts val="0"/>
              </a:spcAft>
              <a:buClr>
                <a:schemeClr val="lt1"/>
              </a:buClr>
              <a:buSzPts val="1900"/>
              <a:buChar char="●"/>
              <a:defRPr>
                <a:solidFill>
                  <a:schemeClr val="lt1"/>
                </a:solidFill>
              </a:defRPr>
            </a:lvl7pPr>
            <a:lvl8pPr marL="3657600" lvl="7" indent="-349250" algn="l">
              <a:lnSpc>
                <a:spcPct val="115000"/>
              </a:lnSpc>
              <a:spcBef>
                <a:spcPts val="2100"/>
              </a:spcBef>
              <a:spcAft>
                <a:spcPts val="0"/>
              </a:spcAft>
              <a:buClr>
                <a:schemeClr val="lt1"/>
              </a:buClr>
              <a:buSzPts val="1900"/>
              <a:buChar char="○"/>
              <a:defRPr>
                <a:solidFill>
                  <a:schemeClr val="lt1"/>
                </a:solidFill>
              </a:defRPr>
            </a:lvl8pPr>
            <a:lvl9pPr marL="4114800" lvl="8" indent="-349250" algn="l">
              <a:lnSpc>
                <a:spcPct val="115000"/>
              </a:lnSpc>
              <a:spcBef>
                <a:spcPts val="2100"/>
              </a:spcBef>
              <a:spcAft>
                <a:spcPts val="2100"/>
              </a:spcAft>
              <a:buClr>
                <a:schemeClr val="lt1"/>
              </a:buClr>
              <a:buSzPts val="1900"/>
              <a:buChar char="■"/>
              <a:defRPr>
                <a:solidFill>
                  <a:schemeClr val="lt1"/>
                </a:solidFill>
              </a:defRPr>
            </a:lvl9pPr>
          </a:lstStyle>
          <a:p>
            <a:endParaRPr/>
          </a:p>
        </p:txBody>
      </p:sp>
      <p:sp>
        <p:nvSpPr>
          <p:cNvPr id="180" name="Google Shape;180;p116"/>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81"/>
        <p:cNvGrpSpPr/>
        <p:nvPr/>
      </p:nvGrpSpPr>
      <p:grpSpPr>
        <a:xfrm>
          <a:off x="0" y="0"/>
          <a:ext cx="0" cy="0"/>
          <a:chOff x="0" y="0"/>
          <a:chExt cx="0" cy="0"/>
        </a:xfrm>
      </p:grpSpPr>
      <p:sp>
        <p:nvSpPr>
          <p:cNvPr id="182" name="Google Shape;182;p117"/>
          <p:cNvSpPr txBox="1">
            <a:spLocks noGrp="1"/>
          </p:cNvSpPr>
          <p:nvPr>
            <p:ph type="body" idx="1"/>
          </p:nvPr>
        </p:nvSpPr>
        <p:spPr>
          <a:xfrm>
            <a:off x="415600" y="5649100"/>
            <a:ext cx="7998300" cy="798300"/>
          </a:xfrm>
          <a:prstGeom prst="rect">
            <a:avLst/>
          </a:prstGeom>
          <a:noFill/>
          <a:ln>
            <a:noFill/>
          </a:ln>
        </p:spPr>
        <p:txBody>
          <a:bodyPr spcFirstLastPara="1" wrap="square" lIns="121900" tIns="121900" rIns="121900" bIns="121900" anchor="ctr" anchorCtr="0">
            <a:noAutofit/>
          </a:bodyPr>
          <a:lstStyle>
            <a:lvl1pPr marL="457200" lvl="0" indent="-228600" algn="l">
              <a:lnSpc>
                <a:spcPct val="100000"/>
              </a:lnSpc>
              <a:spcBef>
                <a:spcPts val="0"/>
              </a:spcBef>
              <a:spcAft>
                <a:spcPts val="0"/>
              </a:spcAft>
              <a:buSzPts val="2800"/>
              <a:buNone/>
              <a:defRPr sz="2800"/>
            </a:lvl1pPr>
            <a:lvl2pPr marL="914400" lvl="1" indent="-349250" algn="l">
              <a:lnSpc>
                <a:spcPct val="115000"/>
              </a:lnSpc>
              <a:spcBef>
                <a:spcPts val="210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endParaRPr/>
          </a:p>
        </p:txBody>
      </p:sp>
      <p:sp>
        <p:nvSpPr>
          <p:cNvPr id="183" name="Google Shape;183;p117"/>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84"/>
        <p:cNvGrpSpPr/>
        <p:nvPr/>
      </p:nvGrpSpPr>
      <p:grpSpPr>
        <a:xfrm>
          <a:off x="0" y="0"/>
          <a:ext cx="0" cy="0"/>
          <a:chOff x="0" y="0"/>
          <a:chExt cx="0" cy="0"/>
        </a:xfrm>
      </p:grpSpPr>
      <p:sp>
        <p:nvSpPr>
          <p:cNvPr id="185" name="Google Shape;185;p118"/>
          <p:cNvSpPr/>
          <p:nvPr/>
        </p:nvSpPr>
        <p:spPr>
          <a:xfrm>
            <a:off x="0" y="6727600"/>
            <a:ext cx="12192000" cy="1305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118"/>
          <p:cNvSpPr txBox="1">
            <a:spLocks noGrp="1"/>
          </p:cNvSpPr>
          <p:nvPr>
            <p:ph type="title"/>
          </p:nvPr>
        </p:nvSpPr>
        <p:spPr>
          <a:xfrm>
            <a:off x="415600" y="1321967"/>
            <a:ext cx="11360700" cy="25572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18700"/>
              <a:buNone/>
              <a:defRPr sz="18700" b="1"/>
            </a:lvl1pPr>
            <a:lvl2pPr lvl="1" algn="ctr">
              <a:lnSpc>
                <a:spcPct val="100000"/>
              </a:lnSpc>
              <a:spcBef>
                <a:spcPts val="0"/>
              </a:spcBef>
              <a:spcAft>
                <a:spcPts val="0"/>
              </a:spcAft>
              <a:buSzPts val="18700"/>
              <a:buNone/>
              <a:defRPr sz="18700" b="1"/>
            </a:lvl2pPr>
            <a:lvl3pPr lvl="2" algn="ctr">
              <a:lnSpc>
                <a:spcPct val="100000"/>
              </a:lnSpc>
              <a:spcBef>
                <a:spcPts val="0"/>
              </a:spcBef>
              <a:spcAft>
                <a:spcPts val="0"/>
              </a:spcAft>
              <a:buSzPts val="18700"/>
              <a:buNone/>
              <a:defRPr sz="18700" b="1"/>
            </a:lvl3pPr>
            <a:lvl4pPr lvl="3" algn="ctr">
              <a:lnSpc>
                <a:spcPct val="100000"/>
              </a:lnSpc>
              <a:spcBef>
                <a:spcPts val="0"/>
              </a:spcBef>
              <a:spcAft>
                <a:spcPts val="0"/>
              </a:spcAft>
              <a:buSzPts val="18700"/>
              <a:buNone/>
              <a:defRPr sz="18700" b="1"/>
            </a:lvl4pPr>
            <a:lvl5pPr lvl="4" algn="ctr">
              <a:lnSpc>
                <a:spcPct val="100000"/>
              </a:lnSpc>
              <a:spcBef>
                <a:spcPts val="0"/>
              </a:spcBef>
              <a:spcAft>
                <a:spcPts val="0"/>
              </a:spcAft>
              <a:buSzPts val="18700"/>
              <a:buNone/>
              <a:defRPr sz="18700" b="1"/>
            </a:lvl5pPr>
            <a:lvl6pPr lvl="5" algn="ctr">
              <a:lnSpc>
                <a:spcPct val="100000"/>
              </a:lnSpc>
              <a:spcBef>
                <a:spcPts val="0"/>
              </a:spcBef>
              <a:spcAft>
                <a:spcPts val="0"/>
              </a:spcAft>
              <a:buSzPts val="18700"/>
              <a:buNone/>
              <a:defRPr sz="18700" b="1"/>
            </a:lvl6pPr>
            <a:lvl7pPr lvl="6" algn="ctr">
              <a:lnSpc>
                <a:spcPct val="100000"/>
              </a:lnSpc>
              <a:spcBef>
                <a:spcPts val="0"/>
              </a:spcBef>
              <a:spcAft>
                <a:spcPts val="0"/>
              </a:spcAft>
              <a:buSzPts val="18700"/>
              <a:buNone/>
              <a:defRPr sz="18700" b="1"/>
            </a:lvl7pPr>
            <a:lvl8pPr lvl="7" algn="ctr">
              <a:lnSpc>
                <a:spcPct val="100000"/>
              </a:lnSpc>
              <a:spcBef>
                <a:spcPts val="0"/>
              </a:spcBef>
              <a:spcAft>
                <a:spcPts val="0"/>
              </a:spcAft>
              <a:buSzPts val="18700"/>
              <a:buNone/>
              <a:defRPr sz="18700" b="1"/>
            </a:lvl8pPr>
            <a:lvl9pPr lvl="8" algn="ctr">
              <a:lnSpc>
                <a:spcPct val="100000"/>
              </a:lnSpc>
              <a:spcBef>
                <a:spcPts val="0"/>
              </a:spcBef>
              <a:spcAft>
                <a:spcPts val="0"/>
              </a:spcAft>
              <a:buSzPts val="18700"/>
              <a:buNone/>
              <a:defRPr sz="18700" b="1"/>
            </a:lvl9pPr>
          </a:lstStyle>
          <a:p>
            <a:endParaRPr/>
          </a:p>
        </p:txBody>
      </p:sp>
      <p:sp>
        <p:nvSpPr>
          <p:cNvPr id="187" name="Google Shape;187;p118"/>
          <p:cNvSpPr txBox="1">
            <a:spLocks noGrp="1"/>
          </p:cNvSpPr>
          <p:nvPr>
            <p:ph type="body" idx="1"/>
          </p:nvPr>
        </p:nvSpPr>
        <p:spPr>
          <a:xfrm>
            <a:off x="415600" y="4095067"/>
            <a:ext cx="11360700" cy="1202400"/>
          </a:xfrm>
          <a:prstGeom prst="rect">
            <a:avLst/>
          </a:prstGeom>
          <a:noFill/>
          <a:ln>
            <a:noFill/>
          </a:ln>
        </p:spPr>
        <p:txBody>
          <a:bodyPr spcFirstLastPara="1" wrap="square" lIns="121900" tIns="121900" rIns="121900" bIns="121900" anchor="t" anchorCtr="0">
            <a:noAutofit/>
          </a:bodyPr>
          <a:lstStyle>
            <a:lvl1pPr marL="457200" lvl="0" indent="-381000" algn="ctr">
              <a:lnSpc>
                <a:spcPct val="115000"/>
              </a:lnSpc>
              <a:spcBef>
                <a:spcPts val="0"/>
              </a:spcBef>
              <a:spcAft>
                <a:spcPts val="0"/>
              </a:spcAft>
              <a:buSzPts val="2400"/>
              <a:buChar char="●"/>
              <a:defRPr/>
            </a:lvl1pPr>
            <a:lvl2pPr marL="914400" lvl="1" indent="-349250" algn="ctr">
              <a:lnSpc>
                <a:spcPct val="115000"/>
              </a:lnSpc>
              <a:spcBef>
                <a:spcPts val="2100"/>
              </a:spcBef>
              <a:spcAft>
                <a:spcPts val="0"/>
              </a:spcAft>
              <a:buSzPts val="1900"/>
              <a:buChar char="○"/>
              <a:defRPr/>
            </a:lvl2pPr>
            <a:lvl3pPr marL="1371600" lvl="2" indent="-349250" algn="ctr">
              <a:lnSpc>
                <a:spcPct val="115000"/>
              </a:lnSpc>
              <a:spcBef>
                <a:spcPts val="2100"/>
              </a:spcBef>
              <a:spcAft>
                <a:spcPts val="0"/>
              </a:spcAft>
              <a:buSzPts val="1900"/>
              <a:buChar char="■"/>
              <a:defRPr/>
            </a:lvl3pPr>
            <a:lvl4pPr marL="1828800" lvl="3" indent="-349250" algn="ctr">
              <a:lnSpc>
                <a:spcPct val="115000"/>
              </a:lnSpc>
              <a:spcBef>
                <a:spcPts val="2100"/>
              </a:spcBef>
              <a:spcAft>
                <a:spcPts val="0"/>
              </a:spcAft>
              <a:buSzPts val="1900"/>
              <a:buChar char="●"/>
              <a:defRPr/>
            </a:lvl4pPr>
            <a:lvl5pPr marL="2286000" lvl="4" indent="-349250" algn="ctr">
              <a:lnSpc>
                <a:spcPct val="115000"/>
              </a:lnSpc>
              <a:spcBef>
                <a:spcPts val="2100"/>
              </a:spcBef>
              <a:spcAft>
                <a:spcPts val="0"/>
              </a:spcAft>
              <a:buSzPts val="1900"/>
              <a:buChar char="○"/>
              <a:defRPr/>
            </a:lvl5pPr>
            <a:lvl6pPr marL="2743200" lvl="5" indent="-349250" algn="ctr">
              <a:lnSpc>
                <a:spcPct val="115000"/>
              </a:lnSpc>
              <a:spcBef>
                <a:spcPts val="2100"/>
              </a:spcBef>
              <a:spcAft>
                <a:spcPts val="0"/>
              </a:spcAft>
              <a:buSzPts val="1900"/>
              <a:buChar char="■"/>
              <a:defRPr/>
            </a:lvl6pPr>
            <a:lvl7pPr marL="3200400" lvl="6" indent="-349250" algn="ctr">
              <a:lnSpc>
                <a:spcPct val="115000"/>
              </a:lnSpc>
              <a:spcBef>
                <a:spcPts val="2100"/>
              </a:spcBef>
              <a:spcAft>
                <a:spcPts val="0"/>
              </a:spcAft>
              <a:buSzPts val="1900"/>
              <a:buChar char="●"/>
              <a:defRPr/>
            </a:lvl7pPr>
            <a:lvl8pPr marL="3657600" lvl="7" indent="-349250" algn="ctr">
              <a:lnSpc>
                <a:spcPct val="115000"/>
              </a:lnSpc>
              <a:spcBef>
                <a:spcPts val="2100"/>
              </a:spcBef>
              <a:spcAft>
                <a:spcPts val="0"/>
              </a:spcAft>
              <a:buSzPts val="1900"/>
              <a:buChar char="○"/>
              <a:defRPr/>
            </a:lvl8pPr>
            <a:lvl9pPr marL="4114800" lvl="8" indent="-349250" algn="ctr">
              <a:lnSpc>
                <a:spcPct val="115000"/>
              </a:lnSpc>
              <a:spcBef>
                <a:spcPts val="2100"/>
              </a:spcBef>
              <a:spcAft>
                <a:spcPts val="2100"/>
              </a:spcAft>
              <a:buSzPts val="1900"/>
              <a:buChar char="■"/>
              <a:defRPr/>
            </a:lvl9pPr>
          </a:lstStyle>
          <a:p>
            <a:endParaRPr/>
          </a:p>
        </p:txBody>
      </p:sp>
      <p:sp>
        <p:nvSpPr>
          <p:cNvPr id="188" name="Google Shape;188;p118"/>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5"/>
        <p:cNvGrpSpPr/>
        <p:nvPr/>
      </p:nvGrpSpPr>
      <p:grpSpPr>
        <a:xfrm>
          <a:off x="0" y="0"/>
          <a:ext cx="0" cy="0"/>
          <a:chOff x="0" y="0"/>
          <a:chExt cx="0" cy="0"/>
        </a:xfrm>
      </p:grpSpPr>
      <p:sp>
        <p:nvSpPr>
          <p:cNvPr id="196" name="Google Shape;196;p9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7" name="Google Shape;197;p94"/>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 name="Google Shape;198;p9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9" name="Google Shape;199;p9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 name="Google Shape;200;p9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01"/>
        <p:cNvGrpSpPr/>
        <p:nvPr/>
      </p:nvGrpSpPr>
      <p:grpSpPr>
        <a:xfrm>
          <a:off x="0" y="0"/>
          <a:ext cx="0" cy="0"/>
          <a:chOff x="0" y="0"/>
          <a:chExt cx="0" cy="0"/>
        </a:xfrm>
      </p:grpSpPr>
      <p:sp>
        <p:nvSpPr>
          <p:cNvPr id="202" name="Google Shape;202;p140"/>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3" name="Google Shape;203;p140"/>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4" name="Google Shape;204;p14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5" name="Google Shape;205;p14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6" name="Google Shape;206;p14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07"/>
        <p:cNvGrpSpPr/>
        <p:nvPr/>
      </p:nvGrpSpPr>
      <p:grpSpPr>
        <a:xfrm>
          <a:off x="0" y="0"/>
          <a:ext cx="0" cy="0"/>
          <a:chOff x="0" y="0"/>
          <a:chExt cx="0" cy="0"/>
        </a:xfrm>
      </p:grpSpPr>
      <p:sp>
        <p:nvSpPr>
          <p:cNvPr id="208" name="Google Shape;208;p141"/>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9" name="Google Shape;209;p141"/>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10" name="Google Shape;210;p14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1" name="Google Shape;211;p14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2" name="Google Shape;212;p14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13"/>
        <p:cNvGrpSpPr/>
        <p:nvPr/>
      </p:nvGrpSpPr>
      <p:grpSpPr>
        <a:xfrm>
          <a:off x="0" y="0"/>
          <a:ext cx="0" cy="0"/>
          <a:chOff x="0" y="0"/>
          <a:chExt cx="0" cy="0"/>
        </a:xfrm>
      </p:grpSpPr>
      <p:sp>
        <p:nvSpPr>
          <p:cNvPr id="214" name="Google Shape;214;p14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5" name="Google Shape;215;p142"/>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6" name="Google Shape;216;p142"/>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7" name="Google Shape;217;p14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8" name="Google Shape;218;p14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9" name="Google Shape;219;p14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20"/>
        <p:cNvGrpSpPr/>
        <p:nvPr/>
      </p:nvGrpSpPr>
      <p:grpSpPr>
        <a:xfrm>
          <a:off x="0" y="0"/>
          <a:ext cx="0" cy="0"/>
          <a:chOff x="0" y="0"/>
          <a:chExt cx="0" cy="0"/>
        </a:xfrm>
      </p:grpSpPr>
      <p:sp>
        <p:nvSpPr>
          <p:cNvPr id="221" name="Google Shape;221;p143"/>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2" name="Google Shape;222;p143"/>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23" name="Google Shape;223;p143"/>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4" name="Google Shape;224;p143"/>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25" name="Google Shape;225;p143"/>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6" name="Google Shape;226;p14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7" name="Google Shape;227;p14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8" name="Google Shape;228;p14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29"/>
        <p:cNvGrpSpPr/>
        <p:nvPr/>
      </p:nvGrpSpPr>
      <p:grpSpPr>
        <a:xfrm>
          <a:off x="0" y="0"/>
          <a:ext cx="0" cy="0"/>
          <a:chOff x="0" y="0"/>
          <a:chExt cx="0" cy="0"/>
        </a:xfrm>
      </p:grpSpPr>
      <p:sp>
        <p:nvSpPr>
          <p:cNvPr id="230" name="Google Shape;230;p14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1" name="Google Shape;231;p14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2" name="Google Shape;232;p14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3" name="Google Shape;233;p14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34"/>
        <p:cNvGrpSpPr/>
        <p:nvPr/>
      </p:nvGrpSpPr>
      <p:grpSpPr>
        <a:xfrm>
          <a:off x="0" y="0"/>
          <a:ext cx="0" cy="0"/>
          <a:chOff x="0" y="0"/>
          <a:chExt cx="0" cy="0"/>
        </a:xfrm>
      </p:grpSpPr>
      <p:sp>
        <p:nvSpPr>
          <p:cNvPr id="235" name="Google Shape;235;p14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6" name="Google Shape;236;p14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7" name="Google Shape;237;p14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38"/>
        <p:cNvGrpSpPr/>
        <p:nvPr/>
      </p:nvGrpSpPr>
      <p:grpSpPr>
        <a:xfrm>
          <a:off x="0" y="0"/>
          <a:ext cx="0" cy="0"/>
          <a:chOff x="0" y="0"/>
          <a:chExt cx="0" cy="0"/>
        </a:xfrm>
      </p:grpSpPr>
      <p:sp>
        <p:nvSpPr>
          <p:cNvPr id="239" name="Google Shape;239;p146"/>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0" name="Google Shape;240;p146"/>
          <p:cNvSpPr txBox="1">
            <a:spLocks noGrp="1"/>
          </p:cNvSpPr>
          <p:nvPr>
            <p:ph type="body" idx="1"/>
          </p:nvPr>
        </p:nvSpPr>
        <p:spPr>
          <a:xfrm>
            <a:off x="5183188" y="987425"/>
            <a:ext cx="6172200" cy="4873500"/>
          </a:xfrm>
          <a:prstGeom prst="rect">
            <a:avLst/>
          </a:prstGeom>
          <a:noFill/>
          <a:ln>
            <a:noFill/>
          </a:ln>
        </p:spPr>
        <p:txBody>
          <a:bodyPr spcFirstLastPara="1" wrap="square" lIns="91425" tIns="45700" rIns="91425" bIns="45700" anchor="t" anchorCtr="0">
            <a:no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241" name="Google Shape;241;p146"/>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42" name="Google Shape;242;p14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3" name="Google Shape;243;p14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4" name="Google Shape;244;p14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45"/>
        <p:cNvGrpSpPr/>
        <p:nvPr/>
      </p:nvGrpSpPr>
      <p:grpSpPr>
        <a:xfrm>
          <a:off x="0" y="0"/>
          <a:ext cx="0" cy="0"/>
          <a:chOff x="0" y="0"/>
          <a:chExt cx="0" cy="0"/>
        </a:xfrm>
      </p:grpSpPr>
      <p:sp>
        <p:nvSpPr>
          <p:cNvPr id="246" name="Google Shape;246;p147"/>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7" name="Google Shape;247;p147"/>
          <p:cNvSpPr>
            <a:spLocks noGrp="1"/>
          </p:cNvSpPr>
          <p:nvPr>
            <p:ph type="pic" idx="2"/>
          </p:nvPr>
        </p:nvSpPr>
        <p:spPr>
          <a:xfrm>
            <a:off x="5183188" y="987425"/>
            <a:ext cx="6172200" cy="4873500"/>
          </a:xfrm>
          <a:prstGeom prst="rect">
            <a:avLst/>
          </a:prstGeom>
          <a:noFill/>
          <a:ln>
            <a:noFill/>
          </a:ln>
        </p:spPr>
      </p:sp>
      <p:sp>
        <p:nvSpPr>
          <p:cNvPr id="248" name="Google Shape;248;p147"/>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49" name="Google Shape;249;p14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0" name="Google Shape;250;p14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1" name="Google Shape;251;p14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52"/>
        <p:cNvGrpSpPr/>
        <p:nvPr/>
      </p:nvGrpSpPr>
      <p:grpSpPr>
        <a:xfrm>
          <a:off x="0" y="0"/>
          <a:ext cx="0" cy="0"/>
          <a:chOff x="0" y="0"/>
          <a:chExt cx="0" cy="0"/>
        </a:xfrm>
      </p:grpSpPr>
      <p:sp>
        <p:nvSpPr>
          <p:cNvPr id="253" name="Google Shape;253;p148"/>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4" name="Google Shape;254;p148"/>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5" name="Google Shape;255;p14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6" name="Google Shape;256;p14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7" name="Google Shape;257;p14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58"/>
        <p:cNvGrpSpPr/>
        <p:nvPr/>
      </p:nvGrpSpPr>
      <p:grpSpPr>
        <a:xfrm>
          <a:off x="0" y="0"/>
          <a:ext cx="0" cy="0"/>
          <a:chOff x="0" y="0"/>
          <a:chExt cx="0" cy="0"/>
        </a:xfrm>
      </p:grpSpPr>
      <p:sp>
        <p:nvSpPr>
          <p:cNvPr id="259" name="Google Shape;259;p149"/>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0" name="Google Shape;260;p149"/>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1" name="Google Shape;261;p14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2" name="Google Shape;262;p14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3" name="Google Shape;263;p14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68"/>
        <p:cNvGrpSpPr/>
        <p:nvPr/>
      </p:nvGrpSpPr>
      <p:grpSpPr>
        <a:xfrm>
          <a:off x="0" y="0"/>
          <a:ext cx="0" cy="0"/>
          <a:chOff x="0" y="0"/>
          <a:chExt cx="0" cy="0"/>
        </a:xfrm>
      </p:grpSpPr>
      <p:sp>
        <p:nvSpPr>
          <p:cNvPr id="269" name="Google Shape;269;p96"/>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0" name="Google Shape;270;p96"/>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2133"/>
              </a:spcBef>
              <a:spcAft>
                <a:spcPts val="0"/>
              </a:spcAft>
              <a:buSzPts val="1400"/>
              <a:buChar char="○"/>
              <a:defRPr/>
            </a:lvl2pPr>
            <a:lvl3pPr marL="1371600" lvl="2" indent="-317500" algn="l">
              <a:lnSpc>
                <a:spcPct val="115000"/>
              </a:lnSpc>
              <a:spcBef>
                <a:spcPts val="2133"/>
              </a:spcBef>
              <a:spcAft>
                <a:spcPts val="0"/>
              </a:spcAft>
              <a:buSzPts val="1400"/>
              <a:buChar char="■"/>
              <a:defRPr/>
            </a:lvl3pPr>
            <a:lvl4pPr marL="1828800" lvl="3" indent="-317500" algn="l">
              <a:lnSpc>
                <a:spcPct val="115000"/>
              </a:lnSpc>
              <a:spcBef>
                <a:spcPts val="2133"/>
              </a:spcBef>
              <a:spcAft>
                <a:spcPts val="0"/>
              </a:spcAft>
              <a:buSzPts val="1400"/>
              <a:buChar char="●"/>
              <a:defRPr/>
            </a:lvl4pPr>
            <a:lvl5pPr marL="2286000" lvl="4" indent="-317500" algn="l">
              <a:lnSpc>
                <a:spcPct val="115000"/>
              </a:lnSpc>
              <a:spcBef>
                <a:spcPts val="2133"/>
              </a:spcBef>
              <a:spcAft>
                <a:spcPts val="0"/>
              </a:spcAft>
              <a:buSzPts val="1400"/>
              <a:buChar char="○"/>
              <a:defRPr/>
            </a:lvl5pPr>
            <a:lvl6pPr marL="2743200" lvl="5" indent="-317500" algn="l">
              <a:lnSpc>
                <a:spcPct val="115000"/>
              </a:lnSpc>
              <a:spcBef>
                <a:spcPts val="2133"/>
              </a:spcBef>
              <a:spcAft>
                <a:spcPts val="0"/>
              </a:spcAft>
              <a:buSzPts val="1400"/>
              <a:buChar char="■"/>
              <a:defRPr/>
            </a:lvl6pPr>
            <a:lvl7pPr marL="3200400" lvl="6" indent="-317500" algn="l">
              <a:lnSpc>
                <a:spcPct val="115000"/>
              </a:lnSpc>
              <a:spcBef>
                <a:spcPts val="2133"/>
              </a:spcBef>
              <a:spcAft>
                <a:spcPts val="0"/>
              </a:spcAft>
              <a:buSzPts val="1400"/>
              <a:buChar char="●"/>
              <a:defRPr/>
            </a:lvl7pPr>
            <a:lvl8pPr marL="3657600" lvl="7" indent="-317500" algn="l">
              <a:lnSpc>
                <a:spcPct val="115000"/>
              </a:lnSpc>
              <a:spcBef>
                <a:spcPts val="2133"/>
              </a:spcBef>
              <a:spcAft>
                <a:spcPts val="0"/>
              </a:spcAft>
              <a:buSzPts val="1400"/>
              <a:buChar char="○"/>
              <a:defRPr/>
            </a:lvl8pPr>
            <a:lvl9pPr marL="4114800" lvl="8" indent="-317500" algn="l">
              <a:lnSpc>
                <a:spcPct val="115000"/>
              </a:lnSpc>
              <a:spcBef>
                <a:spcPts val="2133"/>
              </a:spcBef>
              <a:spcAft>
                <a:spcPts val="2133"/>
              </a:spcAft>
              <a:buSzPts val="1400"/>
              <a:buChar char="■"/>
              <a:defRPr/>
            </a:lvl9pPr>
          </a:lstStyle>
          <a:p>
            <a:endParaRPr/>
          </a:p>
        </p:txBody>
      </p:sp>
      <p:sp>
        <p:nvSpPr>
          <p:cNvPr id="271" name="Google Shape;271;p96"/>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2"/>
        <p:cNvGrpSpPr/>
        <p:nvPr/>
      </p:nvGrpSpPr>
      <p:grpSpPr>
        <a:xfrm>
          <a:off x="0" y="0"/>
          <a:ext cx="0" cy="0"/>
          <a:chOff x="0" y="0"/>
          <a:chExt cx="0" cy="0"/>
        </a:xfrm>
      </p:grpSpPr>
      <p:sp>
        <p:nvSpPr>
          <p:cNvPr id="273" name="Google Shape;273;p129"/>
          <p:cNvSpPr txBox="1">
            <a:spLocks noGrp="1"/>
          </p:cNvSpPr>
          <p:nvPr>
            <p:ph type="ctrTitle"/>
          </p:nvPr>
        </p:nvSpPr>
        <p:spPr>
          <a:xfrm>
            <a:off x="415611" y="992767"/>
            <a:ext cx="11360800" cy="27368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6933"/>
            </a:lvl1pPr>
            <a:lvl2pPr lvl="1" algn="ctr">
              <a:lnSpc>
                <a:spcPct val="100000"/>
              </a:lnSpc>
              <a:spcBef>
                <a:spcPts val="0"/>
              </a:spcBef>
              <a:spcAft>
                <a:spcPts val="0"/>
              </a:spcAft>
              <a:buSzPts val="5200"/>
              <a:buNone/>
              <a:defRPr sz="6933"/>
            </a:lvl2pPr>
            <a:lvl3pPr lvl="2" algn="ctr">
              <a:lnSpc>
                <a:spcPct val="100000"/>
              </a:lnSpc>
              <a:spcBef>
                <a:spcPts val="0"/>
              </a:spcBef>
              <a:spcAft>
                <a:spcPts val="0"/>
              </a:spcAft>
              <a:buSzPts val="5200"/>
              <a:buNone/>
              <a:defRPr sz="6933"/>
            </a:lvl3pPr>
            <a:lvl4pPr lvl="3" algn="ctr">
              <a:lnSpc>
                <a:spcPct val="100000"/>
              </a:lnSpc>
              <a:spcBef>
                <a:spcPts val="0"/>
              </a:spcBef>
              <a:spcAft>
                <a:spcPts val="0"/>
              </a:spcAft>
              <a:buSzPts val="5200"/>
              <a:buNone/>
              <a:defRPr sz="6933"/>
            </a:lvl4pPr>
            <a:lvl5pPr lvl="4" algn="ctr">
              <a:lnSpc>
                <a:spcPct val="100000"/>
              </a:lnSpc>
              <a:spcBef>
                <a:spcPts val="0"/>
              </a:spcBef>
              <a:spcAft>
                <a:spcPts val="0"/>
              </a:spcAft>
              <a:buSzPts val="5200"/>
              <a:buNone/>
              <a:defRPr sz="6933"/>
            </a:lvl5pPr>
            <a:lvl6pPr lvl="5" algn="ctr">
              <a:lnSpc>
                <a:spcPct val="100000"/>
              </a:lnSpc>
              <a:spcBef>
                <a:spcPts val="0"/>
              </a:spcBef>
              <a:spcAft>
                <a:spcPts val="0"/>
              </a:spcAft>
              <a:buSzPts val="5200"/>
              <a:buNone/>
              <a:defRPr sz="6933"/>
            </a:lvl6pPr>
            <a:lvl7pPr lvl="6" algn="ctr">
              <a:lnSpc>
                <a:spcPct val="100000"/>
              </a:lnSpc>
              <a:spcBef>
                <a:spcPts val="0"/>
              </a:spcBef>
              <a:spcAft>
                <a:spcPts val="0"/>
              </a:spcAft>
              <a:buSzPts val="5200"/>
              <a:buNone/>
              <a:defRPr sz="6933"/>
            </a:lvl7pPr>
            <a:lvl8pPr lvl="7" algn="ctr">
              <a:lnSpc>
                <a:spcPct val="100000"/>
              </a:lnSpc>
              <a:spcBef>
                <a:spcPts val="0"/>
              </a:spcBef>
              <a:spcAft>
                <a:spcPts val="0"/>
              </a:spcAft>
              <a:buSzPts val="5200"/>
              <a:buNone/>
              <a:defRPr sz="6933"/>
            </a:lvl8pPr>
            <a:lvl9pPr lvl="8" algn="ctr">
              <a:lnSpc>
                <a:spcPct val="100000"/>
              </a:lnSpc>
              <a:spcBef>
                <a:spcPts val="0"/>
              </a:spcBef>
              <a:spcAft>
                <a:spcPts val="0"/>
              </a:spcAft>
              <a:buSzPts val="5200"/>
              <a:buNone/>
              <a:defRPr sz="6933"/>
            </a:lvl9pPr>
          </a:lstStyle>
          <a:p>
            <a:endParaRPr/>
          </a:p>
        </p:txBody>
      </p:sp>
      <p:sp>
        <p:nvSpPr>
          <p:cNvPr id="274" name="Google Shape;274;p129"/>
          <p:cNvSpPr txBox="1">
            <a:spLocks noGrp="1"/>
          </p:cNvSpPr>
          <p:nvPr>
            <p:ph type="subTitle" idx="1"/>
          </p:nvPr>
        </p:nvSpPr>
        <p:spPr>
          <a:xfrm>
            <a:off x="415600" y="3778833"/>
            <a:ext cx="11360800" cy="1056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275" name="Google Shape;275;p129"/>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6"/>
        <p:cNvGrpSpPr/>
        <p:nvPr/>
      </p:nvGrpSpPr>
      <p:grpSpPr>
        <a:xfrm>
          <a:off x="0" y="0"/>
          <a:ext cx="0" cy="0"/>
          <a:chOff x="0" y="0"/>
          <a:chExt cx="0" cy="0"/>
        </a:xfrm>
      </p:grpSpPr>
      <p:sp>
        <p:nvSpPr>
          <p:cNvPr id="277" name="Google Shape;277;p130"/>
          <p:cNvSpPr txBox="1">
            <a:spLocks noGrp="1"/>
          </p:cNvSpPr>
          <p:nvPr>
            <p:ph type="title"/>
          </p:nvPr>
        </p:nvSpPr>
        <p:spPr>
          <a:xfrm>
            <a:off x="415600" y="2867800"/>
            <a:ext cx="11360800" cy="11224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4800"/>
            </a:lvl1pPr>
            <a:lvl2pPr lvl="1" algn="ctr">
              <a:lnSpc>
                <a:spcPct val="100000"/>
              </a:lnSpc>
              <a:spcBef>
                <a:spcPts val="0"/>
              </a:spcBef>
              <a:spcAft>
                <a:spcPts val="0"/>
              </a:spcAft>
              <a:buSzPts val="3600"/>
              <a:buNone/>
              <a:defRPr sz="4800"/>
            </a:lvl2pPr>
            <a:lvl3pPr lvl="2" algn="ctr">
              <a:lnSpc>
                <a:spcPct val="100000"/>
              </a:lnSpc>
              <a:spcBef>
                <a:spcPts val="0"/>
              </a:spcBef>
              <a:spcAft>
                <a:spcPts val="0"/>
              </a:spcAft>
              <a:buSzPts val="3600"/>
              <a:buNone/>
              <a:defRPr sz="4800"/>
            </a:lvl3pPr>
            <a:lvl4pPr lvl="3" algn="ctr">
              <a:lnSpc>
                <a:spcPct val="100000"/>
              </a:lnSpc>
              <a:spcBef>
                <a:spcPts val="0"/>
              </a:spcBef>
              <a:spcAft>
                <a:spcPts val="0"/>
              </a:spcAft>
              <a:buSzPts val="3600"/>
              <a:buNone/>
              <a:defRPr sz="4800"/>
            </a:lvl4pPr>
            <a:lvl5pPr lvl="4" algn="ctr">
              <a:lnSpc>
                <a:spcPct val="100000"/>
              </a:lnSpc>
              <a:spcBef>
                <a:spcPts val="0"/>
              </a:spcBef>
              <a:spcAft>
                <a:spcPts val="0"/>
              </a:spcAft>
              <a:buSzPts val="3600"/>
              <a:buNone/>
              <a:defRPr sz="4800"/>
            </a:lvl5pPr>
            <a:lvl6pPr lvl="5" algn="ctr">
              <a:lnSpc>
                <a:spcPct val="100000"/>
              </a:lnSpc>
              <a:spcBef>
                <a:spcPts val="0"/>
              </a:spcBef>
              <a:spcAft>
                <a:spcPts val="0"/>
              </a:spcAft>
              <a:buSzPts val="3600"/>
              <a:buNone/>
              <a:defRPr sz="4800"/>
            </a:lvl6pPr>
            <a:lvl7pPr lvl="6" algn="ctr">
              <a:lnSpc>
                <a:spcPct val="100000"/>
              </a:lnSpc>
              <a:spcBef>
                <a:spcPts val="0"/>
              </a:spcBef>
              <a:spcAft>
                <a:spcPts val="0"/>
              </a:spcAft>
              <a:buSzPts val="3600"/>
              <a:buNone/>
              <a:defRPr sz="4800"/>
            </a:lvl7pPr>
            <a:lvl8pPr lvl="7" algn="ctr">
              <a:lnSpc>
                <a:spcPct val="100000"/>
              </a:lnSpc>
              <a:spcBef>
                <a:spcPts val="0"/>
              </a:spcBef>
              <a:spcAft>
                <a:spcPts val="0"/>
              </a:spcAft>
              <a:buSzPts val="3600"/>
              <a:buNone/>
              <a:defRPr sz="4800"/>
            </a:lvl8pPr>
            <a:lvl9pPr lvl="8" algn="ctr">
              <a:lnSpc>
                <a:spcPct val="100000"/>
              </a:lnSpc>
              <a:spcBef>
                <a:spcPts val="0"/>
              </a:spcBef>
              <a:spcAft>
                <a:spcPts val="0"/>
              </a:spcAft>
              <a:buSzPts val="3600"/>
              <a:buNone/>
              <a:defRPr sz="4800"/>
            </a:lvl9pPr>
          </a:lstStyle>
          <a:p>
            <a:endParaRPr/>
          </a:p>
        </p:txBody>
      </p:sp>
      <p:sp>
        <p:nvSpPr>
          <p:cNvPr id="278" name="Google Shape;278;p130"/>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79"/>
        <p:cNvGrpSpPr/>
        <p:nvPr/>
      </p:nvGrpSpPr>
      <p:grpSpPr>
        <a:xfrm>
          <a:off x="0" y="0"/>
          <a:ext cx="0" cy="0"/>
          <a:chOff x="0" y="0"/>
          <a:chExt cx="0" cy="0"/>
        </a:xfrm>
      </p:grpSpPr>
      <p:sp>
        <p:nvSpPr>
          <p:cNvPr id="280" name="Google Shape;280;p13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81" name="Google Shape;281;p131"/>
          <p:cNvSpPr txBox="1">
            <a:spLocks noGrp="1"/>
          </p:cNvSpPr>
          <p:nvPr>
            <p:ph type="body" idx="1"/>
          </p:nvPr>
        </p:nvSpPr>
        <p:spPr>
          <a:xfrm>
            <a:off x="415600" y="1536633"/>
            <a:ext cx="5333200" cy="45552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867"/>
            </a:lvl1pPr>
            <a:lvl2pPr marL="914400" lvl="1" indent="-304800" algn="l">
              <a:lnSpc>
                <a:spcPct val="115000"/>
              </a:lnSpc>
              <a:spcBef>
                <a:spcPts val="2133"/>
              </a:spcBef>
              <a:spcAft>
                <a:spcPts val="0"/>
              </a:spcAft>
              <a:buSzPts val="1200"/>
              <a:buChar char="○"/>
              <a:defRPr sz="1600"/>
            </a:lvl2pPr>
            <a:lvl3pPr marL="1371600" lvl="2" indent="-304800" algn="l">
              <a:lnSpc>
                <a:spcPct val="115000"/>
              </a:lnSpc>
              <a:spcBef>
                <a:spcPts val="2133"/>
              </a:spcBef>
              <a:spcAft>
                <a:spcPts val="0"/>
              </a:spcAft>
              <a:buSzPts val="1200"/>
              <a:buChar char="■"/>
              <a:defRPr sz="1600"/>
            </a:lvl3pPr>
            <a:lvl4pPr marL="1828800" lvl="3" indent="-304800" algn="l">
              <a:lnSpc>
                <a:spcPct val="115000"/>
              </a:lnSpc>
              <a:spcBef>
                <a:spcPts val="2133"/>
              </a:spcBef>
              <a:spcAft>
                <a:spcPts val="0"/>
              </a:spcAft>
              <a:buSzPts val="1200"/>
              <a:buChar char="●"/>
              <a:defRPr sz="1600"/>
            </a:lvl4pPr>
            <a:lvl5pPr marL="2286000" lvl="4" indent="-304800" algn="l">
              <a:lnSpc>
                <a:spcPct val="115000"/>
              </a:lnSpc>
              <a:spcBef>
                <a:spcPts val="2133"/>
              </a:spcBef>
              <a:spcAft>
                <a:spcPts val="0"/>
              </a:spcAft>
              <a:buSzPts val="1200"/>
              <a:buChar char="○"/>
              <a:defRPr sz="1600"/>
            </a:lvl5pPr>
            <a:lvl6pPr marL="2743200" lvl="5" indent="-304800" algn="l">
              <a:lnSpc>
                <a:spcPct val="115000"/>
              </a:lnSpc>
              <a:spcBef>
                <a:spcPts val="2133"/>
              </a:spcBef>
              <a:spcAft>
                <a:spcPts val="0"/>
              </a:spcAft>
              <a:buSzPts val="1200"/>
              <a:buChar char="■"/>
              <a:defRPr sz="1600"/>
            </a:lvl6pPr>
            <a:lvl7pPr marL="3200400" lvl="6" indent="-304800" algn="l">
              <a:lnSpc>
                <a:spcPct val="115000"/>
              </a:lnSpc>
              <a:spcBef>
                <a:spcPts val="2133"/>
              </a:spcBef>
              <a:spcAft>
                <a:spcPts val="0"/>
              </a:spcAft>
              <a:buSzPts val="1200"/>
              <a:buChar char="●"/>
              <a:defRPr sz="1600"/>
            </a:lvl7pPr>
            <a:lvl8pPr marL="3657600" lvl="7" indent="-304800" algn="l">
              <a:lnSpc>
                <a:spcPct val="115000"/>
              </a:lnSpc>
              <a:spcBef>
                <a:spcPts val="2133"/>
              </a:spcBef>
              <a:spcAft>
                <a:spcPts val="0"/>
              </a:spcAft>
              <a:buSzPts val="1200"/>
              <a:buChar char="○"/>
              <a:defRPr sz="1600"/>
            </a:lvl8pPr>
            <a:lvl9pPr marL="4114800" lvl="8" indent="-304800" algn="l">
              <a:lnSpc>
                <a:spcPct val="115000"/>
              </a:lnSpc>
              <a:spcBef>
                <a:spcPts val="2133"/>
              </a:spcBef>
              <a:spcAft>
                <a:spcPts val="2133"/>
              </a:spcAft>
              <a:buSzPts val="1200"/>
              <a:buChar char="■"/>
              <a:defRPr sz="1600"/>
            </a:lvl9pPr>
          </a:lstStyle>
          <a:p>
            <a:endParaRPr/>
          </a:p>
        </p:txBody>
      </p:sp>
      <p:sp>
        <p:nvSpPr>
          <p:cNvPr id="282" name="Google Shape;282;p131"/>
          <p:cNvSpPr txBox="1">
            <a:spLocks noGrp="1"/>
          </p:cNvSpPr>
          <p:nvPr>
            <p:ph type="body" idx="2"/>
          </p:nvPr>
        </p:nvSpPr>
        <p:spPr>
          <a:xfrm>
            <a:off x="6443200" y="1536633"/>
            <a:ext cx="5333200" cy="45552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867"/>
            </a:lvl1pPr>
            <a:lvl2pPr marL="914400" lvl="1" indent="-304800" algn="l">
              <a:lnSpc>
                <a:spcPct val="115000"/>
              </a:lnSpc>
              <a:spcBef>
                <a:spcPts val="2133"/>
              </a:spcBef>
              <a:spcAft>
                <a:spcPts val="0"/>
              </a:spcAft>
              <a:buSzPts val="1200"/>
              <a:buChar char="○"/>
              <a:defRPr sz="1600"/>
            </a:lvl2pPr>
            <a:lvl3pPr marL="1371600" lvl="2" indent="-304800" algn="l">
              <a:lnSpc>
                <a:spcPct val="115000"/>
              </a:lnSpc>
              <a:spcBef>
                <a:spcPts val="2133"/>
              </a:spcBef>
              <a:spcAft>
                <a:spcPts val="0"/>
              </a:spcAft>
              <a:buSzPts val="1200"/>
              <a:buChar char="■"/>
              <a:defRPr sz="1600"/>
            </a:lvl3pPr>
            <a:lvl4pPr marL="1828800" lvl="3" indent="-304800" algn="l">
              <a:lnSpc>
                <a:spcPct val="115000"/>
              </a:lnSpc>
              <a:spcBef>
                <a:spcPts val="2133"/>
              </a:spcBef>
              <a:spcAft>
                <a:spcPts val="0"/>
              </a:spcAft>
              <a:buSzPts val="1200"/>
              <a:buChar char="●"/>
              <a:defRPr sz="1600"/>
            </a:lvl4pPr>
            <a:lvl5pPr marL="2286000" lvl="4" indent="-304800" algn="l">
              <a:lnSpc>
                <a:spcPct val="115000"/>
              </a:lnSpc>
              <a:spcBef>
                <a:spcPts val="2133"/>
              </a:spcBef>
              <a:spcAft>
                <a:spcPts val="0"/>
              </a:spcAft>
              <a:buSzPts val="1200"/>
              <a:buChar char="○"/>
              <a:defRPr sz="1600"/>
            </a:lvl5pPr>
            <a:lvl6pPr marL="2743200" lvl="5" indent="-304800" algn="l">
              <a:lnSpc>
                <a:spcPct val="115000"/>
              </a:lnSpc>
              <a:spcBef>
                <a:spcPts val="2133"/>
              </a:spcBef>
              <a:spcAft>
                <a:spcPts val="0"/>
              </a:spcAft>
              <a:buSzPts val="1200"/>
              <a:buChar char="■"/>
              <a:defRPr sz="1600"/>
            </a:lvl6pPr>
            <a:lvl7pPr marL="3200400" lvl="6" indent="-304800" algn="l">
              <a:lnSpc>
                <a:spcPct val="115000"/>
              </a:lnSpc>
              <a:spcBef>
                <a:spcPts val="2133"/>
              </a:spcBef>
              <a:spcAft>
                <a:spcPts val="0"/>
              </a:spcAft>
              <a:buSzPts val="1200"/>
              <a:buChar char="●"/>
              <a:defRPr sz="1600"/>
            </a:lvl7pPr>
            <a:lvl8pPr marL="3657600" lvl="7" indent="-304800" algn="l">
              <a:lnSpc>
                <a:spcPct val="115000"/>
              </a:lnSpc>
              <a:spcBef>
                <a:spcPts val="2133"/>
              </a:spcBef>
              <a:spcAft>
                <a:spcPts val="0"/>
              </a:spcAft>
              <a:buSzPts val="1200"/>
              <a:buChar char="○"/>
              <a:defRPr sz="1600"/>
            </a:lvl8pPr>
            <a:lvl9pPr marL="4114800" lvl="8" indent="-304800" algn="l">
              <a:lnSpc>
                <a:spcPct val="115000"/>
              </a:lnSpc>
              <a:spcBef>
                <a:spcPts val="2133"/>
              </a:spcBef>
              <a:spcAft>
                <a:spcPts val="2133"/>
              </a:spcAft>
              <a:buSzPts val="1200"/>
              <a:buChar char="■"/>
              <a:defRPr sz="1600"/>
            </a:lvl9pPr>
          </a:lstStyle>
          <a:p>
            <a:endParaRPr/>
          </a:p>
        </p:txBody>
      </p:sp>
      <p:sp>
        <p:nvSpPr>
          <p:cNvPr id="283" name="Google Shape;283;p13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4"/>
        <p:cNvGrpSpPr/>
        <p:nvPr/>
      </p:nvGrpSpPr>
      <p:grpSpPr>
        <a:xfrm>
          <a:off x="0" y="0"/>
          <a:ext cx="0" cy="0"/>
          <a:chOff x="0" y="0"/>
          <a:chExt cx="0" cy="0"/>
        </a:xfrm>
      </p:grpSpPr>
      <p:sp>
        <p:nvSpPr>
          <p:cNvPr id="285" name="Google Shape;285;p132"/>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86" name="Google Shape;286;p132"/>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7"/>
        <p:cNvGrpSpPr/>
        <p:nvPr/>
      </p:nvGrpSpPr>
      <p:grpSpPr>
        <a:xfrm>
          <a:off x="0" y="0"/>
          <a:ext cx="0" cy="0"/>
          <a:chOff x="0" y="0"/>
          <a:chExt cx="0" cy="0"/>
        </a:xfrm>
      </p:grpSpPr>
      <p:sp>
        <p:nvSpPr>
          <p:cNvPr id="288" name="Google Shape;288;p133"/>
          <p:cNvSpPr txBox="1">
            <a:spLocks noGrp="1"/>
          </p:cNvSpPr>
          <p:nvPr>
            <p:ph type="title"/>
          </p:nvPr>
        </p:nvSpPr>
        <p:spPr>
          <a:xfrm>
            <a:off x="415600" y="740800"/>
            <a:ext cx="3744000" cy="10076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3200"/>
            </a:lvl1pPr>
            <a:lvl2pPr lvl="1" algn="l">
              <a:lnSpc>
                <a:spcPct val="100000"/>
              </a:lnSpc>
              <a:spcBef>
                <a:spcPts val="0"/>
              </a:spcBef>
              <a:spcAft>
                <a:spcPts val="0"/>
              </a:spcAft>
              <a:buSzPts val="2400"/>
              <a:buNone/>
              <a:defRPr sz="3200"/>
            </a:lvl2pPr>
            <a:lvl3pPr lvl="2" algn="l">
              <a:lnSpc>
                <a:spcPct val="100000"/>
              </a:lnSpc>
              <a:spcBef>
                <a:spcPts val="0"/>
              </a:spcBef>
              <a:spcAft>
                <a:spcPts val="0"/>
              </a:spcAft>
              <a:buSzPts val="2400"/>
              <a:buNone/>
              <a:defRPr sz="3200"/>
            </a:lvl3pPr>
            <a:lvl4pPr lvl="3" algn="l">
              <a:lnSpc>
                <a:spcPct val="100000"/>
              </a:lnSpc>
              <a:spcBef>
                <a:spcPts val="0"/>
              </a:spcBef>
              <a:spcAft>
                <a:spcPts val="0"/>
              </a:spcAft>
              <a:buSzPts val="2400"/>
              <a:buNone/>
              <a:defRPr sz="3200"/>
            </a:lvl4pPr>
            <a:lvl5pPr lvl="4" algn="l">
              <a:lnSpc>
                <a:spcPct val="100000"/>
              </a:lnSpc>
              <a:spcBef>
                <a:spcPts val="0"/>
              </a:spcBef>
              <a:spcAft>
                <a:spcPts val="0"/>
              </a:spcAft>
              <a:buSzPts val="2400"/>
              <a:buNone/>
              <a:defRPr sz="3200"/>
            </a:lvl5pPr>
            <a:lvl6pPr lvl="5" algn="l">
              <a:lnSpc>
                <a:spcPct val="100000"/>
              </a:lnSpc>
              <a:spcBef>
                <a:spcPts val="0"/>
              </a:spcBef>
              <a:spcAft>
                <a:spcPts val="0"/>
              </a:spcAft>
              <a:buSzPts val="2400"/>
              <a:buNone/>
              <a:defRPr sz="3200"/>
            </a:lvl6pPr>
            <a:lvl7pPr lvl="6" algn="l">
              <a:lnSpc>
                <a:spcPct val="100000"/>
              </a:lnSpc>
              <a:spcBef>
                <a:spcPts val="0"/>
              </a:spcBef>
              <a:spcAft>
                <a:spcPts val="0"/>
              </a:spcAft>
              <a:buSzPts val="2400"/>
              <a:buNone/>
              <a:defRPr sz="3200"/>
            </a:lvl7pPr>
            <a:lvl8pPr lvl="7" algn="l">
              <a:lnSpc>
                <a:spcPct val="100000"/>
              </a:lnSpc>
              <a:spcBef>
                <a:spcPts val="0"/>
              </a:spcBef>
              <a:spcAft>
                <a:spcPts val="0"/>
              </a:spcAft>
              <a:buSzPts val="2400"/>
              <a:buNone/>
              <a:defRPr sz="3200"/>
            </a:lvl8pPr>
            <a:lvl9pPr lvl="8" algn="l">
              <a:lnSpc>
                <a:spcPct val="100000"/>
              </a:lnSpc>
              <a:spcBef>
                <a:spcPts val="0"/>
              </a:spcBef>
              <a:spcAft>
                <a:spcPts val="0"/>
              </a:spcAft>
              <a:buSzPts val="2400"/>
              <a:buNone/>
              <a:defRPr sz="3200"/>
            </a:lvl9pPr>
          </a:lstStyle>
          <a:p>
            <a:endParaRPr/>
          </a:p>
        </p:txBody>
      </p:sp>
      <p:sp>
        <p:nvSpPr>
          <p:cNvPr id="289" name="Google Shape;289;p133"/>
          <p:cNvSpPr txBox="1">
            <a:spLocks noGrp="1"/>
          </p:cNvSpPr>
          <p:nvPr>
            <p:ph type="body" idx="1"/>
          </p:nvPr>
        </p:nvSpPr>
        <p:spPr>
          <a:xfrm>
            <a:off x="415600" y="1852800"/>
            <a:ext cx="3744000" cy="42392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600"/>
            </a:lvl1pPr>
            <a:lvl2pPr marL="914400" lvl="1" indent="-304800" algn="l">
              <a:lnSpc>
                <a:spcPct val="115000"/>
              </a:lnSpc>
              <a:spcBef>
                <a:spcPts val="2133"/>
              </a:spcBef>
              <a:spcAft>
                <a:spcPts val="0"/>
              </a:spcAft>
              <a:buSzPts val="1200"/>
              <a:buChar char="○"/>
              <a:defRPr sz="1600"/>
            </a:lvl2pPr>
            <a:lvl3pPr marL="1371600" lvl="2" indent="-304800" algn="l">
              <a:lnSpc>
                <a:spcPct val="115000"/>
              </a:lnSpc>
              <a:spcBef>
                <a:spcPts val="2133"/>
              </a:spcBef>
              <a:spcAft>
                <a:spcPts val="0"/>
              </a:spcAft>
              <a:buSzPts val="1200"/>
              <a:buChar char="■"/>
              <a:defRPr sz="1600"/>
            </a:lvl3pPr>
            <a:lvl4pPr marL="1828800" lvl="3" indent="-304800" algn="l">
              <a:lnSpc>
                <a:spcPct val="115000"/>
              </a:lnSpc>
              <a:spcBef>
                <a:spcPts val="2133"/>
              </a:spcBef>
              <a:spcAft>
                <a:spcPts val="0"/>
              </a:spcAft>
              <a:buSzPts val="1200"/>
              <a:buChar char="●"/>
              <a:defRPr sz="1600"/>
            </a:lvl4pPr>
            <a:lvl5pPr marL="2286000" lvl="4" indent="-304800" algn="l">
              <a:lnSpc>
                <a:spcPct val="115000"/>
              </a:lnSpc>
              <a:spcBef>
                <a:spcPts val="2133"/>
              </a:spcBef>
              <a:spcAft>
                <a:spcPts val="0"/>
              </a:spcAft>
              <a:buSzPts val="1200"/>
              <a:buChar char="○"/>
              <a:defRPr sz="1600"/>
            </a:lvl5pPr>
            <a:lvl6pPr marL="2743200" lvl="5" indent="-304800" algn="l">
              <a:lnSpc>
                <a:spcPct val="115000"/>
              </a:lnSpc>
              <a:spcBef>
                <a:spcPts val="2133"/>
              </a:spcBef>
              <a:spcAft>
                <a:spcPts val="0"/>
              </a:spcAft>
              <a:buSzPts val="1200"/>
              <a:buChar char="■"/>
              <a:defRPr sz="1600"/>
            </a:lvl6pPr>
            <a:lvl7pPr marL="3200400" lvl="6" indent="-304800" algn="l">
              <a:lnSpc>
                <a:spcPct val="115000"/>
              </a:lnSpc>
              <a:spcBef>
                <a:spcPts val="2133"/>
              </a:spcBef>
              <a:spcAft>
                <a:spcPts val="0"/>
              </a:spcAft>
              <a:buSzPts val="1200"/>
              <a:buChar char="●"/>
              <a:defRPr sz="1600"/>
            </a:lvl7pPr>
            <a:lvl8pPr marL="3657600" lvl="7" indent="-304800" algn="l">
              <a:lnSpc>
                <a:spcPct val="115000"/>
              </a:lnSpc>
              <a:spcBef>
                <a:spcPts val="2133"/>
              </a:spcBef>
              <a:spcAft>
                <a:spcPts val="0"/>
              </a:spcAft>
              <a:buSzPts val="1200"/>
              <a:buChar char="○"/>
              <a:defRPr sz="1600"/>
            </a:lvl8pPr>
            <a:lvl9pPr marL="4114800" lvl="8" indent="-304800" algn="l">
              <a:lnSpc>
                <a:spcPct val="115000"/>
              </a:lnSpc>
              <a:spcBef>
                <a:spcPts val="2133"/>
              </a:spcBef>
              <a:spcAft>
                <a:spcPts val="2133"/>
              </a:spcAft>
              <a:buSzPts val="1200"/>
              <a:buChar char="■"/>
              <a:defRPr sz="1600"/>
            </a:lvl9pPr>
          </a:lstStyle>
          <a:p>
            <a:endParaRPr/>
          </a:p>
        </p:txBody>
      </p:sp>
      <p:sp>
        <p:nvSpPr>
          <p:cNvPr id="290" name="Google Shape;290;p133"/>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91"/>
        <p:cNvGrpSpPr/>
        <p:nvPr/>
      </p:nvGrpSpPr>
      <p:grpSpPr>
        <a:xfrm>
          <a:off x="0" y="0"/>
          <a:ext cx="0" cy="0"/>
          <a:chOff x="0" y="0"/>
          <a:chExt cx="0" cy="0"/>
        </a:xfrm>
      </p:grpSpPr>
      <p:sp>
        <p:nvSpPr>
          <p:cNvPr id="292" name="Google Shape;292;p134"/>
          <p:cNvSpPr txBox="1">
            <a:spLocks noGrp="1"/>
          </p:cNvSpPr>
          <p:nvPr>
            <p:ph type="title"/>
          </p:nvPr>
        </p:nvSpPr>
        <p:spPr>
          <a:xfrm>
            <a:off x="653667" y="600200"/>
            <a:ext cx="8490400" cy="54544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800"/>
              <a:buNone/>
              <a:defRPr sz="6400"/>
            </a:lvl1pPr>
            <a:lvl2pPr lvl="1" algn="l">
              <a:lnSpc>
                <a:spcPct val="100000"/>
              </a:lnSpc>
              <a:spcBef>
                <a:spcPts val="0"/>
              </a:spcBef>
              <a:spcAft>
                <a:spcPts val="0"/>
              </a:spcAft>
              <a:buSzPts val="4800"/>
              <a:buNone/>
              <a:defRPr sz="6400"/>
            </a:lvl2pPr>
            <a:lvl3pPr lvl="2" algn="l">
              <a:lnSpc>
                <a:spcPct val="100000"/>
              </a:lnSpc>
              <a:spcBef>
                <a:spcPts val="0"/>
              </a:spcBef>
              <a:spcAft>
                <a:spcPts val="0"/>
              </a:spcAft>
              <a:buSzPts val="4800"/>
              <a:buNone/>
              <a:defRPr sz="6400"/>
            </a:lvl3pPr>
            <a:lvl4pPr lvl="3" algn="l">
              <a:lnSpc>
                <a:spcPct val="100000"/>
              </a:lnSpc>
              <a:spcBef>
                <a:spcPts val="0"/>
              </a:spcBef>
              <a:spcAft>
                <a:spcPts val="0"/>
              </a:spcAft>
              <a:buSzPts val="4800"/>
              <a:buNone/>
              <a:defRPr sz="6400"/>
            </a:lvl4pPr>
            <a:lvl5pPr lvl="4" algn="l">
              <a:lnSpc>
                <a:spcPct val="100000"/>
              </a:lnSpc>
              <a:spcBef>
                <a:spcPts val="0"/>
              </a:spcBef>
              <a:spcAft>
                <a:spcPts val="0"/>
              </a:spcAft>
              <a:buSzPts val="4800"/>
              <a:buNone/>
              <a:defRPr sz="6400"/>
            </a:lvl5pPr>
            <a:lvl6pPr lvl="5" algn="l">
              <a:lnSpc>
                <a:spcPct val="100000"/>
              </a:lnSpc>
              <a:spcBef>
                <a:spcPts val="0"/>
              </a:spcBef>
              <a:spcAft>
                <a:spcPts val="0"/>
              </a:spcAft>
              <a:buSzPts val="4800"/>
              <a:buNone/>
              <a:defRPr sz="6400"/>
            </a:lvl6pPr>
            <a:lvl7pPr lvl="6" algn="l">
              <a:lnSpc>
                <a:spcPct val="100000"/>
              </a:lnSpc>
              <a:spcBef>
                <a:spcPts val="0"/>
              </a:spcBef>
              <a:spcAft>
                <a:spcPts val="0"/>
              </a:spcAft>
              <a:buSzPts val="4800"/>
              <a:buNone/>
              <a:defRPr sz="6400"/>
            </a:lvl7pPr>
            <a:lvl8pPr lvl="7" algn="l">
              <a:lnSpc>
                <a:spcPct val="100000"/>
              </a:lnSpc>
              <a:spcBef>
                <a:spcPts val="0"/>
              </a:spcBef>
              <a:spcAft>
                <a:spcPts val="0"/>
              </a:spcAft>
              <a:buSzPts val="4800"/>
              <a:buNone/>
              <a:defRPr sz="6400"/>
            </a:lvl8pPr>
            <a:lvl9pPr lvl="8" algn="l">
              <a:lnSpc>
                <a:spcPct val="100000"/>
              </a:lnSpc>
              <a:spcBef>
                <a:spcPts val="0"/>
              </a:spcBef>
              <a:spcAft>
                <a:spcPts val="0"/>
              </a:spcAft>
              <a:buSzPts val="4800"/>
              <a:buNone/>
              <a:defRPr sz="6400"/>
            </a:lvl9pPr>
          </a:lstStyle>
          <a:p>
            <a:endParaRPr/>
          </a:p>
        </p:txBody>
      </p:sp>
      <p:sp>
        <p:nvSpPr>
          <p:cNvPr id="293" name="Google Shape;293;p134"/>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94"/>
        <p:cNvGrpSpPr/>
        <p:nvPr/>
      </p:nvGrpSpPr>
      <p:grpSpPr>
        <a:xfrm>
          <a:off x="0" y="0"/>
          <a:ext cx="0" cy="0"/>
          <a:chOff x="0" y="0"/>
          <a:chExt cx="0" cy="0"/>
        </a:xfrm>
      </p:grpSpPr>
      <p:sp>
        <p:nvSpPr>
          <p:cNvPr id="295" name="Google Shape;295;p135"/>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rgbClr val="000000"/>
              </a:solidFill>
              <a:latin typeface="Arial"/>
              <a:ea typeface="Arial"/>
              <a:cs typeface="Arial"/>
              <a:sym typeface="Arial"/>
            </a:endParaRPr>
          </a:p>
        </p:txBody>
      </p:sp>
      <p:sp>
        <p:nvSpPr>
          <p:cNvPr id="296" name="Google Shape;296;p135"/>
          <p:cNvSpPr txBox="1">
            <a:spLocks noGrp="1"/>
          </p:cNvSpPr>
          <p:nvPr>
            <p:ph type="title"/>
          </p:nvPr>
        </p:nvSpPr>
        <p:spPr>
          <a:xfrm>
            <a:off x="354000" y="1644233"/>
            <a:ext cx="5393600" cy="1976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5600"/>
            </a:lvl1pPr>
            <a:lvl2pPr lvl="1" algn="ctr">
              <a:lnSpc>
                <a:spcPct val="100000"/>
              </a:lnSpc>
              <a:spcBef>
                <a:spcPts val="0"/>
              </a:spcBef>
              <a:spcAft>
                <a:spcPts val="0"/>
              </a:spcAft>
              <a:buSzPts val="4200"/>
              <a:buNone/>
              <a:defRPr sz="5600"/>
            </a:lvl2pPr>
            <a:lvl3pPr lvl="2" algn="ctr">
              <a:lnSpc>
                <a:spcPct val="100000"/>
              </a:lnSpc>
              <a:spcBef>
                <a:spcPts val="0"/>
              </a:spcBef>
              <a:spcAft>
                <a:spcPts val="0"/>
              </a:spcAft>
              <a:buSzPts val="4200"/>
              <a:buNone/>
              <a:defRPr sz="5600"/>
            </a:lvl3pPr>
            <a:lvl4pPr lvl="3" algn="ctr">
              <a:lnSpc>
                <a:spcPct val="100000"/>
              </a:lnSpc>
              <a:spcBef>
                <a:spcPts val="0"/>
              </a:spcBef>
              <a:spcAft>
                <a:spcPts val="0"/>
              </a:spcAft>
              <a:buSzPts val="4200"/>
              <a:buNone/>
              <a:defRPr sz="5600"/>
            </a:lvl4pPr>
            <a:lvl5pPr lvl="4" algn="ctr">
              <a:lnSpc>
                <a:spcPct val="100000"/>
              </a:lnSpc>
              <a:spcBef>
                <a:spcPts val="0"/>
              </a:spcBef>
              <a:spcAft>
                <a:spcPts val="0"/>
              </a:spcAft>
              <a:buSzPts val="4200"/>
              <a:buNone/>
              <a:defRPr sz="5600"/>
            </a:lvl5pPr>
            <a:lvl6pPr lvl="5" algn="ctr">
              <a:lnSpc>
                <a:spcPct val="100000"/>
              </a:lnSpc>
              <a:spcBef>
                <a:spcPts val="0"/>
              </a:spcBef>
              <a:spcAft>
                <a:spcPts val="0"/>
              </a:spcAft>
              <a:buSzPts val="4200"/>
              <a:buNone/>
              <a:defRPr sz="5600"/>
            </a:lvl6pPr>
            <a:lvl7pPr lvl="6" algn="ctr">
              <a:lnSpc>
                <a:spcPct val="100000"/>
              </a:lnSpc>
              <a:spcBef>
                <a:spcPts val="0"/>
              </a:spcBef>
              <a:spcAft>
                <a:spcPts val="0"/>
              </a:spcAft>
              <a:buSzPts val="4200"/>
              <a:buNone/>
              <a:defRPr sz="5600"/>
            </a:lvl7pPr>
            <a:lvl8pPr lvl="7" algn="ctr">
              <a:lnSpc>
                <a:spcPct val="100000"/>
              </a:lnSpc>
              <a:spcBef>
                <a:spcPts val="0"/>
              </a:spcBef>
              <a:spcAft>
                <a:spcPts val="0"/>
              </a:spcAft>
              <a:buSzPts val="4200"/>
              <a:buNone/>
              <a:defRPr sz="5600"/>
            </a:lvl8pPr>
            <a:lvl9pPr lvl="8" algn="ctr">
              <a:lnSpc>
                <a:spcPct val="100000"/>
              </a:lnSpc>
              <a:spcBef>
                <a:spcPts val="0"/>
              </a:spcBef>
              <a:spcAft>
                <a:spcPts val="0"/>
              </a:spcAft>
              <a:buSzPts val="4200"/>
              <a:buNone/>
              <a:defRPr sz="5600"/>
            </a:lvl9pPr>
          </a:lstStyle>
          <a:p>
            <a:endParaRPr/>
          </a:p>
        </p:txBody>
      </p:sp>
      <p:sp>
        <p:nvSpPr>
          <p:cNvPr id="297" name="Google Shape;297;p135"/>
          <p:cNvSpPr txBox="1">
            <a:spLocks noGrp="1"/>
          </p:cNvSpPr>
          <p:nvPr>
            <p:ph type="subTitle" idx="1"/>
          </p:nvPr>
        </p:nvSpPr>
        <p:spPr>
          <a:xfrm>
            <a:off x="354000" y="3737433"/>
            <a:ext cx="5393600" cy="1646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298" name="Google Shape;298;p135"/>
          <p:cNvSpPr txBox="1">
            <a:spLocks noGrp="1"/>
          </p:cNvSpPr>
          <p:nvPr>
            <p:ph type="body" idx="2"/>
          </p:nvPr>
        </p:nvSpPr>
        <p:spPr>
          <a:xfrm>
            <a:off x="6586000" y="965433"/>
            <a:ext cx="5116000" cy="49268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2133"/>
              </a:spcBef>
              <a:spcAft>
                <a:spcPts val="0"/>
              </a:spcAft>
              <a:buSzPts val="1400"/>
              <a:buChar char="○"/>
              <a:defRPr/>
            </a:lvl2pPr>
            <a:lvl3pPr marL="1371600" lvl="2" indent="-317500" algn="l">
              <a:lnSpc>
                <a:spcPct val="115000"/>
              </a:lnSpc>
              <a:spcBef>
                <a:spcPts val="2133"/>
              </a:spcBef>
              <a:spcAft>
                <a:spcPts val="0"/>
              </a:spcAft>
              <a:buSzPts val="1400"/>
              <a:buChar char="■"/>
              <a:defRPr/>
            </a:lvl3pPr>
            <a:lvl4pPr marL="1828800" lvl="3" indent="-317500" algn="l">
              <a:lnSpc>
                <a:spcPct val="115000"/>
              </a:lnSpc>
              <a:spcBef>
                <a:spcPts val="2133"/>
              </a:spcBef>
              <a:spcAft>
                <a:spcPts val="0"/>
              </a:spcAft>
              <a:buSzPts val="1400"/>
              <a:buChar char="●"/>
              <a:defRPr/>
            </a:lvl4pPr>
            <a:lvl5pPr marL="2286000" lvl="4" indent="-317500" algn="l">
              <a:lnSpc>
                <a:spcPct val="115000"/>
              </a:lnSpc>
              <a:spcBef>
                <a:spcPts val="2133"/>
              </a:spcBef>
              <a:spcAft>
                <a:spcPts val="0"/>
              </a:spcAft>
              <a:buSzPts val="1400"/>
              <a:buChar char="○"/>
              <a:defRPr/>
            </a:lvl5pPr>
            <a:lvl6pPr marL="2743200" lvl="5" indent="-317500" algn="l">
              <a:lnSpc>
                <a:spcPct val="115000"/>
              </a:lnSpc>
              <a:spcBef>
                <a:spcPts val="2133"/>
              </a:spcBef>
              <a:spcAft>
                <a:spcPts val="0"/>
              </a:spcAft>
              <a:buSzPts val="1400"/>
              <a:buChar char="■"/>
              <a:defRPr/>
            </a:lvl6pPr>
            <a:lvl7pPr marL="3200400" lvl="6" indent="-317500" algn="l">
              <a:lnSpc>
                <a:spcPct val="115000"/>
              </a:lnSpc>
              <a:spcBef>
                <a:spcPts val="2133"/>
              </a:spcBef>
              <a:spcAft>
                <a:spcPts val="0"/>
              </a:spcAft>
              <a:buSzPts val="1400"/>
              <a:buChar char="●"/>
              <a:defRPr/>
            </a:lvl7pPr>
            <a:lvl8pPr marL="3657600" lvl="7" indent="-317500" algn="l">
              <a:lnSpc>
                <a:spcPct val="115000"/>
              </a:lnSpc>
              <a:spcBef>
                <a:spcPts val="2133"/>
              </a:spcBef>
              <a:spcAft>
                <a:spcPts val="0"/>
              </a:spcAft>
              <a:buSzPts val="1400"/>
              <a:buChar char="○"/>
              <a:defRPr/>
            </a:lvl8pPr>
            <a:lvl9pPr marL="4114800" lvl="8" indent="-317500" algn="l">
              <a:lnSpc>
                <a:spcPct val="115000"/>
              </a:lnSpc>
              <a:spcBef>
                <a:spcPts val="2133"/>
              </a:spcBef>
              <a:spcAft>
                <a:spcPts val="2133"/>
              </a:spcAft>
              <a:buSzPts val="1400"/>
              <a:buChar char="■"/>
              <a:defRPr/>
            </a:lvl9pPr>
          </a:lstStyle>
          <a:p>
            <a:endParaRPr/>
          </a:p>
        </p:txBody>
      </p:sp>
      <p:sp>
        <p:nvSpPr>
          <p:cNvPr id="299" name="Google Shape;299;p135"/>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00"/>
        <p:cNvGrpSpPr/>
        <p:nvPr/>
      </p:nvGrpSpPr>
      <p:grpSpPr>
        <a:xfrm>
          <a:off x="0" y="0"/>
          <a:ext cx="0" cy="0"/>
          <a:chOff x="0" y="0"/>
          <a:chExt cx="0" cy="0"/>
        </a:xfrm>
      </p:grpSpPr>
      <p:sp>
        <p:nvSpPr>
          <p:cNvPr id="301" name="Google Shape;301;p136"/>
          <p:cNvSpPr txBox="1">
            <a:spLocks noGrp="1"/>
          </p:cNvSpPr>
          <p:nvPr>
            <p:ph type="body" idx="1"/>
          </p:nvPr>
        </p:nvSpPr>
        <p:spPr>
          <a:xfrm>
            <a:off x="415600" y="5640767"/>
            <a:ext cx="7998400" cy="8068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1800"/>
              <a:buNone/>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302" name="Google Shape;302;p136"/>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03"/>
        <p:cNvGrpSpPr/>
        <p:nvPr/>
      </p:nvGrpSpPr>
      <p:grpSpPr>
        <a:xfrm>
          <a:off x="0" y="0"/>
          <a:ext cx="0" cy="0"/>
          <a:chOff x="0" y="0"/>
          <a:chExt cx="0" cy="0"/>
        </a:xfrm>
      </p:grpSpPr>
      <p:sp>
        <p:nvSpPr>
          <p:cNvPr id="304" name="Google Shape;304;p137"/>
          <p:cNvSpPr txBox="1">
            <a:spLocks noGrp="1"/>
          </p:cNvSpPr>
          <p:nvPr>
            <p:ph type="title"/>
          </p:nvPr>
        </p:nvSpPr>
        <p:spPr>
          <a:xfrm>
            <a:off x="415600" y="1474833"/>
            <a:ext cx="11360800" cy="26180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12000"/>
              <a:buNone/>
              <a:defRPr sz="16000"/>
            </a:lvl1pPr>
            <a:lvl2pPr lvl="1" algn="ctr">
              <a:lnSpc>
                <a:spcPct val="100000"/>
              </a:lnSpc>
              <a:spcBef>
                <a:spcPts val="0"/>
              </a:spcBef>
              <a:spcAft>
                <a:spcPts val="0"/>
              </a:spcAft>
              <a:buSzPts val="12000"/>
              <a:buNone/>
              <a:defRPr sz="16000"/>
            </a:lvl2pPr>
            <a:lvl3pPr lvl="2" algn="ctr">
              <a:lnSpc>
                <a:spcPct val="100000"/>
              </a:lnSpc>
              <a:spcBef>
                <a:spcPts val="0"/>
              </a:spcBef>
              <a:spcAft>
                <a:spcPts val="0"/>
              </a:spcAft>
              <a:buSzPts val="12000"/>
              <a:buNone/>
              <a:defRPr sz="16000"/>
            </a:lvl3pPr>
            <a:lvl4pPr lvl="3" algn="ctr">
              <a:lnSpc>
                <a:spcPct val="100000"/>
              </a:lnSpc>
              <a:spcBef>
                <a:spcPts val="0"/>
              </a:spcBef>
              <a:spcAft>
                <a:spcPts val="0"/>
              </a:spcAft>
              <a:buSzPts val="12000"/>
              <a:buNone/>
              <a:defRPr sz="16000"/>
            </a:lvl4pPr>
            <a:lvl5pPr lvl="4" algn="ctr">
              <a:lnSpc>
                <a:spcPct val="100000"/>
              </a:lnSpc>
              <a:spcBef>
                <a:spcPts val="0"/>
              </a:spcBef>
              <a:spcAft>
                <a:spcPts val="0"/>
              </a:spcAft>
              <a:buSzPts val="12000"/>
              <a:buNone/>
              <a:defRPr sz="16000"/>
            </a:lvl5pPr>
            <a:lvl6pPr lvl="5" algn="ctr">
              <a:lnSpc>
                <a:spcPct val="100000"/>
              </a:lnSpc>
              <a:spcBef>
                <a:spcPts val="0"/>
              </a:spcBef>
              <a:spcAft>
                <a:spcPts val="0"/>
              </a:spcAft>
              <a:buSzPts val="12000"/>
              <a:buNone/>
              <a:defRPr sz="16000"/>
            </a:lvl6pPr>
            <a:lvl7pPr lvl="6" algn="ctr">
              <a:lnSpc>
                <a:spcPct val="100000"/>
              </a:lnSpc>
              <a:spcBef>
                <a:spcPts val="0"/>
              </a:spcBef>
              <a:spcAft>
                <a:spcPts val="0"/>
              </a:spcAft>
              <a:buSzPts val="12000"/>
              <a:buNone/>
              <a:defRPr sz="16000"/>
            </a:lvl7pPr>
            <a:lvl8pPr lvl="7" algn="ctr">
              <a:lnSpc>
                <a:spcPct val="100000"/>
              </a:lnSpc>
              <a:spcBef>
                <a:spcPts val="0"/>
              </a:spcBef>
              <a:spcAft>
                <a:spcPts val="0"/>
              </a:spcAft>
              <a:buSzPts val="12000"/>
              <a:buNone/>
              <a:defRPr sz="16000"/>
            </a:lvl8pPr>
            <a:lvl9pPr lvl="8" algn="ctr">
              <a:lnSpc>
                <a:spcPct val="100000"/>
              </a:lnSpc>
              <a:spcBef>
                <a:spcPts val="0"/>
              </a:spcBef>
              <a:spcAft>
                <a:spcPts val="0"/>
              </a:spcAft>
              <a:buSzPts val="12000"/>
              <a:buNone/>
              <a:defRPr sz="16000"/>
            </a:lvl9pPr>
          </a:lstStyle>
          <a:p>
            <a:endParaRPr/>
          </a:p>
        </p:txBody>
      </p:sp>
      <p:sp>
        <p:nvSpPr>
          <p:cNvPr id="305" name="Google Shape;305;p137"/>
          <p:cNvSpPr txBox="1">
            <a:spLocks noGrp="1"/>
          </p:cNvSpPr>
          <p:nvPr>
            <p:ph type="body" idx="1"/>
          </p:nvPr>
        </p:nvSpPr>
        <p:spPr>
          <a:xfrm>
            <a:off x="415600" y="4202967"/>
            <a:ext cx="11360800" cy="17344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2133"/>
              </a:spcBef>
              <a:spcAft>
                <a:spcPts val="0"/>
              </a:spcAft>
              <a:buSzPts val="1400"/>
              <a:buChar char="○"/>
              <a:defRPr/>
            </a:lvl2pPr>
            <a:lvl3pPr marL="1371600" lvl="2" indent="-317500" algn="ctr">
              <a:lnSpc>
                <a:spcPct val="115000"/>
              </a:lnSpc>
              <a:spcBef>
                <a:spcPts val="2133"/>
              </a:spcBef>
              <a:spcAft>
                <a:spcPts val="0"/>
              </a:spcAft>
              <a:buSzPts val="1400"/>
              <a:buChar char="■"/>
              <a:defRPr/>
            </a:lvl3pPr>
            <a:lvl4pPr marL="1828800" lvl="3" indent="-317500" algn="ctr">
              <a:lnSpc>
                <a:spcPct val="115000"/>
              </a:lnSpc>
              <a:spcBef>
                <a:spcPts val="2133"/>
              </a:spcBef>
              <a:spcAft>
                <a:spcPts val="0"/>
              </a:spcAft>
              <a:buSzPts val="1400"/>
              <a:buChar char="●"/>
              <a:defRPr/>
            </a:lvl4pPr>
            <a:lvl5pPr marL="2286000" lvl="4" indent="-317500" algn="ctr">
              <a:lnSpc>
                <a:spcPct val="115000"/>
              </a:lnSpc>
              <a:spcBef>
                <a:spcPts val="2133"/>
              </a:spcBef>
              <a:spcAft>
                <a:spcPts val="0"/>
              </a:spcAft>
              <a:buSzPts val="1400"/>
              <a:buChar char="○"/>
              <a:defRPr/>
            </a:lvl5pPr>
            <a:lvl6pPr marL="2743200" lvl="5" indent="-317500" algn="ctr">
              <a:lnSpc>
                <a:spcPct val="115000"/>
              </a:lnSpc>
              <a:spcBef>
                <a:spcPts val="2133"/>
              </a:spcBef>
              <a:spcAft>
                <a:spcPts val="0"/>
              </a:spcAft>
              <a:buSzPts val="1400"/>
              <a:buChar char="■"/>
              <a:defRPr/>
            </a:lvl6pPr>
            <a:lvl7pPr marL="3200400" lvl="6" indent="-317500" algn="ctr">
              <a:lnSpc>
                <a:spcPct val="115000"/>
              </a:lnSpc>
              <a:spcBef>
                <a:spcPts val="2133"/>
              </a:spcBef>
              <a:spcAft>
                <a:spcPts val="0"/>
              </a:spcAft>
              <a:buSzPts val="1400"/>
              <a:buChar char="●"/>
              <a:defRPr/>
            </a:lvl7pPr>
            <a:lvl8pPr marL="3657600" lvl="7" indent="-317500" algn="ctr">
              <a:lnSpc>
                <a:spcPct val="115000"/>
              </a:lnSpc>
              <a:spcBef>
                <a:spcPts val="2133"/>
              </a:spcBef>
              <a:spcAft>
                <a:spcPts val="0"/>
              </a:spcAft>
              <a:buSzPts val="1400"/>
              <a:buChar char="○"/>
              <a:defRPr/>
            </a:lvl8pPr>
            <a:lvl9pPr marL="4114800" lvl="8" indent="-317500" algn="ctr">
              <a:lnSpc>
                <a:spcPct val="115000"/>
              </a:lnSpc>
              <a:spcBef>
                <a:spcPts val="2133"/>
              </a:spcBef>
              <a:spcAft>
                <a:spcPts val="2133"/>
              </a:spcAft>
              <a:buSzPts val="1400"/>
              <a:buChar char="■"/>
              <a:defRPr/>
            </a:lvl9pPr>
          </a:lstStyle>
          <a:p>
            <a:endParaRPr/>
          </a:p>
        </p:txBody>
      </p:sp>
      <p:sp>
        <p:nvSpPr>
          <p:cNvPr id="306" name="Google Shape;306;p137"/>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07"/>
        <p:cNvGrpSpPr/>
        <p:nvPr/>
      </p:nvGrpSpPr>
      <p:grpSpPr>
        <a:xfrm>
          <a:off x="0" y="0"/>
          <a:ext cx="0" cy="0"/>
          <a:chOff x="0" y="0"/>
          <a:chExt cx="0" cy="0"/>
        </a:xfrm>
      </p:grpSpPr>
      <p:sp>
        <p:nvSpPr>
          <p:cNvPr id="308" name="Google Shape;308;p138"/>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09"/>
        <p:cNvGrpSpPr/>
        <p:nvPr/>
      </p:nvGrpSpPr>
      <p:grpSpPr>
        <a:xfrm>
          <a:off x="0" y="0"/>
          <a:ext cx="0" cy="0"/>
          <a:chOff x="0" y="0"/>
          <a:chExt cx="0" cy="0"/>
        </a:xfrm>
      </p:grpSpPr>
      <p:sp>
        <p:nvSpPr>
          <p:cNvPr id="310" name="Google Shape;310;p139"/>
          <p:cNvSpPr txBox="1">
            <a:spLocks noGrp="1"/>
          </p:cNvSpPr>
          <p:nvPr>
            <p:ph type="title"/>
          </p:nvPr>
        </p:nvSpPr>
        <p:spPr>
          <a:xfrm>
            <a:off x="838200" y="365125"/>
            <a:ext cx="10515600" cy="1325600"/>
          </a:xfrm>
          <a:prstGeom prst="rect">
            <a:avLst/>
          </a:prstGeom>
          <a:noFill/>
          <a:ln>
            <a:noFill/>
          </a:ln>
        </p:spPr>
        <p:txBody>
          <a:bodyPr spcFirstLastPara="1" wrap="square" lIns="68575" tIns="34275" rIns="68575" bIns="34275" anchor="ctr" anchorCtr="0">
            <a:noAutofit/>
          </a:bodyPr>
          <a:lstStyle>
            <a:lvl1pPr lvl="0" algn="l">
              <a:lnSpc>
                <a:spcPct val="90000"/>
              </a:lnSpc>
              <a:spcBef>
                <a:spcPts val="0"/>
              </a:spcBef>
              <a:spcAft>
                <a:spcPts val="0"/>
              </a:spcAft>
              <a:buClr>
                <a:schemeClr val="dk1"/>
              </a:buClr>
              <a:buSzPts val="14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11" name="Google Shape;311;p139"/>
          <p:cNvSpPr txBox="1">
            <a:spLocks noGrp="1"/>
          </p:cNvSpPr>
          <p:nvPr>
            <p:ph type="body" idx="1"/>
          </p:nvPr>
        </p:nvSpPr>
        <p:spPr>
          <a:xfrm>
            <a:off x="838200" y="1825625"/>
            <a:ext cx="10515600" cy="4351200"/>
          </a:xfrm>
          <a:prstGeom prst="rect">
            <a:avLst/>
          </a:prstGeom>
          <a:noFill/>
          <a:ln>
            <a:noFill/>
          </a:ln>
        </p:spPr>
        <p:txBody>
          <a:bodyPr spcFirstLastPara="1" wrap="square" lIns="68575" tIns="34275" rIns="68575" bIns="34275" anchor="t" anchorCtr="0">
            <a:noAutofit/>
          </a:bodyPr>
          <a:lstStyle>
            <a:lvl1pPr marL="457200" lvl="0" indent="-317500" algn="l">
              <a:lnSpc>
                <a:spcPct val="90000"/>
              </a:lnSpc>
              <a:spcBef>
                <a:spcPts val="1067"/>
              </a:spcBef>
              <a:spcAft>
                <a:spcPts val="0"/>
              </a:spcAft>
              <a:buClr>
                <a:schemeClr val="dk1"/>
              </a:buClr>
              <a:buSzPts val="1400"/>
              <a:buChar char="●"/>
              <a:defRPr/>
            </a:lvl1pPr>
            <a:lvl2pPr marL="914400" lvl="1" indent="-317500" algn="l">
              <a:lnSpc>
                <a:spcPct val="90000"/>
              </a:lnSpc>
              <a:spcBef>
                <a:spcPts val="2133"/>
              </a:spcBef>
              <a:spcAft>
                <a:spcPts val="0"/>
              </a:spcAft>
              <a:buClr>
                <a:schemeClr val="dk1"/>
              </a:buClr>
              <a:buSzPts val="1400"/>
              <a:buChar char="○"/>
              <a:defRPr/>
            </a:lvl2pPr>
            <a:lvl3pPr marL="1371600" lvl="2" indent="-317500" algn="l">
              <a:lnSpc>
                <a:spcPct val="90000"/>
              </a:lnSpc>
              <a:spcBef>
                <a:spcPts val="2133"/>
              </a:spcBef>
              <a:spcAft>
                <a:spcPts val="0"/>
              </a:spcAft>
              <a:buClr>
                <a:schemeClr val="dk1"/>
              </a:buClr>
              <a:buSzPts val="1400"/>
              <a:buChar char="■"/>
              <a:defRPr/>
            </a:lvl3pPr>
            <a:lvl4pPr marL="1828800" lvl="3" indent="-317500" algn="l">
              <a:lnSpc>
                <a:spcPct val="90000"/>
              </a:lnSpc>
              <a:spcBef>
                <a:spcPts val="2133"/>
              </a:spcBef>
              <a:spcAft>
                <a:spcPts val="0"/>
              </a:spcAft>
              <a:buClr>
                <a:schemeClr val="dk1"/>
              </a:buClr>
              <a:buSzPts val="1400"/>
              <a:buChar char="●"/>
              <a:defRPr/>
            </a:lvl4pPr>
            <a:lvl5pPr marL="2286000" lvl="4" indent="-317500" algn="l">
              <a:lnSpc>
                <a:spcPct val="90000"/>
              </a:lnSpc>
              <a:spcBef>
                <a:spcPts val="2133"/>
              </a:spcBef>
              <a:spcAft>
                <a:spcPts val="0"/>
              </a:spcAft>
              <a:buClr>
                <a:schemeClr val="dk1"/>
              </a:buClr>
              <a:buSzPts val="1400"/>
              <a:buChar char="○"/>
              <a:defRPr/>
            </a:lvl5pPr>
            <a:lvl6pPr marL="2743200" lvl="5" indent="-317500" algn="l">
              <a:lnSpc>
                <a:spcPct val="90000"/>
              </a:lnSpc>
              <a:spcBef>
                <a:spcPts val="2133"/>
              </a:spcBef>
              <a:spcAft>
                <a:spcPts val="0"/>
              </a:spcAft>
              <a:buClr>
                <a:schemeClr val="dk1"/>
              </a:buClr>
              <a:buSzPts val="1400"/>
              <a:buChar char="■"/>
              <a:defRPr/>
            </a:lvl6pPr>
            <a:lvl7pPr marL="3200400" lvl="6" indent="-317500" algn="l">
              <a:lnSpc>
                <a:spcPct val="90000"/>
              </a:lnSpc>
              <a:spcBef>
                <a:spcPts val="2133"/>
              </a:spcBef>
              <a:spcAft>
                <a:spcPts val="0"/>
              </a:spcAft>
              <a:buClr>
                <a:schemeClr val="dk1"/>
              </a:buClr>
              <a:buSzPts val="1400"/>
              <a:buChar char="●"/>
              <a:defRPr/>
            </a:lvl7pPr>
            <a:lvl8pPr marL="3657600" lvl="7" indent="-317500" algn="l">
              <a:lnSpc>
                <a:spcPct val="90000"/>
              </a:lnSpc>
              <a:spcBef>
                <a:spcPts val="2133"/>
              </a:spcBef>
              <a:spcAft>
                <a:spcPts val="0"/>
              </a:spcAft>
              <a:buClr>
                <a:schemeClr val="dk1"/>
              </a:buClr>
              <a:buSzPts val="1400"/>
              <a:buChar char="○"/>
              <a:defRPr/>
            </a:lvl8pPr>
            <a:lvl9pPr marL="4114800" lvl="8" indent="-317500" algn="l">
              <a:lnSpc>
                <a:spcPct val="90000"/>
              </a:lnSpc>
              <a:spcBef>
                <a:spcPts val="2133"/>
              </a:spcBef>
              <a:spcAft>
                <a:spcPts val="2133"/>
              </a:spcAft>
              <a:buClr>
                <a:schemeClr val="dk1"/>
              </a:buClr>
              <a:buSzPts val="1400"/>
              <a:buChar char="■"/>
              <a:defRPr/>
            </a:lvl9pPr>
          </a:lstStyle>
          <a:p>
            <a:endParaRPr/>
          </a:p>
        </p:txBody>
      </p:sp>
      <p:sp>
        <p:nvSpPr>
          <p:cNvPr id="312" name="Google Shape;312;p139"/>
          <p:cNvSpPr txBox="1">
            <a:spLocks noGrp="1"/>
          </p:cNvSpPr>
          <p:nvPr>
            <p:ph type="dt" idx="10"/>
          </p:nvPr>
        </p:nvSpPr>
        <p:spPr>
          <a:xfrm>
            <a:off x="838200" y="6356351"/>
            <a:ext cx="2743200" cy="365200"/>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9pPr>
          </a:lstStyle>
          <a:p>
            <a:endParaRPr/>
          </a:p>
        </p:txBody>
      </p:sp>
      <p:sp>
        <p:nvSpPr>
          <p:cNvPr id="313" name="Google Shape;313;p139"/>
          <p:cNvSpPr txBox="1">
            <a:spLocks noGrp="1"/>
          </p:cNvSpPr>
          <p:nvPr>
            <p:ph type="ftr" idx="11"/>
          </p:nvPr>
        </p:nvSpPr>
        <p:spPr>
          <a:xfrm>
            <a:off x="4038600" y="6356351"/>
            <a:ext cx="4114800" cy="365200"/>
          </a:xfrm>
          <a:prstGeom prst="rect">
            <a:avLst/>
          </a:prstGeom>
          <a:noFill/>
          <a:ln>
            <a:noFill/>
          </a:ln>
        </p:spPr>
        <p:txBody>
          <a:bodyPr spcFirstLastPara="1" wrap="square" lIns="68575" tIns="34275" rIns="68575" bIns="34275" anchor="ctr" anchorCtr="0">
            <a:noAutofit/>
          </a:bodyPr>
          <a:lstStyle>
            <a:lvl1pPr marR="0" lvl="0" algn="ctr"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67" b="0" i="0" u="none" strike="noStrike" cap="none">
                <a:solidFill>
                  <a:srgbClr val="000000"/>
                </a:solidFill>
                <a:latin typeface="Arial"/>
                <a:ea typeface="Arial"/>
                <a:cs typeface="Arial"/>
                <a:sym typeface="Arial"/>
              </a:defRPr>
            </a:lvl9pPr>
          </a:lstStyle>
          <a:p>
            <a:endParaRPr/>
          </a:p>
        </p:txBody>
      </p:sp>
      <p:sp>
        <p:nvSpPr>
          <p:cNvPr id="314" name="Google Shape;314;p139"/>
          <p:cNvSpPr txBox="1">
            <a:spLocks noGrp="1"/>
          </p:cNvSpPr>
          <p:nvPr>
            <p:ph type="sldNum" idx="12"/>
          </p:nvPr>
        </p:nvSpPr>
        <p:spPr>
          <a:xfrm>
            <a:off x="8610600" y="6356351"/>
            <a:ext cx="2743200" cy="365200"/>
          </a:xfrm>
          <a:prstGeom prst="rect">
            <a:avLst/>
          </a:prstGeom>
          <a:noFill/>
          <a:ln>
            <a:noFill/>
          </a:ln>
        </p:spPr>
        <p:txBody>
          <a:bodyPr spcFirstLastPara="1" wrap="square" lIns="68575" tIns="34275" rIns="68575" bIns="3427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21"/>
        <p:cNvGrpSpPr/>
        <p:nvPr/>
      </p:nvGrpSpPr>
      <p:grpSpPr>
        <a:xfrm>
          <a:off x="0" y="0"/>
          <a:ext cx="0" cy="0"/>
          <a:chOff x="0" y="0"/>
          <a:chExt cx="0" cy="0"/>
        </a:xfrm>
      </p:grpSpPr>
      <p:sp>
        <p:nvSpPr>
          <p:cNvPr id="322" name="Google Shape;322;p9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3" name="Google Shape;323;p9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4" name="Google Shape;324;p9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5" name="Google Shape;325;p9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6" name="Google Shape;326;p9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27"/>
        <p:cNvGrpSpPr/>
        <p:nvPr/>
      </p:nvGrpSpPr>
      <p:grpSpPr>
        <a:xfrm>
          <a:off x="0" y="0"/>
          <a:ext cx="0" cy="0"/>
          <a:chOff x="0" y="0"/>
          <a:chExt cx="0" cy="0"/>
        </a:xfrm>
      </p:grpSpPr>
      <p:sp>
        <p:nvSpPr>
          <p:cNvPr id="328" name="Google Shape;328;p11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9" name="Google Shape;329;p11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30" name="Google Shape;330;p1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1" name="Google Shape;331;p1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2" name="Google Shape;332;p1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3"/>
        <p:cNvGrpSpPr/>
        <p:nvPr/>
      </p:nvGrpSpPr>
      <p:grpSpPr>
        <a:xfrm>
          <a:off x="0" y="0"/>
          <a:ext cx="0" cy="0"/>
          <a:chOff x="0" y="0"/>
          <a:chExt cx="0" cy="0"/>
        </a:xfrm>
      </p:grpSpPr>
      <p:sp>
        <p:nvSpPr>
          <p:cNvPr id="334" name="Google Shape;334;p12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5" name="Google Shape;335;p12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36" name="Google Shape;336;p1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7" name="Google Shape;337;p1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8" name="Google Shape;338;p1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9"/>
        <p:cNvGrpSpPr/>
        <p:nvPr/>
      </p:nvGrpSpPr>
      <p:grpSpPr>
        <a:xfrm>
          <a:off x="0" y="0"/>
          <a:ext cx="0" cy="0"/>
          <a:chOff x="0" y="0"/>
          <a:chExt cx="0" cy="0"/>
        </a:xfrm>
      </p:grpSpPr>
      <p:sp>
        <p:nvSpPr>
          <p:cNvPr id="340" name="Google Shape;340;p1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1" name="Google Shape;341;p12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2" name="Google Shape;342;p12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3" name="Google Shape;343;p1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4" name="Google Shape;344;p1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5" name="Google Shape;345;p1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46"/>
        <p:cNvGrpSpPr/>
        <p:nvPr/>
      </p:nvGrpSpPr>
      <p:grpSpPr>
        <a:xfrm>
          <a:off x="0" y="0"/>
          <a:ext cx="0" cy="0"/>
          <a:chOff x="0" y="0"/>
          <a:chExt cx="0" cy="0"/>
        </a:xfrm>
      </p:grpSpPr>
      <p:sp>
        <p:nvSpPr>
          <p:cNvPr id="347" name="Google Shape;347;p12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8" name="Google Shape;348;p12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49" name="Google Shape;349;p12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0" name="Google Shape;350;p12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51" name="Google Shape;351;p12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2" name="Google Shape;352;p1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3" name="Google Shape;353;p1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4" name="Google Shape;354;p1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5"/>
        <p:cNvGrpSpPr/>
        <p:nvPr/>
      </p:nvGrpSpPr>
      <p:grpSpPr>
        <a:xfrm>
          <a:off x="0" y="0"/>
          <a:ext cx="0" cy="0"/>
          <a:chOff x="0" y="0"/>
          <a:chExt cx="0" cy="0"/>
        </a:xfrm>
      </p:grpSpPr>
      <p:sp>
        <p:nvSpPr>
          <p:cNvPr id="356" name="Google Shape;356;p1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7" name="Google Shape;357;p1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8" name="Google Shape;358;p1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9" name="Google Shape;359;p1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60"/>
        <p:cNvGrpSpPr/>
        <p:nvPr/>
      </p:nvGrpSpPr>
      <p:grpSpPr>
        <a:xfrm>
          <a:off x="0" y="0"/>
          <a:ext cx="0" cy="0"/>
          <a:chOff x="0" y="0"/>
          <a:chExt cx="0" cy="0"/>
        </a:xfrm>
      </p:grpSpPr>
      <p:sp>
        <p:nvSpPr>
          <p:cNvPr id="361" name="Google Shape;361;p1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2" name="Google Shape;362;p1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3" name="Google Shape;363;p1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364"/>
        <p:cNvGrpSpPr/>
        <p:nvPr/>
      </p:nvGrpSpPr>
      <p:grpSpPr>
        <a:xfrm>
          <a:off x="0" y="0"/>
          <a:ext cx="0" cy="0"/>
          <a:chOff x="0" y="0"/>
          <a:chExt cx="0" cy="0"/>
        </a:xfrm>
      </p:grpSpPr>
      <p:sp>
        <p:nvSpPr>
          <p:cNvPr id="365" name="Google Shape;365;p1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6" name="Google Shape;366;p12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367" name="Google Shape;367;p12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368" name="Google Shape;368;p1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9" name="Google Shape;369;p1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0" name="Google Shape;370;p1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371"/>
        <p:cNvGrpSpPr/>
        <p:nvPr/>
      </p:nvGrpSpPr>
      <p:grpSpPr>
        <a:xfrm>
          <a:off x="0" y="0"/>
          <a:ext cx="0" cy="0"/>
          <a:chOff x="0" y="0"/>
          <a:chExt cx="0" cy="0"/>
        </a:xfrm>
      </p:grpSpPr>
      <p:sp>
        <p:nvSpPr>
          <p:cNvPr id="372" name="Google Shape;372;p12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3" name="Google Shape;373;p126"/>
          <p:cNvSpPr>
            <a:spLocks noGrp="1"/>
          </p:cNvSpPr>
          <p:nvPr>
            <p:ph type="pic" idx="2"/>
          </p:nvPr>
        </p:nvSpPr>
        <p:spPr>
          <a:xfrm>
            <a:off x="5183188" y="987425"/>
            <a:ext cx="6172200" cy="4873625"/>
          </a:xfrm>
          <a:prstGeom prst="rect">
            <a:avLst/>
          </a:prstGeom>
          <a:noFill/>
          <a:ln>
            <a:noFill/>
          </a:ln>
        </p:spPr>
      </p:sp>
      <p:sp>
        <p:nvSpPr>
          <p:cNvPr id="374" name="Google Shape;374;p12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375" name="Google Shape;375;p1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6" name="Google Shape;376;p1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7" name="Google Shape;377;p1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378"/>
        <p:cNvGrpSpPr/>
        <p:nvPr/>
      </p:nvGrpSpPr>
      <p:grpSpPr>
        <a:xfrm>
          <a:off x="0" y="0"/>
          <a:ext cx="0" cy="0"/>
          <a:chOff x="0" y="0"/>
          <a:chExt cx="0" cy="0"/>
        </a:xfrm>
      </p:grpSpPr>
      <p:sp>
        <p:nvSpPr>
          <p:cNvPr id="379" name="Google Shape;379;p1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0" name="Google Shape;380;p12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1" name="Google Shape;381;p1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2" name="Google Shape;382;p1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3" name="Google Shape;383;p1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384"/>
        <p:cNvGrpSpPr/>
        <p:nvPr/>
      </p:nvGrpSpPr>
      <p:grpSpPr>
        <a:xfrm>
          <a:off x="0" y="0"/>
          <a:ext cx="0" cy="0"/>
          <a:chOff x="0" y="0"/>
          <a:chExt cx="0" cy="0"/>
        </a:xfrm>
      </p:grpSpPr>
      <p:sp>
        <p:nvSpPr>
          <p:cNvPr id="385" name="Google Shape;385;p12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6" name="Google Shape;386;p12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7" name="Google Shape;387;p1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8" name="Google Shape;388;p1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9" name="Google Shape;389;p1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5.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theme" Target="../theme/theme6.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theme" Target="../theme/theme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8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267"/>
              <a:buFont typeface="Roboto Black"/>
              <a:buNone/>
              <a:defRPr sz="4267" b="1" i="0" u="none" strike="noStrike" cap="none">
                <a:solidFill>
                  <a:schemeClr val="dk1"/>
                </a:solidFill>
                <a:latin typeface="Roboto Black"/>
                <a:ea typeface="Roboto Black"/>
                <a:cs typeface="Roboto Black"/>
                <a:sym typeface="Roboto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85"/>
          <p:cNvSpPr txBox="1">
            <a:spLocks noGrp="1"/>
          </p:cNvSpPr>
          <p:nvPr>
            <p:ph type="body" idx="1"/>
          </p:nvPr>
        </p:nvSpPr>
        <p:spPr>
          <a:xfrm>
            <a:off x="838200" y="1825625"/>
            <a:ext cx="10515600" cy="4351339"/>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Roboto Thin"/>
                <a:ea typeface="Roboto Thin"/>
                <a:cs typeface="Roboto Thin"/>
                <a:sym typeface="Roboto Thin"/>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Roboto Thin"/>
                <a:ea typeface="Roboto Thin"/>
                <a:cs typeface="Roboto Thin"/>
                <a:sym typeface="Roboto Thin"/>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Roboto Thin"/>
                <a:ea typeface="Roboto Thin"/>
                <a:cs typeface="Roboto Thin"/>
                <a:sym typeface="Roboto Thin"/>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Roboto Thin"/>
                <a:ea typeface="Roboto Thin"/>
                <a:cs typeface="Roboto Thin"/>
                <a:sym typeface="Roboto Thin"/>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Roboto Thin"/>
                <a:ea typeface="Roboto Thin"/>
                <a:cs typeface="Roboto Thin"/>
                <a:sym typeface="Roboto Thin"/>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Lst>
  <p:hf sldNum="0"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1"/>
        <p:cNvGrpSpPr/>
        <p:nvPr/>
      </p:nvGrpSpPr>
      <p:grpSpPr>
        <a:xfrm>
          <a:off x="0" y="0"/>
          <a:ext cx="0" cy="0"/>
          <a:chOff x="0" y="0"/>
          <a:chExt cx="0" cy="0"/>
        </a:xfrm>
      </p:grpSpPr>
      <p:sp>
        <p:nvSpPr>
          <p:cNvPr id="52" name="Google Shape;52;p8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3" name="Google Shape;53;p8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54" name="Google Shape;54;p8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5" name="Google Shape;55;p8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6" name="Google Shape;56;p8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Lst>
  <p:hf sldNum="0"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26"/>
        <p:cNvGrpSpPr/>
        <p:nvPr/>
      </p:nvGrpSpPr>
      <p:grpSpPr>
        <a:xfrm>
          <a:off x="0" y="0"/>
          <a:ext cx="0" cy="0"/>
          <a:chOff x="0" y="0"/>
          <a:chExt cx="0" cy="0"/>
        </a:xfrm>
      </p:grpSpPr>
      <p:sp>
        <p:nvSpPr>
          <p:cNvPr id="127" name="Google Shape;127;p8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Calibri"/>
              <a:buNone/>
              <a:defRPr sz="4400" b="0" i="0" u="none" strike="noStrike" cap="non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8" name="Google Shape;128;p8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9pPr>
          </a:lstStyle>
          <a:p>
            <a:endParaRPr/>
          </a:p>
        </p:txBody>
      </p:sp>
      <p:sp>
        <p:nvSpPr>
          <p:cNvPr id="129" name="Google Shape;129;p8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30" name="Google Shape;130;p8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31" name="Google Shape;131;p8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u="none">
                <a:solidFill>
                  <a:schemeClr val="lt1"/>
                </a:solidFill>
                <a:latin typeface="Calibri"/>
                <a:ea typeface="Calibri"/>
                <a:cs typeface="Calibri"/>
                <a:sym typeface="Calibri"/>
              </a:defRPr>
            </a:lvl1pPr>
            <a:lvl2pPr marL="0" marR="0" lvl="1" indent="0" algn="r" rtl="0">
              <a:spcBef>
                <a:spcPts val="0"/>
              </a:spcBef>
              <a:buNone/>
              <a:defRPr sz="1200" b="0" u="none">
                <a:solidFill>
                  <a:schemeClr val="lt1"/>
                </a:solidFill>
                <a:latin typeface="Calibri"/>
                <a:ea typeface="Calibri"/>
                <a:cs typeface="Calibri"/>
                <a:sym typeface="Calibri"/>
              </a:defRPr>
            </a:lvl2pPr>
            <a:lvl3pPr marL="0" marR="0" lvl="2" indent="0" algn="r" rtl="0">
              <a:spcBef>
                <a:spcPts val="0"/>
              </a:spcBef>
              <a:buNone/>
              <a:defRPr sz="1200" b="0" u="none">
                <a:solidFill>
                  <a:schemeClr val="lt1"/>
                </a:solidFill>
                <a:latin typeface="Calibri"/>
                <a:ea typeface="Calibri"/>
                <a:cs typeface="Calibri"/>
                <a:sym typeface="Calibri"/>
              </a:defRPr>
            </a:lvl3pPr>
            <a:lvl4pPr marL="0" marR="0" lvl="3" indent="0" algn="r" rtl="0">
              <a:spcBef>
                <a:spcPts val="0"/>
              </a:spcBef>
              <a:buNone/>
              <a:defRPr sz="1200" b="0" u="none">
                <a:solidFill>
                  <a:schemeClr val="lt1"/>
                </a:solidFill>
                <a:latin typeface="Calibri"/>
                <a:ea typeface="Calibri"/>
                <a:cs typeface="Calibri"/>
                <a:sym typeface="Calibri"/>
              </a:defRPr>
            </a:lvl4pPr>
            <a:lvl5pPr marL="0" marR="0" lvl="4" indent="0" algn="r" rtl="0">
              <a:spcBef>
                <a:spcPts val="0"/>
              </a:spcBef>
              <a:buNone/>
              <a:defRPr sz="1200" b="0" u="none">
                <a:solidFill>
                  <a:schemeClr val="lt1"/>
                </a:solidFill>
                <a:latin typeface="Calibri"/>
                <a:ea typeface="Calibri"/>
                <a:cs typeface="Calibri"/>
                <a:sym typeface="Calibri"/>
              </a:defRPr>
            </a:lvl5pPr>
            <a:lvl6pPr marL="0" marR="0" lvl="5" indent="0" algn="r" rtl="0">
              <a:spcBef>
                <a:spcPts val="0"/>
              </a:spcBef>
              <a:buNone/>
              <a:defRPr sz="1200" b="0" u="none">
                <a:solidFill>
                  <a:schemeClr val="lt1"/>
                </a:solidFill>
                <a:latin typeface="Calibri"/>
                <a:ea typeface="Calibri"/>
                <a:cs typeface="Calibri"/>
                <a:sym typeface="Calibri"/>
              </a:defRPr>
            </a:lvl6pPr>
            <a:lvl7pPr marL="0" marR="0" lvl="6" indent="0" algn="r" rtl="0">
              <a:spcBef>
                <a:spcPts val="0"/>
              </a:spcBef>
              <a:buNone/>
              <a:defRPr sz="1200" b="0" u="none">
                <a:solidFill>
                  <a:schemeClr val="lt1"/>
                </a:solidFill>
                <a:latin typeface="Calibri"/>
                <a:ea typeface="Calibri"/>
                <a:cs typeface="Calibri"/>
                <a:sym typeface="Calibri"/>
              </a:defRPr>
            </a:lvl7pPr>
            <a:lvl8pPr marL="0" marR="0" lvl="7" indent="0" algn="r" rtl="0">
              <a:spcBef>
                <a:spcPts val="0"/>
              </a:spcBef>
              <a:buNone/>
              <a:defRPr sz="1200" b="0" u="none">
                <a:solidFill>
                  <a:schemeClr val="lt1"/>
                </a:solidFill>
                <a:latin typeface="Calibri"/>
                <a:ea typeface="Calibri"/>
                <a:cs typeface="Calibri"/>
                <a:sym typeface="Calibri"/>
              </a:defRPr>
            </a:lvl8pPr>
            <a:lvl9pPr marL="0" marR="0" lvl="8" indent="0" algn="r" rtl="0">
              <a:spcBef>
                <a:spcPts val="0"/>
              </a:spcBef>
              <a:buNone/>
              <a:defRPr sz="1200" b="0" u="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70" r:id="rId1"/>
  </p:sldLayoutIdLst>
  <p:hf sldNum="0"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8"/>
        <p:cNvGrpSpPr/>
        <p:nvPr/>
      </p:nvGrpSpPr>
      <p:grpSpPr>
        <a:xfrm>
          <a:off x="0" y="0"/>
          <a:ext cx="0" cy="0"/>
          <a:chOff x="0" y="0"/>
          <a:chExt cx="0" cy="0"/>
        </a:xfrm>
      </p:grpSpPr>
      <p:sp>
        <p:nvSpPr>
          <p:cNvPr id="139" name="Google Shape;139;p9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marR="0" lvl="0"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1pPr>
            <a:lvl2pPr marR="0" lvl="1"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2pPr>
            <a:lvl3pPr marR="0" lvl="2"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3pPr>
            <a:lvl4pPr marR="0" lvl="3"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4pPr>
            <a:lvl5pPr marR="0" lvl="4"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5pPr>
            <a:lvl6pPr marR="0" lvl="5"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6pPr>
            <a:lvl7pPr marR="0" lvl="6"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7pPr>
            <a:lvl8pPr marR="0" lvl="7"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8pPr>
            <a:lvl9pPr marR="0" lvl="8" algn="l" rtl="0">
              <a:lnSpc>
                <a:spcPct val="100000"/>
              </a:lnSpc>
              <a:spcBef>
                <a:spcPts val="0"/>
              </a:spcBef>
              <a:spcAft>
                <a:spcPts val="0"/>
              </a:spcAft>
              <a:buClr>
                <a:schemeClr val="dk1"/>
              </a:buClr>
              <a:buSzPts val="3700"/>
              <a:buFont typeface="Proxima Nova"/>
              <a:buNone/>
              <a:defRPr sz="3700" b="0" i="0" u="none" strike="noStrike" cap="none">
                <a:solidFill>
                  <a:schemeClr val="dk1"/>
                </a:solidFill>
                <a:latin typeface="Proxima Nova"/>
                <a:ea typeface="Proxima Nova"/>
                <a:cs typeface="Proxima Nova"/>
                <a:sym typeface="Proxima Nova"/>
              </a:defRPr>
            </a:lvl9pPr>
          </a:lstStyle>
          <a:p>
            <a:endParaRPr/>
          </a:p>
        </p:txBody>
      </p:sp>
      <p:sp>
        <p:nvSpPr>
          <p:cNvPr id="140" name="Google Shape;140;p9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marR="0" lvl="0" indent="-381000" algn="l" rtl="0">
              <a:lnSpc>
                <a:spcPct val="115000"/>
              </a:lnSpc>
              <a:spcBef>
                <a:spcPts val="0"/>
              </a:spcBef>
              <a:spcAft>
                <a:spcPts val="0"/>
              </a:spcAft>
              <a:buClr>
                <a:schemeClr val="accent3"/>
              </a:buClr>
              <a:buSzPts val="2400"/>
              <a:buFont typeface="Proxima Nova"/>
              <a:buChar char="●"/>
              <a:defRPr sz="2400" b="0" i="0" u="none" strike="noStrike" cap="none">
                <a:solidFill>
                  <a:schemeClr val="accent3"/>
                </a:solidFill>
                <a:latin typeface="Proxima Nova"/>
                <a:ea typeface="Proxima Nova"/>
                <a:cs typeface="Proxima Nova"/>
                <a:sym typeface="Proxima Nova"/>
              </a:defRPr>
            </a:lvl1pPr>
            <a:lvl2pPr marL="914400" marR="0" lvl="1" indent="-349250" algn="l" rtl="0">
              <a:lnSpc>
                <a:spcPct val="115000"/>
              </a:lnSpc>
              <a:spcBef>
                <a:spcPts val="2100"/>
              </a:spcBef>
              <a:spcAft>
                <a:spcPts val="0"/>
              </a:spcAft>
              <a:buClr>
                <a:schemeClr val="accent3"/>
              </a:buClr>
              <a:buSzPts val="1900"/>
              <a:buFont typeface="Proxima Nova"/>
              <a:buChar char="○"/>
              <a:defRPr sz="1900" b="0" i="0" u="none" strike="noStrike" cap="none">
                <a:solidFill>
                  <a:schemeClr val="accent3"/>
                </a:solidFill>
                <a:latin typeface="Proxima Nova"/>
                <a:ea typeface="Proxima Nova"/>
                <a:cs typeface="Proxima Nova"/>
                <a:sym typeface="Proxima Nova"/>
              </a:defRPr>
            </a:lvl2pPr>
            <a:lvl3pPr marL="1371600" marR="0" lvl="2" indent="-349250" algn="l" rtl="0">
              <a:lnSpc>
                <a:spcPct val="115000"/>
              </a:lnSpc>
              <a:spcBef>
                <a:spcPts val="2100"/>
              </a:spcBef>
              <a:spcAft>
                <a:spcPts val="0"/>
              </a:spcAft>
              <a:buClr>
                <a:schemeClr val="accent3"/>
              </a:buClr>
              <a:buSzPts val="1900"/>
              <a:buFont typeface="Proxima Nova"/>
              <a:buChar char="■"/>
              <a:defRPr sz="1900" b="0" i="0" u="none" strike="noStrike" cap="none">
                <a:solidFill>
                  <a:schemeClr val="accent3"/>
                </a:solidFill>
                <a:latin typeface="Proxima Nova"/>
                <a:ea typeface="Proxima Nova"/>
                <a:cs typeface="Proxima Nova"/>
                <a:sym typeface="Proxima Nova"/>
              </a:defRPr>
            </a:lvl3pPr>
            <a:lvl4pPr marL="1828800" marR="0" lvl="3" indent="-349250" algn="l" rtl="0">
              <a:lnSpc>
                <a:spcPct val="115000"/>
              </a:lnSpc>
              <a:spcBef>
                <a:spcPts val="2100"/>
              </a:spcBef>
              <a:spcAft>
                <a:spcPts val="0"/>
              </a:spcAft>
              <a:buClr>
                <a:schemeClr val="accent3"/>
              </a:buClr>
              <a:buSzPts val="1900"/>
              <a:buFont typeface="Proxima Nova"/>
              <a:buChar char="●"/>
              <a:defRPr sz="1900" b="0" i="0" u="none" strike="noStrike" cap="none">
                <a:solidFill>
                  <a:schemeClr val="accent3"/>
                </a:solidFill>
                <a:latin typeface="Proxima Nova"/>
                <a:ea typeface="Proxima Nova"/>
                <a:cs typeface="Proxima Nova"/>
                <a:sym typeface="Proxima Nova"/>
              </a:defRPr>
            </a:lvl4pPr>
            <a:lvl5pPr marL="2286000" marR="0" lvl="4" indent="-349250" algn="l" rtl="0">
              <a:lnSpc>
                <a:spcPct val="115000"/>
              </a:lnSpc>
              <a:spcBef>
                <a:spcPts val="2100"/>
              </a:spcBef>
              <a:spcAft>
                <a:spcPts val="0"/>
              </a:spcAft>
              <a:buClr>
                <a:schemeClr val="accent3"/>
              </a:buClr>
              <a:buSzPts val="1900"/>
              <a:buFont typeface="Proxima Nova"/>
              <a:buChar char="○"/>
              <a:defRPr sz="1900" b="0" i="0" u="none" strike="noStrike" cap="none">
                <a:solidFill>
                  <a:schemeClr val="accent3"/>
                </a:solidFill>
                <a:latin typeface="Proxima Nova"/>
                <a:ea typeface="Proxima Nova"/>
                <a:cs typeface="Proxima Nova"/>
                <a:sym typeface="Proxima Nova"/>
              </a:defRPr>
            </a:lvl5pPr>
            <a:lvl6pPr marL="2743200" marR="0" lvl="5" indent="-349250" algn="l" rtl="0">
              <a:lnSpc>
                <a:spcPct val="115000"/>
              </a:lnSpc>
              <a:spcBef>
                <a:spcPts val="2100"/>
              </a:spcBef>
              <a:spcAft>
                <a:spcPts val="0"/>
              </a:spcAft>
              <a:buClr>
                <a:schemeClr val="accent3"/>
              </a:buClr>
              <a:buSzPts val="1900"/>
              <a:buFont typeface="Proxima Nova"/>
              <a:buChar char="■"/>
              <a:defRPr sz="1900" b="0" i="0" u="none" strike="noStrike" cap="none">
                <a:solidFill>
                  <a:schemeClr val="accent3"/>
                </a:solidFill>
                <a:latin typeface="Proxima Nova"/>
                <a:ea typeface="Proxima Nova"/>
                <a:cs typeface="Proxima Nova"/>
                <a:sym typeface="Proxima Nova"/>
              </a:defRPr>
            </a:lvl6pPr>
            <a:lvl7pPr marL="3200400" marR="0" lvl="6" indent="-349250" algn="l" rtl="0">
              <a:lnSpc>
                <a:spcPct val="115000"/>
              </a:lnSpc>
              <a:spcBef>
                <a:spcPts val="2100"/>
              </a:spcBef>
              <a:spcAft>
                <a:spcPts val="0"/>
              </a:spcAft>
              <a:buClr>
                <a:schemeClr val="accent3"/>
              </a:buClr>
              <a:buSzPts val="1900"/>
              <a:buFont typeface="Proxima Nova"/>
              <a:buChar char="●"/>
              <a:defRPr sz="1900" b="0" i="0" u="none" strike="noStrike" cap="none">
                <a:solidFill>
                  <a:schemeClr val="accent3"/>
                </a:solidFill>
                <a:latin typeface="Proxima Nova"/>
                <a:ea typeface="Proxima Nova"/>
                <a:cs typeface="Proxima Nova"/>
                <a:sym typeface="Proxima Nova"/>
              </a:defRPr>
            </a:lvl7pPr>
            <a:lvl8pPr marL="3657600" marR="0" lvl="7" indent="-349250" algn="l" rtl="0">
              <a:lnSpc>
                <a:spcPct val="115000"/>
              </a:lnSpc>
              <a:spcBef>
                <a:spcPts val="2100"/>
              </a:spcBef>
              <a:spcAft>
                <a:spcPts val="0"/>
              </a:spcAft>
              <a:buClr>
                <a:schemeClr val="accent3"/>
              </a:buClr>
              <a:buSzPts val="1900"/>
              <a:buFont typeface="Proxima Nova"/>
              <a:buChar char="○"/>
              <a:defRPr sz="1900" b="0" i="0" u="none" strike="noStrike" cap="none">
                <a:solidFill>
                  <a:schemeClr val="accent3"/>
                </a:solidFill>
                <a:latin typeface="Proxima Nova"/>
                <a:ea typeface="Proxima Nova"/>
                <a:cs typeface="Proxima Nova"/>
                <a:sym typeface="Proxima Nova"/>
              </a:defRPr>
            </a:lvl8pPr>
            <a:lvl9pPr marL="4114800" marR="0" lvl="8" indent="-349250" algn="l" rtl="0">
              <a:lnSpc>
                <a:spcPct val="115000"/>
              </a:lnSpc>
              <a:spcBef>
                <a:spcPts val="2100"/>
              </a:spcBef>
              <a:spcAft>
                <a:spcPts val="2100"/>
              </a:spcAft>
              <a:buClr>
                <a:schemeClr val="accent3"/>
              </a:buClr>
              <a:buSzPts val="1900"/>
              <a:buFont typeface="Proxima Nova"/>
              <a:buChar char="■"/>
              <a:defRPr sz="1900" b="0" i="0" u="none" strike="noStrike" cap="none">
                <a:solidFill>
                  <a:schemeClr val="accent3"/>
                </a:solidFill>
                <a:latin typeface="Proxima Nova"/>
                <a:ea typeface="Proxima Nova"/>
                <a:cs typeface="Proxima Nova"/>
                <a:sym typeface="Proxima Nova"/>
              </a:defRPr>
            </a:lvl9pPr>
          </a:lstStyle>
          <a:p>
            <a:endParaRPr/>
          </a:p>
        </p:txBody>
      </p:sp>
      <p:sp>
        <p:nvSpPr>
          <p:cNvPr id="141" name="Google Shape;141;p9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sldNum="0"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9"/>
        <p:cNvGrpSpPr/>
        <p:nvPr/>
      </p:nvGrpSpPr>
      <p:grpSpPr>
        <a:xfrm>
          <a:off x="0" y="0"/>
          <a:ext cx="0" cy="0"/>
          <a:chOff x="0" y="0"/>
          <a:chExt cx="0" cy="0"/>
        </a:xfrm>
      </p:grpSpPr>
      <p:sp>
        <p:nvSpPr>
          <p:cNvPr id="190" name="Google Shape;190;p9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91" name="Google Shape;191;p93"/>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92" name="Google Shape;192;p9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93" name="Google Shape;193;p9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94" name="Google Shape;194;p9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hf sldNum="0"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4"/>
        <p:cNvGrpSpPr/>
        <p:nvPr/>
      </p:nvGrpSpPr>
      <p:grpSpPr>
        <a:xfrm>
          <a:off x="0" y="0"/>
          <a:ext cx="0" cy="0"/>
          <a:chOff x="0" y="0"/>
          <a:chExt cx="0" cy="0"/>
        </a:xfrm>
      </p:grpSpPr>
      <p:sp>
        <p:nvSpPr>
          <p:cNvPr id="265" name="Google Shape;265;p95"/>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266" name="Google Shape;266;p95"/>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267" name="Google Shape;267;p95"/>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hf sldNum="0"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5"/>
        <p:cNvGrpSpPr/>
        <p:nvPr/>
      </p:nvGrpSpPr>
      <p:grpSpPr>
        <a:xfrm>
          <a:off x="0" y="0"/>
          <a:ext cx="0" cy="0"/>
          <a:chOff x="0" y="0"/>
          <a:chExt cx="0" cy="0"/>
        </a:xfrm>
      </p:grpSpPr>
      <p:sp>
        <p:nvSpPr>
          <p:cNvPr id="316" name="Google Shape;316;p9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17" name="Google Shape;317;p9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18" name="Google Shape;318;p9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319" name="Google Shape;319;p9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320" name="Google Shape;320;p9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hyperlink" Target="https://fresnostate.instructure.com/courses/66310/modules"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hyperlink" Target="https://fresnostate.instructure.com/courses/84449/pages/c-dot-u-r-dot-e-research-plan-guidelines-ver-4?module_item_id=3846763"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1.xml"/><Relationship Id="rId1" Type="http://schemas.openxmlformats.org/officeDocument/2006/relationships/slideLayout" Target="../slideLayouts/slideLayout9.xml"/><Relationship Id="rId5" Type="http://schemas.openxmlformats.org/officeDocument/2006/relationships/image" Target="../media/image14.gif"/><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image" Target="../media/image16.gif"/></Relationships>
</file>

<file path=ppt/slides/_rels/slide14.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1.xml"/><Relationship Id="rId4" Type="http://schemas.openxmlformats.org/officeDocument/2006/relationships/image" Target="../media/image20.gif"/></Relationships>
</file>

<file path=ppt/slides/_rels/slide1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chart" Target="../charts/chart2.xml"/></Relationships>
</file>

<file path=ppt/slides/_rels/slide1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6.xml"/><Relationship Id="rId1" Type="http://schemas.openxmlformats.org/officeDocument/2006/relationships/slideLayout" Target="../slideLayouts/slideLayout32.xml"/><Relationship Id="rId4" Type="http://schemas.openxmlformats.org/officeDocument/2006/relationships/chart" Target="../charts/chart4.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9.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43.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55.xml"/></Relationships>
</file>

<file path=ppt/slides/_rels/slide23.xml.rels><?xml version="1.0" encoding="UTF-8" standalone="yes"?>
<Relationships xmlns="http://schemas.openxmlformats.org/package/2006/relationships"><Relationship Id="rId3" Type="http://schemas.openxmlformats.org/officeDocument/2006/relationships/hyperlink" Target="https://docs.google.com/spreadsheets/d/1ZeAOnfPnIKc81_5NP8pZEE_H6ISqhDid4GeKTVSPJDA/edit?gid=0#gid=0" TargetMode="External"/><Relationship Id="rId2" Type="http://schemas.openxmlformats.org/officeDocument/2006/relationships/notesSlide" Target="../notesSlides/notesSlide22.xml"/><Relationship Id="rId1" Type="http://schemas.openxmlformats.org/officeDocument/2006/relationships/slideLayout" Target="../slideLayouts/slideLayout5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5.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5.xml"/><Relationship Id="rId1" Type="http://schemas.openxmlformats.org/officeDocument/2006/relationships/slideLayout" Target="../slideLayouts/slideLayout55.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6.xml"/><Relationship Id="rId1" Type="http://schemas.openxmlformats.org/officeDocument/2006/relationships/slideLayout" Target="../slideLayouts/slideLayout5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5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3" Type="http://schemas.openxmlformats.org/officeDocument/2006/relationships/hyperlink" Target="https://fresnostate.instructure.com/courses/66310/pages/c-dot-u-r-dot-e-research-plan-guidelines-ver-3?module_item_id=3094739" TargetMode="External"/><Relationship Id="rId2" Type="http://schemas.openxmlformats.org/officeDocument/2006/relationships/notesSlide" Target="../notesSlides/notesSlide34.xml"/><Relationship Id="rId1" Type="http://schemas.openxmlformats.org/officeDocument/2006/relationships/slideLayout" Target="../slideLayouts/slideLayout9.xml"/><Relationship Id="rId4" Type="http://schemas.openxmlformats.org/officeDocument/2006/relationships/hyperlink" Target="https://fresnostate.instructure.com/courses/66310/pages/c-dot-u-r-dot-e-term-paper-guidelines-and-formatting?module_item_id=3094734"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7.xml"/><Relationship Id="rId1" Type="http://schemas.openxmlformats.org/officeDocument/2006/relationships/slideLayout" Target="../slideLayouts/slideLayout9.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png"/></Relationships>
</file>

<file path=ppt/slides/_rels/slide3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jpeg"/><Relationship Id="rId7" Type="http://schemas.openxmlformats.org/officeDocument/2006/relationships/image" Target="../media/image36.png"/><Relationship Id="rId2" Type="http://schemas.openxmlformats.org/officeDocument/2006/relationships/notesSlide" Target="../notesSlides/notesSlide38.xml"/><Relationship Id="rId1" Type="http://schemas.openxmlformats.org/officeDocument/2006/relationships/slideLayout" Target="../slideLayouts/slideLayout20.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image" Target="../media/image38.png"/></Relationships>
</file>

<file path=ppt/slides/_rels/slide4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9.xml"/><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2.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6.xml"/><Relationship Id="rId1" Type="http://schemas.openxmlformats.org/officeDocument/2006/relationships/slideLayout" Target="../slideLayouts/slideLayout9.xml"/><Relationship Id="rId5" Type="http://schemas.openxmlformats.org/officeDocument/2006/relationships/image" Target="../media/image43.png"/><Relationship Id="rId4" Type="http://schemas.openxmlformats.org/officeDocument/2006/relationships/image" Target="../media/image42.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3" Type="http://schemas.openxmlformats.org/officeDocument/2006/relationships/hyperlink" Target="https://fresnostate.instructure.com/courses/66310/pages/how-to-conduct-a-literature-search-to-be-done-in-lab-during-week-2?module_item_id=3094735" TargetMode="External"/><Relationship Id="rId2" Type="http://schemas.openxmlformats.org/officeDocument/2006/relationships/notesSlide" Target="../notesSlides/notesSlide48.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9.xml"/><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50.xml"/><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51.xml"/><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2.xml"/><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3.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www.forestryimages.org/browse/detail.cfm?imgnum=1455087"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54.xml"/><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6.xml"/><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57.xml"/><Relationship Id="rId1" Type="http://schemas.openxmlformats.org/officeDocument/2006/relationships/slideLayout" Target="../slideLayouts/slideLayout20.xml"/></Relationships>
</file>

<file path=ppt/slides/_rels/slide5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58.xml"/><Relationship Id="rId1" Type="http://schemas.openxmlformats.org/officeDocument/2006/relationships/slideLayout" Target="../slideLayouts/slideLayout9.xml"/></Relationships>
</file>

<file path=ppt/slides/_rels/slide6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59.xml"/><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1.xml"/><Relationship Id="rId1" Type="http://schemas.openxmlformats.org/officeDocument/2006/relationships/slideLayout" Target="../slideLayouts/slideLayout9.xml"/></Relationships>
</file>

<file path=ppt/slides/_rels/slide6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2.xml"/><Relationship Id="rId1" Type="http://schemas.openxmlformats.org/officeDocument/2006/relationships/slideLayout" Target="../slideLayouts/slideLayout9.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9.xml"/></Relationships>
</file>

<file path=ppt/slides/_rels/slide6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64.xml"/><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65.xml"/><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66.xml"/><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9.xml"/></Relationships>
</file>

<file path=ppt/slides/_rels/slide7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69.xml"/><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71.xml"/><Relationship Id="rId1" Type="http://schemas.openxmlformats.org/officeDocument/2006/relationships/slideLayout" Target="../slideLayouts/slideLayout9.xml"/></Relationships>
</file>

<file path=ppt/slides/_rels/slide7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72.xml"/><Relationship Id="rId1" Type="http://schemas.openxmlformats.org/officeDocument/2006/relationships/slideLayout" Target="../slideLayouts/slideLayout9.xml"/></Relationships>
</file>

<file path=ppt/slides/_rels/slide7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73.xml"/><Relationship Id="rId1" Type="http://schemas.openxmlformats.org/officeDocument/2006/relationships/slideLayout" Target="../slideLayouts/slideLayout9.xml"/></Relationships>
</file>

<file path=ppt/slides/_rels/slide7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74.xml"/><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7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75.xml"/><Relationship Id="rId1" Type="http://schemas.openxmlformats.org/officeDocument/2006/relationships/slideLayout" Target="../slideLayouts/slideLayout20.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9.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3" Type="http://schemas.openxmlformats.org/officeDocument/2006/relationships/hyperlink" Target="https://doi.org/10.1038/425365a" TargetMode="External"/><Relationship Id="rId2" Type="http://schemas.openxmlformats.org/officeDocument/2006/relationships/notesSlide" Target="../notesSlides/notesSlide78.xml"/><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79.xml"/><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80.xml"/><Relationship Id="rId1" Type="http://schemas.openxmlformats.org/officeDocument/2006/relationships/slideLayout" Target="../slideLayouts/slideLayout9.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9.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9.xml"/></Relationships>
</file>

<file path=ppt/slides/_rels/slide8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83.xml"/><Relationship Id="rId1" Type="http://schemas.openxmlformats.org/officeDocument/2006/relationships/slideLayout" Target="../slideLayouts/slideLayout9.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9.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9.xml"/></Relationships>
</file>

<file path=ppt/slides/_rels/slide87.xml.rels><?xml version="1.0" encoding="UTF-8" standalone="yes"?>
<Relationships xmlns="http://schemas.openxmlformats.org/package/2006/relationships"><Relationship Id="rId3" Type="http://schemas.openxmlformats.org/officeDocument/2006/relationships/hyperlink" Target="https://doi.org/10.1038/425365a" TargetMode="External"/><Relationship Id="rId2" Type="http://schemas.openxmlformats.org/officeDocument/2006/relationships/notesSlide" Target="../notesSlides/notesSlide86.xml"/><Relationship Id="rId1" Type="http://schemas.openxmlformats.org/officeDocument/2006/relationships/slideLayout" Target="../slideLayouts/slideLayout9.xml"/><Relationship Id="rId4" Type="http://schemas.openxmlformats.org/officeDocument/2006/relationships/hyperlink" Target="https://www.bates.edu/biology/files/2010/06/How-to-Write-Guide-v10-2014.pdf" TargetMode="External"/></Relationships>
</file>

<file path=ppt/slides/_rels/slide8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7.xml"/><Relationship Id="rId1" Type="http://schemas.openxmlformats.org/officeDocument/2006/relationships/slideLayout" Target="../slideLayouts/slideLayout9.xml"/></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88.xml"/><Relationship Id="rId2" Type="http://schemas.openxmlformats.org/officeDocument/2006/relationships/slideLayout" Target="../slideLayouts/slideLayout10.xml"/><Relationship Id="rId1" Type="http://schemas.openxmlformats.org/officeDocument/2006/relationships/video" Target="https://www.youtube.com/embed/l9ymaSzcsdY?feature=oembed" TargetMode="External"/><Relationship Id="rId5" Type="http://schemas.openxmlformats.org/officeDocument/2006/relationships/image" Target="../media/image65.jpeg"/><Relationship Id="rId4" Type="http://schemas.openxmlformats.org/officeDocument/2006/relationships/image" Target="../media/image64.png"/></Relationships>
</file>

<file path=ppt/slides/_rels/slide9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89.xml"/><Relationship Id="rId1" Type="http://schemas.openxmlformats.org/officeDocument/2006/relationships/slideLayout" Target="../slideLayouts/slideLayout9.xml"/><Relationship Id="rId4" Type="http://schemas.openxmlformats.org/officeDocument/2006/relationships/hyperlink" Target="https://www.sciencedirect.com/science/article/pii/S030438942200320X" TargetMode="External"/></Relationships>
</file>

<file path=ppt/slides/_rels/slide9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9.xml"/><Relationship Id="rId4" Type="http://schemas.openxmlformats.org/officeDocument/2006/relationships/image" Target="../media/image69.png"/></Relationships>
</file>

<file path=ppt/slides/_rels/slide9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9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1"/>
          <p:cNvSpPr txBox="1">
            <a:spLocks noGrp="1"/>
          </p:cNvSpPr>
          <p:nvPr>
            <p:ph type="body" idx="2"/>
          </p:nvPr>
        </p:nvSpPr>
        <p:spPr>
          <a:xfrm>
            <a:off x="153358" y="6410113"/>
            <a:ext cx="8727884" cy="4037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450"/>
              <a:buNone/>
            </a:pPr>
            <a:r>
              <a:rPr lang="en-US" sz="1450">
                <a:latin typeface="Roboto"/>
                <a:ea typeface="Roboto"/>
                <a:cs typeface="Roboto"/>
                <a:sym typeface="Roboto"/>
              </a:rPr>
              <a:t>Department of Biology – California State University, Fresno</a:t>
            </a:r>
            <a:endParaRPr/>
          </a:p>
        </p:txBody>
      </p:sp>
      <p:sp>
        <p:nvSpPr>
          <p:cNvPr id="395" name="Google Shape;395;p1"/>
          <p:cNvSpPr txBox="1"/>
          <p:nvPr/>
        </p:nvSpPr>
        <p:spPr>
          <a:xfrm>
            <a:off x="411305" y="84976"/>
            <a:ext cx="6599095" cy="1208141"/>
          </a:xfrm>
          <a:prstGeom prst="rect">
            <a:avLst/>
          </a:prstGeom>
          <a:noFill/>
          <a:ln>
            <a:noFill/>
          </a:ln>
        </p:spPr>
        <p:txBody>
          <a:bodyPr spcFirstLastPara="1" wrap="square" lIns="91425" tIns="45700" rIns="91425" bIns="45700" anchor="b" anchorCtr="0">
            <a:normAutofit/>
          </a:bodyPr>
          <a:lstStyle/>
          <a:p>
            <a:pPr marL="0" marR="0" lvl="0" indent="0" algn="l" rtl="0">
              <a:lnSpc>
                <a:spcPct val="90000"/>
              </a:lnSpc>
              <a:spcBef>
                <a:spcPts val="0"/>
              </a:spcBef>
              <a:spcAft>
                <a:spcPts val="0"/>
              </a:spcAft>
              <a:buClr>
                <a:schemeClr val="dk1"/>
              </a:buClr>
              <a:buSzPts val="3700"/>
              <a:buFont typeface="Roboto Black"/>
              <a:buNone/>
            </a:pPr>
            <a:r>
              <a:rPr lang="en-US" sz="3700" b="1" i="0" u="none" strike="noStrike" cap="none" dirty="0">
                <a:solidFill>
                  <a:schemeClr val="dk1"/>
                </a:solidFill>
                <a:latin typeface="Roboto Black"/>
                <a:ea typeface="Roboto Black"/>
                <a:cs typeface="Roboto Black"/>
                <a:sym typeface="Roboto Black"/>
              </a:rPr>
              <a:t>Making Research and Scientific Writing Accessible: </a:t>
            </a:r>
          </a:p>
        </p:txBody>
      </p:sp>
      <p:sp>
        <p:nvSpPr>
          <p:cNvPr id="396" name="Google Shape;396;p1"/>
          <p:cNvSpPr txBox="1"/>
          <p:nvPr/>
        </p:nvSpPr>
        <p:spPr>
          <a:xfrm>
            <a:off x="477979" y="4872922"/>
            <a:ext cx="6822899" cy="1208141"/>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Clr>
                <a:schemeClr val="dk1"/>
              </a:buClr>
              <a:buSzPts val="2000"/>
              <a:buFont typeface="Arial"/>
              <a:buNone/>
            </a:pPr>
            <a:r>
              <a:rPr lang="en-US" sz="2000" i="1" u="none" strike="noStrike" cap="none">
                <a:solidFill>
                  <a:schemeClr val="dk1"/>
                </a:solidFill>
                <a:latin typeface="Roboto Black" panose="02000000000000000000" pitchFamily="2" charset="0"/>
                <a:ea typeface="Roboto Black" panose="02000000000000000000" pitchFamily="2" charset="0"/>
                <a:cs typeface="Roboto Black" panose="02000000000000000000" pitchFamily="2" charset="0"/>
                <a:sym typeface="Roboto Thin"/>
              </a:rPr>
              <a:t>Sanjiva Gunasekara (with slides from </a:t>
            </a:r>
            <a:r>
              <a:rPr lang="en-US" sz="2000" i="1" u="none" strike="noStrike" cap="none" err="1">
                <a:solidFill>
                  <a:schemeClr val="dk1"/>
                </a:solidFill>
                <a:latin typeface="Roboto Black" panose="02000000000000000000" pitchFamily="2" charset="0"/>
                <a:ea typeface="Roboto Black" panose="02000000000000000000" pitchFamily="2" charset="0"/>
                <a:cs typeface="Roboto Black" panose="02000000000000000000" pitchFamily="2" charset="0"/>
                <a:sym typeface="Roboto Thin"/>
              </a:rPr>
              <a:t>Lukyon</a:t>
            </a:r>
            <a:r>
              <a:rPr lang="en-US" sz="2000" i="1" u="none" strike="noStrike" cap="none">
                <a:solidFill>
                  <a:schemeClr val="dk1"/>
                </a:solidFill>
                <a:latin typeface="Roboto Black" panose="02000000000000000000" pitchFamily="2" charset="0"/>
                <a:ea typeface="Roboto Black" panose="02000000000000000000" pitchFamily="2" charset="0"/>
                <a:cs typeface="Roboto Black" panose="02000000000000000000" pitchFamily="2" charset="0"/>
                <a:sym typeface="Roboto Thin"/>
              </a:rPr>
              <a:t> </a:t>
            </a:r>
            <a:r>
              <a:rPr lang="en-US" sz="2000" i="1" u="none" strike="noStrike" cap="none" err="1">
                <a:solidFill>
                  <a:schemeClr val="dk1"/>
                </a:solidFill>
                <a:latin typeface="Roboto Black" panose="02000000000000000000" pitchFamily="2" charset="0"/>
                <a:ea typeface="Roboto Black" panose="02000000000000000000" pitchFamily="2" charset="0"/>
                <a:cs typeface="Roboto Black" panose="02000000000000000000" pitchFamily="2" charset="0"/>
                <a:sym typeface="Roboto Thin"/>
              </a:rPr>
              <a:t>Mendrin</a:t>
            </a:r>
            <a:r>
              <a:rPr lang="en-US" sz="2000" i="1" u="none" strike="noStrike" cap="none">
                <a:solidFill>
                  <a:schemeClr val="dk1"/>
                </a:solidFill>
                <a:latin typeface="Roboto Black" panose="02000000000000000000" pitchFamily="2" charset="0"/>
                <a:ea typeface="Roboto Black" panose="02000000000000000000" pitchFamily="2" charset="0"/>
                <a:cs typeface="Roboto Black" panose="02000000000000000000" pitchFamily="2" charset="0"/>
                <a:sym typeface="Roboto Thin"/>
              </a:rPr>
              <a:t>)</a:t>
            </a:r>
            <a:endParaRPr>
              <a:latin typeface="Roboto Black" panose="02000000000000000000" pitchFamily="2" charset="0"/>
              <a:ea typeface="Roboto Black" panose="02000000000000000000" pitchFamily="2" charset="0"/>
              <a:cs typeface="Roboto Black" panose="02000000000000000000" pitchFamily="2" charset="0"/>
            </a:endParaRPr>
          </a:p>
        </p:txBody>
      </p:sp>
      <p:pic>
        <p:nvPicPr>
          <p:cNvPr id="397" name="Google Shape;397;p1" descr="Text&#10;&#10;Description automatically generated"/>
          <p:cNvPicPr preferRelativeResize="0"/>
          <p:nvPr/>
        </p:nvPicPr>
        <p:blipFill rotWithShape="1">
          <a:blip r:embed="rId3">
            <a:alphaModFix/>
          </a:blip>
          <a:srcRect/>
          <a:stretch/>
        </p:blipFill>
        <p:spPr>
          <a:xfrm>
            <a:off x="8153400" y="-40415"/>
            <a:ext cx="4144295" cy="6189120"/>
          </a:xfrm>
          <a:prstGeom prst="rect">
            <a:avLst/>
          </a:prstGeom>
          <a:noFill/>
          <a:ln>
            <a:noFill/>
          </a:ln>
        </p:spPr>
      </p:pic>
      <p:sp>
        <p:nvSpPr>
          <p:cNvPr id="2" name="Google Shape;395;p1">
            <a:extLst>
              <a:ext uri="{FF2B5EF4-FFF2-40B4-BE49-F238E27FC236}">
                <a16:creationId xmlns:a16="http://schemas.microsoft.com/office/drawing/2014/main" id="{68D58475-F16A-CCB6-0C35-405E4F0C6416}"/>
              </a:ext>
            </a:extLst>
          </p:cNvPr>
          <p:cNvSpPr txBox="1"/>
          <p:nvPr/>
        </p:nvSpPr>
        <p:spPr>
          <a:xfrm>
            <a:off x="392255" y="1237501"/>
            <a:ext cx="7675419" cy="1208141"/>
          </a:xfrm>
          <a:prstGeom prst="rect">
            <a:avLst/>
          </a:prstGeom>
          <a:noFill/>
          <a:ln>
            <a:noFill/>
          </a:ln>
        </p:spPr>
        <p:txBody>
          <a:bodyPr spcFirstLastPara="1" wrap="square" lIns="91425" tIns="45700" rIns="91425" bIns="45700" anchor="b" anchorCtr="0">
            <a:noAutofit/>
          </a:bodyPr>
          <a:lstStyle/>
          <a:p>
            <a:pPr marL="0" marR="0" lvl="0" indent="0" algn="l" rtl="0">
              <a:lnSpc>
                <a:spcPct val="90000"/>
              </a:lnSpc>
              <a:spcBef>
                <a:spcPts val="0"/>
              </a:spcBef>
              <a:spcAft>
                <a:spcPts val="0"/>
              </a:spcAft>
              <a:buClr>
                <a:schemeClr val="dk1"/>
              </a:buClr>
              <a:buSzPts val="3700"/>
              <a:buFont typeface="Roboto Black"/>
              <a:buNone/>
            </a:pPr>
            <a:r>
              <a:rPr lang="en-US" sz="3700" b="1" i="1" u="none" strike="noStrike" cap="none" dirty="0">
                <a:solidFill>
                  <a:schemeClr val="dk1"/>
                </a:solidFill>
                <a:latin typeface="Roboto Black"/>
                <a:ea typeface="Roboto Black"/>
                <a:cs typeface="Roboto Black"/>
                <a:sym typeface="Roboto Black"/>
              </a:rPr>
              <a:t>Tetrahymena</a:t>
            </a:r>
            <a:r>
              <a:rPr lang="en-US" sz="3700" b="1" i="0" u="none" strike="noStrike" cap="none" dirty="0">
                <a:solidFill>
                  <a:schemeClr val="dk1"/>
                </a:solidFill>
                <a:latin typeface="Roboto Black"/>
                <a:ea typeface="Roboto Black"/>
                <a:cs typeface="Roboto Black"/>
                <a:sym typeface="Roboto Black"/>
              </a:rPr>
              <a:t> as a Model Organism for Introductory Biology CUREs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2"/>
          <p:cNvSpPr txBox="1">
            <a:spLocks noGrp="1"/>
          </p:cNvSpPr>
          <p:nvPr>
            <p:ph type="title"/>
          </p:nvPr>
        </p:nvSpPr>
        <p:spPr>
          <a:xfrm>
            <a:off x="4362450" y="346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Today’s Agenda:</a:t>
            </a:r>
            <a:endParaRPr dirty="0"/>
          </a:p>
        </p:txBody>
      </p:sp>
      <p:sp>
        <p:nvSpPr>
          <p:cNvPr id="404" name="Google Shape;404;p2"/>
          <p:cNvSpPr txBox="1">
            <a:spLocks noGrp="1"/>
          </p:cNvSpPr>
          <p:nvPr>
            <p:ph type="body" idx="1"/>
          </p:nvPr>
        </p:nvSpPr>
        <p:spPr>
          <a:xfrm>
            <a:off x="4467224" y="1151635"/>
            <a:ext cx="7419975" cy="539203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solidFill>
                  <a:srgbClr val="0070C0"/>
                </a:solidFill>
              </a:rPr>
              <a:t>Introduction to CUREs and </a:t>
            </a:r>
            <a:r>
              <a:rPr lang="en-US" i="1" dirty="0">
                <a:solidFill>
                  <a:srgbClr val="0070C0"/>
                </a:solidFill>
              </a:rPr>
              <a:t>Tetrahymena </a:t>
            </a:r>
            <a:r>
              <a:rPr lang="en-US" dirty="0">
                <a:solidFill>
                  <a:srgbClr val="0070C0"/>
                </a:solidFill>
              </a:rPr>
              <a:t>CURE project (10 min.)</a:t>
            </a:r>
            <a:endParaRPr dirty="0">
              <a:solidFill>
                <a:srgbClr val="0070C0"/>
              </a:solidFill>
            </a:endParaRPr>
          </a:p>
          <a:p>
            <a:pPr marL="228600" lvl="0" indent="-228600" algn="l" rtl="0">
              <a:lnSpc>
                <a:spcPct val="90000"/>
              </a:lnSpc>
              <a:spcBef>
                <a:spcPts val="1000"/>
              </a:spcBef>
              <a:spcAft>
                <a:spcPts val="0"/>
              </a:spcAft>
              <a:buClr>
                <a:schemeClr val="dk1"/>
              </a:buClr>
              <a:buSzPts val="2800"/>
              <a:buChar char="•"/>
            </a:pPr>
            <a:r>
              <a:rPr lang="en-US" dirty="0"/>
              <a:t>‘CURE project brainstorming and identifying variables’ (10 min.)</a:t>
            </a:r>
            <a:endParaRPr dirty="0"/>
          </a:p>
          <a:p>
            <a:pPr marL="228600" lvl="0" indent="-228600" algn="l" rtl="0">
              <a:lnSpc>
                <a:spcPct val="90000"/>
              </a:lnSpc>
              <a:spcBef>
                <a:spcPts val="1000"/>
              </a:spcBef>
              <a:spcAft>
                <a:spcPts val="0"/>
              </a:spcAft>
              <a:buClr>
                <a:schemeClr val="dk1"/>
              </a:buClr>
              <a:buSzPts val="2800"/>
              <a:buChar char="•"/>
            </a:pPr>
            <a:r>
              <a:rPr lang="en-US" dirty="0"/>
              <a:t>Perform</a:t>
            </a:r>
            <a:r>
              <a:rPr lang="en-US" i="1" dirty="0"/>
              <a:t> </a:t>
            </a:r>
            <a:r>
              <a:rPr lang="en-US" dirty="0"/>
              <a:t>Chemotaxis and Bioconvection (~50 min.) </a:t>
            </a:r>
          </a:p>
          <a:p>
            <a:pPr marL="228600" lvl="0" indent="-228600" algn="l" rtl="0">
              <a:lnSpc>
                <a:spcPct val="90000"/>
              </a:lnSpc>
              <a:spcBef>
                <a:spcPts val="1000"/>
              </a:spcBef>
              <a:spcAft>
                <a:spcPts val="0"/>
              </a:spcAft>
              <a:buClr>
                <a:schemeClr val="dk1"/>
              </a:buClr>
              <a:buSzPts val="2800"/>
              <a:buChar char="•"/>
            </a:pPr>
            <a:r>
              <a:rPr lang="en-US" b="1" dirty="0"/>
              <a:t>Break (30 min.)</a:t>
            </a:r>
          </a:p>
          <a:p>
            <a:pPr marL="228600" lvl="0" indent="-228600" algn="l" rtl="0">
              <a:lnSpc>
                <a:spcPct val="90000"/>
              </a:lnSpc>
              <a:spcBef>
                <a:spcPts val="1000"/>
              </a:spcBef>
              <a:spcAft>
                <a:spcPts val="0"/>
              </a:spcAft>
              <a:buClr>
                <a:schemeClr val="dk1"/>
              </a:buClr>
              <a:buSzPts val="2800"/>
              <a:buChar char="•"/>
            </a:pPr>
            <a:r>
              <a:rPr lang="en-US" dirty="0"/>
              <a:t>Perform Osmosis and Phagocytosis (~40 min.)</a:t>
            </a:r>
            <a:endParaRPr dirty="0"/>
          </a:p>
          <a:p>
            <a:pPr marL="228600" lvl="0" indent="-228600" algn="l" rtl="0">
              <a:lnSpc>
                <a:spcPct val="90000"/>
              </a:lnSpc>
              <a:spcBef>
                <a:spcPts val="1000"/>
              </a:spcBef>
              <a:spcAft>
                <a:spcPts val="0"/>
              </a:spcAft>
              <a:buClr>
                <a:schemeClr val="dk1"/>
              </a:buClr>
              <a:buSzPts val="2800"/>
              <a:buChar char="•"/>
            </a:pPr>
            <a:r>
              <a:rPr lang="en-US" dirty="0"/>
              <a:t>Writing Workshop Highlights and Example Report (30 min.)</a:t>
            </a:r>
            <a:endParaRPr dirty="0"/>
          </a:p>
          <a:p>
            <a:pPr marL="228600" lvl="0" indent="-228600" algn="l" rtl="0">
              <a:lnSpc>
                <a:spcPct val="90000"/>
              </a:lnSpc>
              <a:spcBef>
                <a:spcPts val="1000"/>
              </a:spcBef>
              <a:spcAft>
                <a:spcPts val="0"/>
              </a:spcAft>
              <a:buClr>
                <a:schemeClr val="dk1"/>
              </a:buClr>
              <a:buSzPts val="2800"/>
              <a:buChar char="•"/>
            </a:pPr>
            <a:r>
              <a:rPr lang="en-US" dirty="0"/>
              <a:t>Future Directions and Q+A (10 min.)</a:t>
            </a:r>
            <a:endParaRPr dirty="0"/>
          </a:p>
          <a:p>
            <a:pPr marL="0" lvl="0" indent="0" algn="l" rtl="0">
              <a:lnSpc>
                <a:spcPct val="90000"/>
              </a:lnSpc>
              <a:spcBef>
                <a:spcPts val="1000"/>
              </a:spcBef>
              <a:spcAft>
                <a:spcPts val="0"/>
              </a:spcAft>
              <a:buClr>
                <a:schemeClr val="dk1"/>
              </a:buClr>
              <a:buSzPts val="2800"/>
              <a:buNone/>
            </a:pPr>
            <a:endParaRPr dirty="0"/>
          </a:p>
        </p:txBody>
      </p:sp>
      <p:pic>
        <p:nvPicPr>
          <p:cNvPr id="405" name="Google Shape;405;p2" descr="Glasses on top of a book"/>
          <p:cNvPicPr preferRelativeResize="0"/>
          <p:nvPr/>
        </p:nvPicPr>
        <p:blipFill rotWithShape="1">
          <a:blip r:embed="rId3">
            <a:alphaModFix/>
          </a:blip>
          <a:srcRect l="17064" r="42396" b="-1"/>
          <a:stretch/>
        </p:blipFill>
        <p:spPr>
          <a:xfrm>
            <a:off x="1" y="10"/>
            <a:ext cx="4196496" cy="6857990"/>
          </a:xfrm>
          <a:prstGeom prst="rect">
            <a:avLst/>
          </a:prstGeom>
          <a:noFill/>
          <a:ln>
            <a:noFill/>
          </a:ln>
        </p:spPr>
      </p:pic>
      <p:sp>
        <p:nvSpPr>
          <p:cNvPr id="6" name="Footer Placeholder 4">
            <a:extLst>
              <a:ext uri="{FF2B5EF4-FFF2-40B4-BE49-F238E27FC236}">
                <a16:creationId xmlns:a16="http://schemas.microsoft.com/office/drawing/2014/main" id="{E4D77E71-8E35-C108-A156-4F66862FCFD2}"/>
              </a:ext>
            </a:extLst>
          </p:cNvPr>
          <p:cNvSpPr txBox="1">
            <a:spLocks noGrp="1"/>
          </p:cNvSpPr>
          <p:nvPr>
            <p:ph type="ftr" idx="11"/>
          </p:nvPr>
        </p:nvSpPr>
        <p:spPr>
          <a:xfrm>
            <a:off x="9620250" y="6515375"/>
            <a:ext cx="4114800" cy="307975"/>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a:t>
            </a:fld>
            <a:r>
              <a:rPr lang="en-US" sz="1400" i="1" dirty="0">
                <a:solidFill>
                  <a:schemeClr val="tx1"/>
                </a:solidFill>
              </a:rPr>
              <a:t> of 97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D2337-375B-4E56-1861-C4A85F8898A8}"/>
              </a:ext>
            </a:extLst>
          </p:cNvPr>
          <p:cNvSpPr>
            <a:spLocks noGrp="1"/>
          </p:cNvSpPr>
          <p:nvPr>
            <p:ph type="ctrTitle"/>
          </p:nvPr>
        </p:nvSpPr>
        <p:spPr>
          <a:xfrm>
            <a:off x="93135" y="170745"/>
            <a:ext cx="6440917" cy="637193"/>
          </a:xfrm>
        </p:spPr>
        <p:txBody>
          <a:bodyPr>
            <a:normAutofit fontScale="90000"/>
          </a:bodyPr>
          <a:lstStyle/>
          <a:p>
            <a:pPr algn="l"/>
            <a:r>
              <a:rPr lang="en-US" sz="4400"/>
              <a:t>Workshop Learning Goals:</a:t>
            </a:r>
          </a:p>
        </p:txBody>
      </p:sp>
      <p:sp>
        <p:nvSpPr>
          <p:cNvPr id="3" name="Subtitle 2">
            <a:extLst>
              <a:ext uri="{FF2B5EF4-FFF2-40B4-BE49-F238E27FC236}">
                <a16:creationId xmlns:a16="http://schemas.microsoft.com/office/drawing/2014/main" id="{401B21B1-F09A-8A75-7BD6-8C4223343808}"/>
              </a:ext>
            </a:extLst>
          </p:cNvPr>
          <p:cNvSpPr>
            <a:spLocks noGrp="1"/>
          </p:cNvSpPr>
          <p:nvPr>
            <p:ph type="subTitle" idx="1"/>
          </p:nvPr>
        </p:nvSpPr>
        <p:spPr>
          <a:xfrm>
            <a:off x="93134" y="875017"/>
            <a:ext cx="5347306" cy="5537994"/>
          </a:xfrm>
        </p:spPr>
        <p:txBody>
          <a:bodyPr>
            <a:normAutofit/>
          </a:bodyPr>
          <a:lstStyle/>
          <a:p>
            <a:pPr algn="l">
              <a:buChar char="•"/>
            </a:pPr>
            <a:r>
              <a:rPr lang="en-US" sz="2200"/>
              <a:t>Understand the educational benefits of CUREs</a:t>
            </a:r>
          </a:p>
          <a:p>
            <a:pPr algn="l">
              <a:buChar char="•"/>
            </a:pPr>
            <a:r>
              <a:rPr lang="en-US" sz="2200"/>
              <a:t>Instruct students to use a 'scientific journal' framework to efficiently communicate scientific findings</a:t>
            </a:r>
          </a:p>
          <a:p>
            <a:pPr algn="l">
              <a:buChar char="•"/>
            </a:pPr>
            <a:r>
              <a:rPr lang="en-US" sz="2200"/>
              <a:t>Determine if </a:t>
            </a:r>
            <a:r>
              <a:rPr lang="en-US" sz="2200" i="1"/>
              <a:t>Tetrahymena </a:t>
            </a:r>
            <a:r>
              <a:rPr lang="en-US" sz="2200"/>
              <a:t>lab activities and/or scientific writing guidelines can be incorporated into your course</a:t>
            </a:r>
            <a:endParaRPr lang="en-US"/>
          </a:p>
          <a:p>
            <a:pPr algn="l">
              <a:buChar char="•"/>
            </a:pPr>
            <a:endParaRPr lang="en-US" sz="2200"/>
          </a:p>
          <a:p>
            <a:pPr algn="l">
              <a:buChar char="•"/>
            </a:pPr>
            <a:endParaRPr lang="en-US" sz="2200"/>
          </a:p>
          <a:p>
            <a:pPr algn="l">
              <a:buChar char="•"/>
            </a:pPr>
            <a:endParaRPr lang="en-US" sz="2200"/>
          </a:p>
        </p:txBody>
      </p:sp>
      <p:pic>
        <p:nvPicPr>
          <p:cNvPr id="5" name="Picture 5">
            <a:extLst>
              <a:ext uri="{FF2B5EF4-FFF2-40B4-BE49-F238E27FC236}">
                <a16:creationId xmlns:a16="http://schemas.microsoft.com/office/drawing/2014/main" id="{6FD28B0D-4A6D-BEEA-F8B9-C78B85231F05}"/>
              </a:ext>
            </a:extLst>
          </p:cNvPr>
          <p:cNvPicPr>
            <a:picLocks noChangeAspect="1"/>
          </p:cNvPicPr>
          <p:nvPr/>
        </p:nvPicPr>
        <p:blipFill rotWithShape="1">
          <a:blip r:embed="rId2"/>
          <a:srcRect t="4736" b="66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Footer Placeholder 4">
            <a:extLst>
              <a:ext uri="{FF2B5EF4-FFF2-40B4-BE49-F238E27FC236}">
                <a16:creationId xmlns:a16="http://schemas.microsoft.com/office/drawing/2014/main" id="{AE1E1EEC-BB55-24F1-71A4-B117B158D579}"/>
              </a:ext>
            </a:extLst>
          </p:cNvPr>
          <p:cNvSpPr txBox="1">
            <a:spLocks noGrp="1"/>
          </p:cNvSpPr>
          <p:nvPr>
            <p:ph type="ftr" idx="11"/>
          </p:nvPr>
        </p:nvSpPr>
        <p:spPr>
          <a:xfrm>
            <a:off x="-1473372" y="6549699"/>
            <a:ext cx="4114800" cy="307975"/>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3</a:t>
            </a:fld>
            <a:r>
              <a:rPr lang="en-US" sz="1400" i="1" dirty="0">
                <a:solidFill>
                  <a:schemeClr val="tx1"/>
                </a:solidFill>
              </a:rPr>
              <a:t> of 97</a:t>
            </a:r>
          </a:p>
        </p:txBody>
      </p:sp>
    </p:spTree>
    <p:extLst>
      <p:ext uri="{BB962C8B-B14F-4D97-AF65-F5344CB8AC3E}">
        <p14:creationId xmlns:p14="http://schemas.microsoft.com/office/powerpoint/2010/main" val="197663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10"/>
        <p:cNvGrpSpPr/>
        <p:nvPr/>
      </p:nvGrpSpPr>
      <p:grpSpPr>
        <a:xfrm>
          <a:off x="0" y="0"/>
          <a:ext cx="0" cy="0"/>
          <a:chOff x="0" y="0"/>
          <a:chExt cx="0" cy="0"/>
        </a:xfrm>
      </p:grpSpPr>
      <p:sp>
        <p:nvSpPr>
          <p:cNvPr id="411" name="Google Shape;411;p3"/>
          <p:cNvSpPr txBox="1">
            <a:spLocks noGrp="1"/>
          </p:cNvSpPr>
          <p:nvPr>
            <p:ph type="title"/>
          </p:nvPr>
        </p:nvSpPr>
        <p:spPr>
          <a:xfrm>
            <a:off x="134132" y="0"/>
            <a:ext cx="6798541" cy="1675623"/>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b="1" u="sng"/>
              <a:t>Course-based Undergraduate Research Experiences (CUREs)</a:t>
            </a:r>
            <a:endParaRPr/>
          </a:p>
        </p:txBody>
      </p:sp>
      <p:sp>
        <p:nvSpPr>
          <p:cNvPr id="412" name="Google Shape;412;p3"/>
          <p:cNvSpPr txBox="1">
            <a:spLocks noGrp="1"/>
          </p:cNvSpPr>
          <p:nvPr>
            <p:ph type="body" idx="1"/>
          </p:nvPr>
        </p:nvSpPr>
        <p:spPr>
          <a:xfrm>
            <a:off x="38100" y="1866905"/>
            <a:ext cx="6372225" cy="4724395"/>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dirty="0"/>
              <a:t>Research opportunities provided within courses</a:t>
            </a:r>
            <a:endParaRPr dirty="0"/>
          </a:p>
          <a:p>
            <a:pPr marL="228600" lvl="0" indent="-228600" algn="l" rtl="0">
              <a:lnSpc>
                <a:spcPct val="90000"/>
              </a:lnSpc>
              <a:spcBef>
                <a:spcPts val="1000"/>
              </a:spcBef>
              <a:spcAft>
                <a:spcPts val="0"/>
              </a:spcAft>
              <a:buClr>
                <a:schemeClr val="dk1"/>
              </a:buClr>
              <a:buSzPts val="2000"/>
              <a:buChar char="•"/>
            </a:pPr>
            <a:r>
              <a:rPr lang="en-US" sz="2000" i="1" dirty="0"/>
              <a:t>Why do CUREs?</a:t>
            </a:r>
            <a:endParaRPr dirty="0"/>
          </a:p>
          <a:p>
            <a:pPr marL="685800" lvl="1" indent="-228600" algn="l" rtl="0">
              <a:lnSpc>
                <a:spcPct val="90000"/>
              </a:lnSpc>
              <a:spcBef>
                <a:spcPts val="500"/>
              </a:spcBef>
              <a:spcAft>
                <a:spcPts val="0"/>
              </a:spcAft>
              <a:buClr>
                <a:schemeClr val="dk1"/>
              </a:buClr>
              <a:buSzPts val="2000"/>
              <a:buChar char="•"/>
            </a:pPr>
            <a:r>
              <a:rPr lang="en-US" sz="2000" dirty="0"/>
              <a:t>Allow students to gain research experience outside of a traditional research (lab) environment</a:t>
            </a:r>
            <a:endParaRPr dirty="0"/>
          </a:p>
          <a:p>
            <a:pPr marL="685800" lvl="1" indent="-228600" algn="l" rtl="0">
              <a:lnSpc>
                <a:spcPct val="90000"/>
              </a:lnSpc>
              <a:spcBef>
                <a:spcPts val="500"/>
              </a:spcBef>
              <a:spcAft>
                <a:spcPts val="0"/>
              </a:spcAft>
              <a:buClr>
                <a:schemeClr val="dk1"/>
              </a:buClr>
              <a:buSzPts val="2000"/>
              <a:buChar char="•"/>
            </a:pPr>
            <a:r>
              <a:rPr lang="en-US" sz="2000" dirty="0"/>
              <a:t>Activities are </a:t>
            </a:r>
            <a:r>
              <a:rPr lang="en-US" sz="2000" u="sng" dirty="0"/>
              <a:t>inquiry-based</a:t>
            </a:r>
            <a:r>
              <a:rPr lang="en-US" sz="2000" dirty="0"/>
              <a:t> </a:t>
            </a:r>
            <a:endParaRPr dirty="0"/>
          </a:p>
          <a:p>
            <a:pPr marL="685800" lvl="1" indent="-228600" algn="l" rtl="0">
              <a:lnSpc>
                <a:spcPct val="90000"/>
              </a:lnSpc>
              <a:spcBef>
                <a:spcPts val="500"/>
              </a:spcBef>
              <a:spcAft>
                <a:spcPts val="0"/>
              </a:spcAft>
              <a:buClr>
                <a:schemeClr val="dk1"/>
              </a:buClr>
              <a:buSzPts val="2000"/>
              <a:buChar char="•"/>
            </a:pPr>
            <a:r>
              <a:rPr lang="en-US" sz="2000" dirty="0"/>
              <a:t>Practice/strengthen laboratory (and non-lab) skills</a:t>
            </a:r>
            <a:endParaRPr dirty="0"/>
          </a:p>
          <a:p>
            <a:pPr marL="685800" lvl="1" indent="-228600" algn="l" rtl="0">
              <a:lnSpc>
                <a:spcPct val="90000"/>
              </a:lnSpc>
              <a:spcBef>
                <a:spcPts val="500"/>
              </a:spcBef>
              <a:spcAft>
                <a:spcPts val="0"/>
              </a:spcAft>
              <a:buClr>
                <a:schemeClr val="dk1"/>
              </a:buClr>
              <a:buSzPts val="2000"/>
              <a:buChar char="•"/>
            </a:pPr>
            <a:r>
              <a:rPr lang="en-US" sz="2000" dirty="0"/>
              <a:t>Can be included in students’ CV/resume/portfolio</a:t>
            </a:r>
            <a:endParaRPr sz="2000" u="sng" dirty="0"/>
          </a:p>
        </p:txBody>
      </p:sp>
      <p:pic>
        <p:nvPicPr>
          <p:cNvPr id="413" name="Google Shape;413;p3" descr="A hand holding a camera lens with a view of a body of water"/>
          <p:cNvPicPr preferRelativeResize="0"/>
          <p:nvPr/>
        </p:nvPicPr>
        <p:blipFill rotWithShape="1">
          <a:blip r:embed="rId3">
            <a:alphaModFix/>
          </a:blip>
          <a:srcRect/>
          <a:stretch/>
        </p:blipFill>
        <p:spPr>
          <a:xfrm>
            <a:off x="7349032" y="0"/>
            <a:ext cx="4847040" cy="6858000"/>
          </a:xfrm>
          <a:prstGeom prst="rect">
            <a:avLst/>
          </a:prstGeom>
          <a:noFill/>
          <a:ln>
            <a:noFill/>
          </a:ln>
        </p:spPr>
      </p:pic>
      <p:sp>
        <p:nvSpPr>
          <p:cNvPr id="6" name="Footer Placeholder 4">
            <a:extLst>
              <a:ext uri="{FF2B5EF4-FFF2-40B4-BE49-F238E27FC236}">
                <a16:creationId xmlns:a16="http://schemas.microsoft.com/office/drawing/2014/main" id="{C591C721-B597-A018-309B-2F57D76E6A07}"/>
              </a:ext>
            </a:extLst>
          </p:cNvPr>
          <p:cNvSpPr txBox="1">
            <a:spLocks/>
          </p:cNvSpPr>
          <p:nvPr/>
        </p:nvSpPr>
        <p:spPr>
          <a:xfrm>
            <a:off x="9573998" y="6437432"/>
            <a:ext cx="4114800" cy="307736"/>
          </a:xfrm>
          <a:prstGeom prst="rect">
            <a:avLst/>
          </a:prstGeom>
          <a:noFill/>
          <a:ln>
            <a:noFill/>
          </a:ln>
        </p:spPr>
        <p:txBody>
          <a:bodyPr spcFirstLastPara="1" wrap="square" lIns="91425" tIns="45700" rIns="91425" bIns="45700" rtlCol="0" anchor="ctr" anchorCtr="0">
            <a:sp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r>
              <a:rPr lang="en-US" sz="1400" i="1" dirty="0">
                <a:solidFill>
                  <a:srgbClr val="FFC000"/>
                </a:solidFill>
              </a:rPr>
              <a:t>Slide </a:t>
            </a:r>
            <a:fld id="{18C81A75-8FD0-4DA0-9FAF-3618E1711803}" type="slidenum">
              <a:rPr lang="en-US" sz="1400" i="1" smtClean="0">
                <a:solidFill>
                  <a:srgbClr val="FFC000"/>
                </a:solidFill>
              </a:rPr>
              <a:pPr/>
              <a:t>4</a:t>
            </a:fld>
            <a:r>
              <a:rPr lang="en-US" sz="1400" i="1" dirty="0">
                <a:solidFill>
                  <a:srgbClr val="FFC000"/>
                </a:solidFill>
              </a:rPr>
              <a:t> of 97</a:t>
            </a:r>
          </a:p>
        </p:txBody>
      </p:sp>
      <p:sp>
        <p:nvSpPr>
          <p:cNvPr id="3" name="Slide Number Placeholder 2">
            <a:extLst>
              <a:ext uri="{FF2B5EF4-FFF2-40B4-BE49-F238E27FC236}">
                <a16:creationId xmlns:a16="http://schemas.microsoft.com/office/drawing/2014/main" id="{53587AF4-8748-17E3-5E33-EEDB2AD94BFD}"/>
              </a:ext>
            </a:extLst>
          </p:cNvPr>
          <p:cNvSpPr>
            <a:spLocks noGrp="1"/>
          </p:cNvSpPr>
          <p:nvPr>
            <p:ph type="sldNum" idx="12"/>
          </p:nvPr>
        </p:nvSpPr>
        <p:spPr/>
        <p:txBody>
          <a:bodyPr/>
          <a:lstStyle/>
          <a:p>
            <a:fld id="{00000000-1234-1234-1234-123412341234}" type="slidenum">
              <a:rPr lang="en-US"/>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2">
                                            <p:txEl>
                                              <p:pRg st="0" end="0"/>
                                            </p:txEl>
                                          </p:spTgt>
                                        </p:tgtEl>
                                        <p:attrNameLst>
                                          <p:attrName>style.visibility</p:attrName>
                                        </p:attrNameLst>
                                      </p:cBhvr>
                                      <p:to>
                                        <p:strVal val="visible"/>
                                      </p:to>
                                    </p:set>
                                    <p:animEffect transition="in" filter="fade">
                                      <p:cBhvr>
                                        <p:cTn id="7" dur="500"/>
                                        <p:tgtEl>
                                          <p:spTgt spid="41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2">
                                            <p:txEl>
                                              <p:pRg st="1" end="1"/>
                                            </p:txEl>
                                          </p:spTgt>
                                        </p:tgtEl>
                                        <p:attrNameLst>
                                          <p:attrName>style.visibility</p:attrName>
                                        </p:attrNameLst>
                                      </p:cBhvr>
                                      <p:to>
                                        <p:strVal val="visible"/>
                                      </p:to>
                                    </p:set>
                                    <p:animEffect transition="in" filter="fade">
                                      <p:cBhvr>
                                        <p:cTn id="12" dur="500"/>
                                        <p:tgtEl>
                                          <p:spTgt spid="41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12">
                                            <p:txEl>
                                              <p:pRg st="2" end="2"/>
                                            </p:txEl>
                                          </p:spTgt>
                                        </p:tgtEl>
                                        <p:attrNameLst>
                                          <p:attrName>style.visibility</p:attrName>
                                        </p:attrNameLst>
                                      </p:cBhvr>
                                      <p:to>
                                        <p:strVal val="visible"/>
                                      </p:to>
                                    </p:set>
                                    <p:animEffect transition="in" filter="fade">
                                      <p:cBhvr>
                                        <p:cTn id="17" dur="500"/>
                                        <p:tgtEl>
                                          <p:spTgt spid="4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2">
                                            <p:txEl>
                                              <p:pRg st="3" end="3"/>
                                            </p:txEl>
                                          </p:spTgt>
                                        </p:tgtEl>
                                        <p:attrNameLst>
                                          <p:attrName>style.visibility</p:attrName>
                                        </p:attrNameLst>
                                      </p:cBhvr>
                                      <p:to>
                                        <p:strVal val="visible"/>
                                      </p:to>
                                    </p:set>
                                    <p:animEffect transition="in" filter="fade">
                                      <p:cBhvr>
                                        <p:cTn id="22" dur="500"/>
                                        <p:tgtEl>
                                          <p:spTgt spid="41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2">
                                            <p:txEl>
                                              <p:pRg st="4" end="4"/>
                                            </p:txEl>
                                          </p:spTgt>
                                        </p:tgtEl>
                                        <p:attrNameLst>
                                          <p:attrName>style.visibility</p:attrName>
                                        </p:attrNameLst>
                                      </p:cBhvr>
                                      <p:to>
                                        <p:strVal val="visible"/>
                                      </p:to>
                                    </p:set>
                                    <p:animEffect transition="in" filter="fade">
                                      <p:cBhvr>
                                        <p:cTn id="27" dur="500"/>
                                        <p:tgtEl>
                                          <p:spTgt spid="41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12">
                                            <p:txEl>
                                              <p:pRg st="5" end="5"/>
                                            </p:txEl>
                                          </p:spTgt>
                                        </p:tgtEl>
                                        <p:attrNameLst>
                                          <p:attrName>style.visibility</p:attrName>
                                        </p:attrNameLst>
                                      </p:cBhvr>
                                      <p:to>
                                        <p:strVal val="visible"/>
                                      </p:to>
                                    </p:set>
                                    <p:animEffect transition="in" filter="fade">
                                      <p:cBhvr>
                                        <p:cTn id="32" dur="500"/>
                                        <p:tgtEl>
                                          <p:spTgt spid="41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18"/>
        <p:cNvGrpSpPr/>
        <p:nvPr/>
      </p:nvGrpSpPr>
      <p:grpSpPr>
        <a:xfrm>
          <a:off x="0" y="0"/>
          <a:ext cx="0" cy="0"/>
          <a:chOff x="0" y="0"/>
          <a:chExt cx="0" cy="0"/>
        </a:xfrm>
      </p:grpSpPr>
      <p:sp>
        <p:nvSpPr>
          <p:cNvPr id="419" name="Google Shape;419;p4"/>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20" name="Google Shape;420;p4" descr="Microscope slide"/>
          <p:cNvPicPr preferRelativeResize="0"/>
          <p:nvPr/>
        </p:nvPicPr>
        <p:blipFill rotWithShape="1">
          <a:blip r:embed="rId3">
            <a:alphaModFix/>
          </a:blip>
          <a:srcRect r="5882" b="-1"/>
          <a:stretch/>
        </p:blipFill>
        <p:spPr>
          <a:xfrm>
            <a:off x="5894832" y="10"/>
            <a:ext cx="6297166" cy="6857990"/>
          </a:xfrm>
          <a:prstGeom prst="rect">
            <a:avLst/>
          </a:prstGeom>
          <a:noFill/>
          <a:ln>
            <a:noFill/>
          </a:ln>
        </p:spPr>
      </p:pic>
      <p:sp>
        <p:nvSpPr>
          <p:cNvPr id="421" name="Google Shape;421;p4"/>
          <p:cNvSpPr/>
          <p:nvPr/>
        </p:nvSpPr>
        <p:spPr>
          <a:xfrm>
            <a:off x="-1" y="0"/>
            <a:ext cx="7390263"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22" name="Google Shape;422;p4"/>
          <p:cNvSpPr txBox="1">
            <a:spLocks noGrp="1"/>
          </p:cNvSpPr>
          <p:nvPr>
            <p:ph type="title"/>
          </p:nvPr>
        </p:nvSpPr>
        <p:spPr>
          <a:xfrm>
            <a:off x="303179" y="-199199"/>
            <a:ext cx="5201509" cy="1162821"/>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Calibri"/>
              <a:buNone/>
            </a:pPr>
            <a:r>
              <a:rPr lang="en-US" sz="4000" u="sng"/>
              <a:t>The BIOL 1A CURE Project</a:t>
            </a:r>
            <a:endParaRPr/>
          </a:p>
        </p:txBody>
      </p:sp>
      <p:sp>
        <p:nvSpPr>
          <p:cNvPr id="423" name="Google Shape;423;p4"/>
          <p:cNvSpPr txBox="1">
            <a:spLocks noGrp="1"/>
          </p:cNvSpPr>
          <p:nvPr>
            <p:ph type="body" idx="1"/>
          </p:nvPr>
        </p:nvSpPr>
        <p:spPr>
          <a:xfrm>
            <a:off x="303179" y="1082910"/>
            <a:ext cx="5591653" cy="5349240"/>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1800"/>
              <a:buChar char="•"/>
            </a:pPr>
            <a:r>
              <a:rPr lang="en-US" sz="1800" dirty="0"/>
              <a:t>A series of (4) physiological experiments on </a:t>
            </a:r>
            <a:r>
              <a:rPr lang="en-US" sz="1800" i="1" dirty="0"/>
              <a:t>Tetrahymena </a:t>
            </a:r>
            <a:r>
              <a:rPr lang="en-US" sz="1800" i="1" dirty="0" err="1"/>
              <a:t>thermophila</a:t>
            </a:r>
            <a:r>
              <a:rPr lang="en-US" sz="1800" i="1" dirty="0"/>
              <a:t> </a:t>
            </a:r>
            <a:r>
              <a:rPr lang="en-US" sz="1800" dirty="0"/>
              <a:t>with associated Lab Report </a:t>
            </a:r>
            <a:endParaRPr dirty="0"/>
          </a:p>
          <a:p>
            <a:pPr marL="228600" lvl="0" indent="-228600" algn="l" rtl="0">
              <a:lnSpc>
                <a:spcPct val="90000"/>
              </a:lnSpc>
              <a:spcBef>
                <a:spcPts val="1000"/>
              </a:spcBef>
              <a:spcAft>
                <a:spcPts val="0"/>
              </a:spcAft>
              <a:buClr>
                <a:schemeClr val="dk1"/>
              </a:buClr>
              <a:buSzPts val="1800"/>
              <a:buChar char="•"/>
            </a:pPr>
            <a:r>
              <a:rPr lang="en-US" sz="1800" dirty="0"/>
              <a:t>Two broad areas of research:</a:t>
            </a:r>
            <a:endParaRPr dirty="0"/>
          </a:p>
          <a:p>
            <a:pPr marL="685800" lvl="1" indent="-228600" algn="l" rtl="0">
              <a:lnSpc>
                <a:spcPct val="90000"/>
              </a:lnSpc>
              <a:spcBef>
                <a:spcPts val="500"/>
              </a:spcBef>
              <a:spcAft>
                <a:spcPts val="0"/>
              </a:spcAft>
              <a:buClr>
                <a:schemeClr val="dk1"/>
              </a:buClr>
              <a:buSzPts val="1800"/>
              <a:buChar char="•"/>
            </a:pPr>
            <a:r>
              <a:rPr lang="en-US" sz="1800" dirty="0"/>
              <a:t>human impacts on freshwater ecosystems</a:t>
            </a:r>
            <a:endParaRPr dirty="0"/>
          </a:p>
          <a:p>
            <a:pPr marL="685800" lvl="1" indent="-228600" algn="l" rtl="0">
              <a:lnSpc>
                <a:spcPct val="90000"/>
              </a:lnSpc>
              <a:spcBef>
                <a:spcPts val="500"/>
              </a:spcBef>
              <a:spcAft>
                <a:spcPts val="0"/>
              </a:spcAft>
              <a:buClr>
                <a:schemeClr val="dk1"/>
              </a:buClr>
              <a:buSzPts val="1800"/>
              <a:buChar char="•"/>
            </a:pPr>
            <a:r>
              <a:rPr lang="en-US" sz="1800" dirty="0"/>
              <a:t>effects of a substance on eukaryotes</a:t>
            </a:r>
            <a:endParaRPr dirty="0"/>
          </a:p>
          <a:p>
            <a:pPr marL="228600" lvl="0" indent="-228600" algn="l" rtl="0">
              <a:lnSpc>
                <a:spcPct val="90000"/>
              </a:lnSpc>
              <a:spcBef>
                <a:spcPts val="1000"/>
              </a:spcBef>
              <a:spcAft>
                <a:spcPts val="0"/>
              </a:spcAft>
              <a:buClr>
                <a:schemeClr val="dk1"/>
              </a:buClr>
              <a:buSzPts val="1800"/>
              <a:buChar char="•"/>
            </a:pPr>
            <a:r>
              <a:rPr lang="en-US" sz="1800" dirty="0"/>
              <a:t>Assignments consist of:</a:t>
            </a:r>
            <a:endParaRPr dirty="0"/>
          </a:p>
          <a:p>
            <a:pPr marL="685800" lvl="1" indent="-228600" algn="l" rtl="0">
              <a:lnSpc>
                <a:spcPct val="90000"/>
              </a:lnSpc>
              <a:spcBef>
                <a:spcPts val="500"/>
              </a:spcBef>
              <a:spcAft>
                <a:spcPts val="0"/>
              </a:spcAft>
              <a:buClr>
                <a:schemeClr val="dk1"/>
              </a:buClr>
              <a:buSzPts val="1600"/>
              <a:buChar char="•"/>
            </a:pPr>
            <a:r>
              <a:rPr lang="en-US" sz="1600" dirty="0"/>
              <a:t>‘CURE project brainstorming and identifying variables’ (Week 1 Pre-Lab activity)</a:t>
            </a:r>
            <a:endParaRPr dirty="0"/>
          </a:p>
          <a:p>
            <a:pPr marL="685800" lvl="1" indent="-228600" algn="l" rtl="0">
              <a:lnSpc>
                <a:spcPct val="90000"/>
              </a:lnSpc>
              <a:spcBef>
                <a:spcPts val="500"/>
              </a:spcBef>
              <a:spcAft>
                <a:spcPts val="0"/>
              </a:spcAft>
              <a:buClr>
                <a:schemeClr val="dk1"/>
              </a:buClr>
              <a:buSzPts val="1600"/>
              <a:buChar char="•"/>
            </a:pPr>
            <a:r>
              <a:rPr lang="en-US" sz="1600" b="1" dirty="0"/>
              <a:t>Research Plan</a:t>
            </a:r>
            <a:r>
              <a:rPr lang="en-US" sz="1600" dirty="0"/>
              <a:t> and </a:t>
            </a:r>
            <a:r>
              <a:rPr lang="en-US" sz="1600" b="1" dirty="0"/>
              <a:t>Bibliography</a:t>
            </a:r>
            <a:r>
              <a:rPr lang="en-US" sz="1600" dirty="0"/>
              <a:t> (due end of Week 3)</a:t>
            </a:r>
            <a:endParaRPr dirty="0"/>
          </a:p>
          <a:p>
            <a:pPr marL="685800" lvl="1" indent="-228600" algn="l" rtl="0">
              <a:lnSpc>
                <a:spcPct val="90000"/>
              </a:lnSpc>
              <a:spcBef>
                <a:spcPts val="500"/>
              </a:spcBef>
              <a:spcAft>
                <a:spcPts val="0"/>
              </a:spcAft>
              <a:buClr>
                <a:schemeClr val="dk1"/>
              </a:buClr>
              <a:buSzPts val="1600"/>
              <a:buChar char="•"/>
            </a:pPr>
            <a:r>
              <a:rPr lang="en-US" sz="1600" b="1" dirty="0"/>
              <a:t>CURE Report Draft 1</a:t>
            </a:r>
            <a:r>
              <a:rPr lang="en-US" sz="1600" dirty="0"/>
              <a:t>, peer-reviewed (due Week 9)</a:t>
            </a:r>
            <a:endParaRPr dirty="0"/>
          </a:p>
          <a:p>
            <a:pPr marL="685800" lvl="1" indent="-228600" algn="l" rtl="0">
              <a:lnSpc>
                <a:spcPct val="90000"/>
              </a:lnSpc>
              <a:spcBef>
                <a:spcPts val="500"/>
              </a:spcBef>
              <a:spcAft>
                <a:spcPts val="0"/>
              </a:spcAft>
              <a:buClr>
                <a:schemeClr val="dk1"/>
              </a:buClr>
              <a:buSzPts val="1600"/>
              <a:buChar char="•"/>
            </a:pPr>
            <a:r>
              <a:rPr lang="en-US" sz="1600" b="1" dirty="0"/>
              <a:t>CURE Report Draft 2</a:t>
            </a:r>
            <a:r>
              <a:rPr lang="en-US" sz="1600" dirty="0"/>
              <a:t> (due Week 10)</a:t>
            </a:r>
            <a:endParaRPr dirty="0"/>
          </a:p>
          <a:p>
            <a:pPr marL="685800" lvl="1" indent="-228600" algn="l" rtl="0">
              <a:lnSpc>
                <a:spcPct val="90000"/>
              </a:lnSpc>
              <a:spcBef>
                <a:spcPts val="500"/>
              </a:spcBef>
              <a:spcAft>
                <a:spcPts val="0"/>
              </a:spcAft>
              <a:buClr>
                <a:schemeClr val="dk1"/>
              </a:buClr>
              <a:buSzPts val="1600"/>
              <a:buChar char="•"/>
            </a:pPr>
            <a:r>
              <a:rPr lang="en-US" sz="1600" b="1" dirty="0"/>
              <a:t>Final Draft</a:t>
            </a:r>
            <a:r>
              <a:rPr lang="en-US" sz="1600" dirty="0"/>
              <a:t> (due Week 15)</a:t>
            </a:r>
            <a:endParaRPr dirty="0"/>
          </a:p>
          <a:p>
            <a:pPr marL="228600" lvl="0" indent="-228600" algn="l" rtl="0">
              <a:lnSpc>
                <a:spcPct val="90000"/>
              </a:lnSpc>
              <a:spcBef>
                <a:spcPts val="1000"/>
              </a:spcBef>
              <a:spcAft>
                <a:spcPts val="0"/>
              </a:spcAft>
              <a:buClr>
                <a:schemeClr val="dk1"/>
              </a:buClr>
              <a:buSzPts val="1800"/>
              <a:buChar char="•"/>
            </a:pPr>
            <a:r>
              <a:rPr lang="en-US" sz="1800" dirty="0"/>
              <a:t>Students work in groups of 3</a:t>
            </a:r>
            <a:endParaRPr dirty="0"/>
          </a:p>
          <a:p>
            <a:pPr marL="685800" lvl="1" indent="-228600" algn="l" rtl="0">
              <a:lnSpc>
                <a:spcPct val="90000"/>
              </a:lnSpc>
              <a:spcBef>
                <a:spcPts val="500"/>
              </a:spcBef>
              <a:spcAft>
                <a:spcPts val="0"/>
              </a:spcAft>
              <a:buClr>
                <a:schemeClr val="dk1"/>
              </a:buClr>
              <a:buSzPts val="1600"/>
              <a:buChar char="•"/>
            </a:pPr>
            <a:r>
              <a:rPr lang="en-US" sz="1600" dirty="0"/>
              <a:t>Experiments take place during Weeks 5 and 6 of the course</a:t>
            </a:r>
            <a:endParaRPr dirty="0"/>
          </a:p>
          <a:p>
            <a:pPr marL="685800" lvl="1" indent="-228600" algn="l" rtl="0">
              <a:lnSpc>
                <a:spcPct val="90000"/>
              </a:lnSpc>
              <a:spcBef>
                <a:spcPts val="500"/>
              </a:spcBef>
              <a:spcAft>
                <a:spcPts val="0"/>
              </a:spcAft>
              <a:buClr>
                <a:schemeClr val="dk1"/>
              </a:buClr>
              <a:buSzPts val="1600"/>
              <a:buChar char="•"/>
            </a:pPr>
            <a:r>
              <a:rPr lang="en-US" sz="1600" dirty="0"/>
              <a:t>Writing assignments are done individually, except for the ‘Research Plan’ </a:t>
            </a:r>
            <a:endParaRPr dirty="0"/>
          </a:p>
          <a:p>
            <a:pPr marL="685800" lvl="1" indent="-228600" algn="l" rtl="0">
              <a:lnSpc>
                <a:spcPct val="90000"/>
              </a:lnSpc>
              <a:spcBef>
                <a:spcPts val="500"/>
              </a:spcBef>
              <a:spcAft>
                <a:spcPts val="0"/>
              </a:spcAft>
              <a:buClr>
                <a:schemeClr val="dk1"/>
              </a:buClr>
              <a:buSzPts val="1600"/>
              <a:buChar char="•"/>
            </a:pPr>
            <a:r>
              <a:rPr lang="en-US" sz="1600" dirty="0"/>
              <a:t>‘</a:t>
            </a:r>
            <a:r>
              <a:rPr lang="en-US" sz="1600" u="sng" dirty="0">
                <a:solidFill>
                  <a:schemeClr val="hlink"/>
                </a:solidFill>
                <a:hlinkClick r:id="rId4"/>
              </a:rPr>
              <a:t>CURE Term Paper</a:t>
            </a:r>
            <a:r>
              <a:rPr lang="en-US" sz="1600" dirty="0"/>
              <a:t>’ module is provided on Canvas</a:t>
            </a:r>
            <a:endParaRPr dirty="0"/>
          </a:p>
          <a:p>
            <a:pPr marL="228600" lvl="0" indent="-88900" algn="l" rtl="0">
              <a:lnSpc>
                <a:spcPct val="90000"/>
              </a:lnSpc>
              <a:spcBef>
                <a:spcPts val="1000"/>
              </a:spcBef>
              <a:spcAft>
                <a:spcPts val="0"/>
              </a:spcAft>
              <a:buClr>
                <a:schemeClr val="dk1"/>
              </a:buClr>
              <a:buSzPts val="2200"/>
              <a:buNone/>
            </a:pPr>
            <a:endParaRPr sz="2200" dirty="0"/>
          </a:p>
        </p:txBody>
      </p:sp>
      <p:sp>
        <p:nvSpPr>
          <p:cNvPr id="424" name="Google Shape;424;p4"/>
          <p:cNvSpPr txBox="1"/>
          <p:nvPr/>
        </p:nvSpPr>
        <p:spPr>
          <a:xfrm>
            <a:off x="102011" y="664525"/>
            <a:ext cx="579282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i="0" u="none" strike="noStrike" cap="none">
                <a:solidFill>
                  <a:schemeClr val="dk1"/>
                </a:solidFill>
                <a:latin typeface="Calibri"/>
                <a:ea typeface="Calibri"/>
                <a:cs typeface="Calibri"/>
                <a:sym typeface="Calibri"/>
              </a:rPr>
              <a:t>BIOL 1A </a:t>
            </a:r>
            <a:r>
              <a:rPr lang="en-US" sz="1800" b="0" i="0" u="none" strike="noStrike" cap="none">
                <a:solidFill>
                  <a:schemeClr val="dk1"/>
                </a:solidFill>
                <a:latin typeface="Calibri"/>
                <a:ea typeface="Calibri"/>
                <a:cs typeface="Calibri"/>
                <a:sym typeface="Calibri"/>
              </a:rPr>
              <a:t>= First Semester Intro Biology for Science Majors</a:t>
            </a:r>
            <a:endParaRPr/>
          </a:p>
        </p:txBody>
      </p:sp>
      <p:sp>
        <p:nvSpPr>
          <p:cNvPr id="5" name="Footer Placeholder 4">
            <a:extLst>
              <a:ext uri="{FF2B5EF4-FFF2-40B4-BE49-F238E27FC236}">
                <a16:creationId xmlns:a16="http://schemas.microsoft.com/office/drawing/2014/main" id="{FCEEBBE7-ECE0-A18B-6F20-90CC09945496}"/>
              </a:ext>
            </a:extLst>
          </p:cNvPr>
          <p:cNvSpPr txBox="1">
            <a:spLocks noGrp="1"/>
          </p:cNvSpPr>
          <p:nvPr>
            <p:ph type="ftr" idx="11"/>
          </p:nvPr>
        </p:nvSpPr>
        <p:spPr>
          <a:xfrm>
            <a:off x="9503979" y="6460844"/>
            <a:ext cx="4114800" cy="307736"/>
          </a:xfrm>
          <a:prstGeom prst="rect">
            <a:avLst/>
          </a:prstGeom>
          <a:noFill/>
        </p:spPr>
        <p:txBody>
          <a:bodyPr wrap="square" rtlCol="0">
            <a:spAutoFit/>
          </a:bodyPr>
          <a:lstStyle/>
          <a:p>
            <a:r>
              <a:rPr lang="en-US" sz="1400" i="1" dirty="0">
                <a:solidFill>
                  <a:srgbClr val="FFC000"/>
                </a:solidFill>
              </a:rPr>
              <a:t>Slide </a:t>
            </a:r>
            <a:fld id="{18C81A75-8FD0-4DA0-9FAF-3618E1711803}" type="slidenum">
              <a:rPr lang="en-US" sz="1400" i="1" smtClean="0">
                <a:solidFill>
                  <a:srgbClr val="FFC000"/>
                </a:solidFill>
              </a:rPr>
              <a:t>5</a:t>
            </a:fld>
            <a:r>
              <a:rPr lang="en-US" sz="1400" i="1" dirty="0">
                <a:solidFill>
                  <a:srgbClr val="FFC000"/>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3">
                                            <p:txEl>
                                              <p:pRg st="0" end="0"/>
                                            </p:txEl>
                                          </p:spTgt>
                                        </p:tgtEl>
                                        <p:attrNameLst>
                                          <p:attrName>style.visibility</p:attrName>
                                        </p:attrNameLst>
                                      </p:cBhvr>
                                      <p:to>
                                        <p:strVal val="visible"/>
                                      </p:to>
                                    </p:set>
                                    <p:animEffect transition="in" filter="fade">
                                      <p:cBhvr>
                                        <p:cTn id="7" dur="500"/>
                                        <p:tgtEl>
                                          <p:spTgt spid="4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3">
                                            <p:txEl>
                                              <p:pRg st="1" end="1"/>
                                            </p:txEl>
                                          </p:spTgt>
                                        </p:tgtEl>
                                        <p:attrNameLst>
                                          <p:attrName>style.visibility</p:attrName>
                                        </p:attrNameLst>
                                      </p:cBhvr>
                                      <p:to>
                                        <p:strVal val="visible"/>
                                      </p:to>
                                    </p:set>
                                    <p:animEffect transition="in" filter="fade">
                                      <p:cBhvr>
                                        <p:cTn id="12" dur="500"/>
                                        <p:tgtEl>
                                          <p:spTgt spid="42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23">
                                            <p:txEl>
                                              <p:pRg st="2" end="2"/>
                                            </p:txEl>
                                          </p:spTgt>
                                        </p:tgtEl>
                                        <p:attrNameLst>
                                          <p:attrName>style.visibility</p:attrName>
                                        </p:attrNameLst>
                                      </p:cBhvr>
                                      <p:to>
                                        <p:strVal val="visible"/>
                                      </p:to>
                                    </p:set>
                                    <p:animEffect transition="in" filter="fade">
                                      <p:cBhvr>
                                        <p:cTn id="15" dur="500"/>
                                        <p:tgtEl>
                                          <p:spTgt spid="42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23">
                                            <p:txEl>
                                              <p:pRg st="3" end="3"/>
                                            </p:txEl>
                                          </p:spTgt>
                                        </p:tgtEl>
                                        <p:attrNameLst>
                                          <p:attrName>style.visibility</p:attrName>
                                        </p:attrNameLst>
                                      </p:cBhvr>
                                      <p:to>
                                        <p:strVal val="visible"/>
                                      </p:to>
                                    </p:set>
                                    <p:animEffect transition="in" filter="fade">
                                      <p:cBhvr>
                                        <p:cTn id="18" dur="500"/>
                                        <p:tgtEl>
                                          <p:spTgt spid="42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23">
                                            <p:txEl>
                                              <p:pRg st="4" end="4"/>
                                            </p:txEl>
                                          </p:spTgt>
                                        </p:tgtEl>
                                        <p:attrNameLst>
                                          <p:attrName>style.visibility</p:attrName>
                                        </p:attrNameLst>
                                      </p:cBhvr>
                                      <p:to>
                                        <p:strVal val="visible"/>
                                      </p:to>
                                    </p:set>
                                    <p:animEffect transition="in" filter="fade">
                                      <p:cBhvr>
                                        <p:cTn id="23" dur="500"/>
                                        <p:tgtEl>
                                          <p:spTgt spid="42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23">
                                            <p:txEl>
                                              <p:pRg st="5" end="5"/>
                                            </p:txEl>
                                          </p:spTgt>
                                        </p:tgtEl>
                                        <p:attrNameLst>
                                          <p:attrName>style.visibility</p:attrName>
                                        </p:attrNameLst>
                                      </p:cBhvr>
                                      <p:to>
                                        <p:strVal val="visible"/>
                                      </p:to>
                                    </p:set>
                                    <p:animEffect transition="in" filter="fade">
                                      <p:cBhvr>
                                        <p:cTn id="26" dur="500"/>
                                        <p:tgtEl>
                                          <p:spTgt spid="423">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423">
                                            <p:txEl>
                                              <p:pRg st="6" end="6"/>
                                            </p:txEl>
                                          </p:spTgt>
                                        </p:tgtEl>
                                        <p:attrNameLst>
                                          <p:attrName>style.visibility</p:attrName>
                                        </p:attrNameLst>
                                      </p:cBhvr>
                                      <p:to>
                                        <p:strVal val="visible"/>
                                      </p:to>
                                    </p:set>
                                    <p:animEffect transition="in" filter="fade">
                                      <p:cBhvr>
                                        <p:cTn id="29" dur="500"/>
                                        <p:tgtEl>
                                          <p:spTgt spid="423">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423">
                                            <p:txEl>
                                              <p:pRg st="7" end="7"/>
                                            </p:txEl>
                                          </p:spTgt>
                                        </p:tgtEl>
                                        <p:attrNameLst>
                                          <p:attrName>style.visibility</p:attrName>
                                        </p:attrNameLst>
                                      </p:cBhvr>
                                      <p:to>
                                        <p:strVal val="visible"/>
                                      </p:to>
                                    </p:set>
                                    <p:animEffect transition="in" filter="fade">
                                      <p:cBhvr>
                                        <p:cTn id="32" dur="500"/>
                                        <p:tgtEl>
                                          <p:spTgt spid="423">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423">
                                            <p:txEl>
                                              <p:pRg st="8" end="8"/>
                                            </p:txEl>
                                          </p:spTgt>
                                        </p:tgtEl>
                                        <p:attrNameLst>
                                          <p:attrName>style.visibility</p:attrName>
                                        </p:attrNameLst>
                                      </p:cBhvr>
                                      <p:to>
                                        <p:strVal val="visible"/>
                                      </p:to>
                                    </p:set>
                                    <p:animEffect transition="in" filter="fade">
                                      <p:cBhvr>
                                        <p:cTn id="35" dur="500"/>
                                        <p:tgtEl>
                                          <p:spTgt spid="423">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423">
                                            <p:txEl>
                                              <p:pRg st="9" end="9"/>
                                            </p:txEl>
                                          </p:spTgt>
                                        </p:tgtEl>
                                        <p:attrNameLst>
                                          <p:attrName>style.visibility</p:attrName>
                                        </p:attrNameLst>
                                      </p:cBhvr>
                                      <p:to>
                                        <p:strVal val="visible"/>
                                      </p:to>
                                    </p:set>
                                    <p:animEffect transition="in" filter="fade">
                                      <p:cBhvr>
                                        <p:cTn id="38" dur="500"/>
                                        <p:tgtEl>
                                          <p:spTgt spid="423">
                                            <p:txEl>
                                              <p:pRg st="9" end="9"/>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23">
                                            <p:txEl>
                                              <p:pRg st="10" end="10"/>
                                            </p:txEl>
                                          </p:spTgt>
                                        </p:tgtEl>
                                        <p:attrNameLst>
                                          <p:attrName>style.visibility</p:attrName>
                                        </p:attrNameLst>
                                      </p:cBhvr>
                                      <p:to>
                                        <p:strVal val="visible"/>
                                      </p:to>
                                    </p:set>
                                    <p:animEffect transition="in" filter="fade">
                                      <p:cBhvr>
                                        <p:cTn id="43" dur="500"/>
                                        <p:tgtEl>
                                          <p:spTgt spid="423">
                                            <p:txEl>
                                              <p:pRg st="10" end="10"/>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423">
                                            <p:txEl>
                                              <p:pRg st="11" end="11"/>
                                            </p:txEl>
                                          </p:spTgt>
                                        </p:tgtEl>
                                        <p:attrNameLst>
                                          <p:attrName>style.visibility</p:attrName>
                                        </p:attrNameLst>
                                      </p:cBhvr>
                                      <p:to>
                                        <p:strVal val="visible"/>
                                      </p:to>
                                    </p:set>
                                    <p:animEffect transition="in" filter="fade">
                                      <p:cBhvr>
                                        <p:cTn id="46" dur="500"/>
                                        <p:tgtEl>
                                          <p:spTgt spid="423">
                                            <p:txEl>
                                              <p:pRg st="11" end="11"/>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423">
                                            <p:txEl>
                                              <p:pRg st="12" end="12"/>
                                            </p:txEl>
                                          </p:spTgt>
                                        </p:tgtEl>
                                        <p:attrNameLst>
                                          <p:attrName>style.visibility</p:attrName>
                                        </p:attrNameLst>
                                      </p:cBhvr>
                                      <p:to>
                                        <p:strVal val="visible"/>
                                      </p:to>
                                    </p:set>
                                    <p:animEffect transition="in" filter="fade">
                                      <p:cBhvr>
                                        <p:cTn id="49" dur="500"/>
                                        <p:tgtEl>
                                          <p:spTgt spid="423">
                                            <p:txEl>
                                              <p:pRg st="12" end="12"/>
                                            </p:txEl>
                                          </p:spTgt>
                                        </p:tgtEl>
                                      </p:cBhvr>
                                    </p:animEffect>
                                  </p:childTnLst>
                                </p:cTn>
                              </p:par>
                              <p:par>
                                <p:cTn id="50" presetID="10" presetClass="entr" presetSubtype="0" fill="hold" nodeType="withEffect">
                                  <p:stCondLst>
                                    <p:cond delay="0"/>
                                  </p:stCondLst>
                                  <p:childTnLst>
                                    <p:set>
                                      <p:cBhvr>
                                        <p:cTn id="51" dur="1" fill="hold">
                                          <p:stCondLst>
                                            <p:cond delay="0"/>
                                          </p:stCondLst>
                                        </p:cTn>
                                        <p:tgtEl>
                                          <p:spTgt spid="423">
                                            <p:txEl>
                                              <p:pRg st="13" end="13"/>
                                            </p:txEl>
                                          </p:spTgt>
                                        </p:tgtEl>
                                        <p:attrNameLst>
                                          <p:attrName>style.visibility</p:attrName>
                                        </p:attrNameLst>
                                      </p:cBhvr>
                                      <p:to>
                                        <p:strVal val="visible"/>
                                      </p:to>
                                    </p:set>
                                    <p:animEffect transition="in" filter="fade">
                                      <p:cBhvr>
                                        <p:cTn id="52" dur="500"/>
                                        <p:tgtEl>
                                          <p:spTgt spid="42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28"/>
        <p:cNvGrpSpPr/>
        <p:nvPr/>
      </p:nvGrpSpPr>
      <p:grpSpPr>
        <a:xfrm>
          <a:off x="0" y="0"/>
          <a:ext cx="0" cy="0"/>
          <a:chOff x="0" y="0"/>
          <a:chExt cx="0" cy="0"/>
        </a:xfrm>
      </p:grpSpPr>
      <p:pic>
        <p:nvPicPr>
          <p:cNvPr id="7" name="Tetrahymena workshop video">
            <a:hlinkClick r:id="" action="ppaction://media"/>
            <a:extLst>
              <a:ext uri="{FF2B5EF4-FFF2-40B4-BE49-F238E27FC236}">
                <a16:creationId xmlns:a16="http://schemas.microsoft.com/office/drawing/2014/main" id="{A551B9EA-0A03-09F4-C0F3-7B924E81664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1031" y="0"/>
            <a:ext cx="12243031" cy="6886705"/>
          </a:xfrm>
          <a:prstGeom prst="rect">
            <a:avLst/>
          </a:prstGeom>
        </p:spPr>
      </p:pic>
      <p:sp>
        <p:nvSpPr>
          <p:cNvPr id="429" name="Google Shape;429;p5"/>
          <p:cNvSpPr txBox="1">
            <a:spLocks noGrp="1"/>
          </p:cNvSpPr>
          <p:nvPr>
            <p:ph type="title"/>
          </p:nvPr>
        </p:nvSpPr>
        <p:spPr>
          <a:xfrm>
            <a:off x="640080" y="325369"/>
            <a:ext cx="4368602" cy="195684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600"/>
              <a:buFont typeface="Calibri"/>
              <a:buNone/>
            </a:pPr>
            <a:r>
              <a:rPr lang="en-US" sz="4600" dirty="0">
                <a:solidFill>
                  <a:schemeClr val="accent4"/>
                </a:solidFill>
              </a:rPr>
              <a:t>The Model Organism</a:t>
            </a:r>
            <a:endParaRPr dirty="0">
              <a:solidFill>
                <a:schemeClr val="accent4"/>
              </a:solidFill>
            </a:endParaRPr>
          </a:p>
        </p:txBody>
      </p:sp>
      <p:sp>
        <p:nvSpPr>
          <p:cNvPr id="430" name="Google Shape;430;p5"/>
          <p:cNvSpPr txBox="1">
            <a:spLocks noGrp="1"/>
          </p:cNvSpPr>
          <p:nvPr>
            <p:ph type="body" idx="1"/>
          </p:nvPr>
        </p:nvSpPr>
        <p:spPr>
          <a:xfrm>
            <a:off x="640080" y="2872899"/>
            <a:ext cx="4670097" cy="332066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400"/>
              <a:buNone/>
            </a:pPr>
            <a:r>
              <a:rPr lang="en-US" sz="2400" b="1" i="1" dirty="0">
                <a:solidFill>
                  <a:schemeClr val="accent4"/>
                </a:solidFill>
              </a:rPr>
              <a:t>Tetrahymena </a:t>
            </a:r>
            <a:r>
              <a:rPr lang="en-US" sz="2400" b="1" i="1" dirty="0" err="1">
                <a:solidFill>
                  <a:schemeClr val="accent4"/>
                </a:solidFill>
              </a:rPr>
              <a:t>thermophila</a:t>
            </a:r>
            <a:endParaRPr sz="2400" b="1" dirty="0">
              <a:solidFill>
                <a:schemeClr val="accent4"/>
              </a:solidFill>
            </a:endParaRPr>
          </a:p>
          <a:p>
            <a:pPr marL="228600" lvl="0" indent="-228600" algn="l" rtl="0">
              <a:lnSpc>
                <a:spcPct val="90000"/>
              </a:lnSpc>
              <a:spcBef>
                <a:spcPts val="1000"/>
              </a:spcBef>
              <a:spcAft>
                <a:spcPts val="0"/>
              </a:spcAft>
              <a:buClr>
                <a:schemeClr val="accent4"/>
              </a:buClr>
              <a:buSzPts val="1700"/>
              <a:buChar char="•"/>
            </a:pPr>
            <a:r>
              <a:rPr lang="en-US" sz="1700" dirty="0">
                <a:solidFill>
                  <a:schemeClr val="accent4"/>
                </a:solidFill>
              </a:rPr>
              <a:t>A unicellular eukaryote that is found in freshwater ecosystems</a:t>
            </a:r>
            <a:endParaRPr dirty="0">
              <a:solidFill>
                <a:schemeClr val="accent4"/>
              </a:solidFill>
            </a:endParaRPr>
          </a:p>
          <a:p>
            <a:pPr marL="228600" lvl="0" indent="-228600" algn="l" rtl="0">
              <a:lnSpc>
                <a:spcPct val="90000"/>
              </a:lnSpc>
              <a:spcBef>
                <a:spcPts val="1000"/>
              </a:spcBef>
              <a:spcAft>
                <a:spcPts val="0"/>
              </a:spcAft>
              <a:buClr>
                <a:schemeClr val="accent4"/>
              </a:buClr>
              <a:buSzPts val="1700"/>
              <a:buChar char="•"/>
            </a:pPr>
            <a:r>
              <a:rPr lang="en-US" sz="1700" dirty="0">
                <a:solidFill>
                  <a:schemeClr val="accent4"/>
                </a:solidFill>
              </a:rPr>
              <a:t>Easy to maintain and manipulate with standard lab equipment</a:t>
            </a:r>
            <a:endParaRPr dirty="0">
              <a:solidFill>
                <a:schemeClr val="accent4"/>
              </a:solidFill>
            </a:endParaRPr>
          </a:p>
          <a:p>
            <a:pPr marL="228600" lvl="0" indent="-228600" algn="l" rtl="0">
              <a:lnSpc>
                <a:spcPct val="90000"/>
              </a:lnSpc>
              <a:spcBef>
                <a:spcPts val="1000"/>
              </a:spcBef>
              <a:spcAft>
                <a:spcPts val="0"/>
              </a:spcAft>
              <a:buClr>
                <a:schemeClr val="accent4"/>
              </a:buClr>
              <a:buSzPts val="1700"/>
              <a:buChar char="•"/>
            </a:pPr>
            <a:r>
              <a:rPr lang="en-US" sz="1700" dirty="0">
                <a:solidFill>
                  <a:schemeClr val="accent4"/>
                </a:solidFill>
              </a:rPr>
              <a:t>Visible under a compound light microscope </a:t>
            </a:r>
            <a:endParaRPr dirty="0">
              <a:solidFill>
                <a:schemeClr val="accent4"/>
              </a:solidFill>
            </a:endParaRPr>
          </a:p>
          <a:p>
            <a:pPr marL="228600" lvl="0" indent="-228600" algn="l" rtl="0">
              <a:lnSpc>
                <a:spcPct val="90000"/>
              </a:lnSpc>
              <a:spcBef>
                <a:spcPts val="1000"/>
              </a:spcBef>
              <a:spcAft>
                <a:spcPts val="0"/>
              </a:spcAft>
              <a:buClr>
                <a:schemeClr val="accent4"/>
              </a:buClr>
              <a:buSzPts val="1700"/>
              <a:buChar char="•"/>
            </a:pPr>
            <a:r>
              <a:rPr lang="en-US" sz="1700" dirty="0">
                <a:solidFill>
                  <a:schemeClr val="accent4"/>
                </a:solidFill>
              </a:rPr>
              <a:t>Can be used for physiological and genetic studies</a:t>
            </a:r>
            <a:endParaRPr dirty="0">
              <a:solidFill>
                <a:schemeClr val="accent4"/>
              </a:solidFill>
            </a:endParaRPr>
          </a:p>
        </p:txBody>
      </p:sp>
      <p:sp>
        <p:nvSpPr>
          <p:cNvPr id="5" name="Footer Placeholder 4">
            <a:extLst>
              <a:ext uri="{FF2B5EF4-FFF2-40B4-BE49-F238E27FC236}">
                <a16:creationId xmlns:a16="http://schemas.microsoft.com/office/drawing/2014/main" id="{B2C2667D-5F13-A4B4-689D-7049F383A2C4}"/>
              </a:ext>
            </a:extLst>
          </p:cNvPr>
          <p:cNvSpPr txBox="1">
            <a:spLocks noGrp="1"/>
          </p:cNvSpPr>
          <p:nvPr>
            <p:ph type="ftr" idx="11"/>
          </p:nvPr>
        </p:nvSpPr>
        <p:spPr>
          <a:xfrm>
            <a:off x="9535511" y="6521559"/>
            <a:ext cx="4114800" cy="307736"/>
          </a:xfrm>
          <a:prstGeom prst="rect">
            <a:avLst/>
          </a:prstGeom>
          <a:noFill/>
        </p:spPr>
        <p:txBody>
          <a:bodyPr wrap="square" rtlCol="0">
            <a:spAutoFit/>
          </a:bodyPr>
          <a:lstStyle/>
          <a:p>
            <a:r>
              <a:rPr lang="en-US" sz="1400" i="1" dirty="0">
                <a:solidFill>
                  <a:schemeClr val="accent4"/>
                </a:solidFill>
              </a:rPr>
              <a:t>Slide </a:t>
            </a:r>
            <a:fld id="{18C81A75-8FD0-4DA0-9FAF-3618E1711803}" type="slidenum">
              <a:rPr lang="en-US" sz="1400" i="1" smtClean="0">
                <a:solidFill>
                  <a:schemeClr val="accent4"/>
                </a:solidFill>
              </a:rPr>
              <a:t>6</a:t>
            </a:fld>
            <a:r>
              <a:rPr lang="en-US" sz="1400" i="1" dirty="0">
                <a:solidFill>
                  <a:schemeClr val="accent4"/>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13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36"/>
        <p:cNvGrpSpPr/>
        <p:nvPr/>
      </p:nvGrpSpPr>
      <p:grpSpPr>
        <a:xfrm>
          <a:off x="0" y="0"/>
          <a:ext cx="0" cy="0"/>
          <a:chOff x="0" y="0"/>
          <a:chExt cx="0" cy="0"/>
        </a:xfrm>
      </p:grpSpPr>
      <p:sp>
        <p:nvSpPr>
          <p:cNvPr id="437" name="Google Shape;437;p6"/>
          <p:cNvSpPr/>
          <p:nvPr/>
        </p:nvSpPr>
        <p:spPr>
          <a:xfrm>
            <a:off x="0" y="-8467"/>
            <a:ext cx="12191999" cy="6866467"/>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38" name="Google Shape;438;p6" descr="Glass flask with cylinder in blue science laboratory"/>
          <p:cNvPicPr preferRelativeResize="0"/>
          <p:nvPr/>
        </p:nvPicPr>
        <p:blipFill rotWithShape="1">
          <a:blip r:embed="rId3">
            <a:alphaModFix amt="55000"/>
          </a:blip>
          <a:srcRect t="1638" b="13134"/>
          <a:stretch/>
        </p:blipFill>
        <p:spPr>
          <a:xfrm>
            <a:off x="20" y="-9107"/>
            <a:ext cx="12191980" cy="6858000"/>
          </a:xfrm>
          <a:prstGeom prst="rect">
            <a:avLst/>
          </a:prstGeom>
          <a:noFill/>
          <a:ln>
            <a:noFill/>
          </a:ln>
        </p:spPr>
      </p:pic>
      <p:sp>
        <p:nvSpPr>
          <p:cNvPr id="439" name="Google Shape;439;p6"/>
          <p:cNvSpPr txBox="1">
            <a:spLocks noGrp="1"/>
          </p:cNvSpPr>
          <p:nvPr>
            <p:ph type="title"/>
          </p:nvPr>
        </p:nvSpPr>
        <p:spPr>
          <a:xfrm>
            <a:off x="36180" y="-351949"/>
            <a:ext cx="10925198" cy="203864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Calibri"/>
              <a:buNone/>
            </a:pPr>
            <a:r>
              <a:rPr lang="en-US" u="sng">
                <a:solidFill>
                  <a:srgbClr val="FFFFFF"/>
                </a:solidFill>
              </a:rPr>
              <a:t>Introducing the 4 Experiments (for students)</a:t>
            </a:r>
            <a:endParaRPr/>
          </a:p>
        </p:txBody>
      </p:sp>
      <p:sp>
        <p:nvSpPr>
          <p:cNvPr id="440" name="Google Shape;440;p6"/>
          <p:cNvSpPr/>
          <p:nvPr/>
        </p:nvSpPr>
        <p:spPr>
          <a:xfrm rot="10800000" flipH="1">
            <a:off x="7550402" y="2455479"/>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Calibri"/>
              <a:buNone/>
            </a:pPr>
            <a:endParaRPr sz="1800" b="0" i="0" u="none" strike="noStrike" cap="none">
              <a:solidFill>
                <a:srgbClr val="000000"/>
              </a:solidFill>
              <a:latin typeface="Calibri"/>
              <a:ea typeface="Calibri"/>
              <a:cs typeface="Calibri"/>
              <a:sym typeface="Calibri"/>
            </a:endParaRPr>
          </a:p>
        </p:txBody>
      </p:sp>
      <p:sp>
        <p:nvSpPr>
          <p:cNvPr id="441" name="Google Shape;441;p6"/>
          <p:cNvSpPr txBox="1">
            <a:spLocks noGrp="1"/>
          </p:cNvSpPr>
          <p:nvPr>
            <p:ph type="body" idx="1"/>
          </p:nvPr>
        </p:nvSpPr>
        <p:spPr>
          <a:xfrm>
            <a:off x="-5413" y="800063"/>
            <a:ext cx="6906491" cy="5585619"/>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rgbClr val="FFFFFF"/>
              </a:buClr>
              <a:buSzPts val="2800"/>
              <a:buChar char="•"/>
            </a:pPr>
            <a:r>
              <a:rPr lang="en-US">
                <a:solidFill>
                  <a:srgbClr val="FFFFFF"/>
                </a:solidFill>
              </a:rPr>
              <a:t>We will perform 4 experiments to explore the physiological processes of </a:t>
            </a:r>
            <a:r>
              <a:rPr lang="en-US" i="1">
                <a:solidFill>
                  <a:srgbClr val="FFFFFF"/>
                </a:solidFill>
              </a:rPr>
              <a:t>T. thermophila</a:t>
            </a:r>
            <a:endParaRPr i="1">
              <a:solidFill>
                <a:srgbClr val="FFFFFF"/>
              </a:solidFill>
            </a:endParaRPr>
          </a:p>
          <a:p>
            <a:pPr marL="228600" lvl="0" indent="-228600" algn="l" rtl="0">
              <a:lnSpc>
                <a:spcPct val="90000"/>
              </a:lnSpc>
              <a:spcBef>
                <a:spcPts val="1000"/>
              </a:spcBef>
              <a:spcAft>
                <a:spcPts val="0"/>
              </a:spcAft>
              <a:buClr>
                <a:srgbClr val="FFFFFF"/>
              </a:buClr>
              <a:buSzPts val="2800"/>
              <a:buChar char="•"/>
            </a:pPr>
            <a:r>
              <a:rPr lang="en-US">
                <a:solidFill>
                  <a:srgbClr val="FFFFFF"/>
                </a:solidFill>
              </a:rPr>
              <a:t>We will see:</a:t>
            </a:r>
            <a:endParaRPr/>
          </a:p>
          <a:p>
            <a:pPr marL="685800" lvl="1" indent="-228600" algn="l" rtl="0">
              <a:lnSpc>
                <a:spcPct val="90000"/>
              </a:lnSpc>
              <a:spcBef>
                <a:spcPts val="500"/>
              </a:spcBef>
              <a:spcAft>
                <a:spcPts val="0"/>
              </a:spcAft>
              <a:buClr>
                <a:srgbClr val="FFFFFF"/>
              </a:buClr>
              <a:buSzPts val="2400"/>
              <a:buChar char="•"/>
            </a:pPr>
            <a:r>
              <a:rPr lang="en-US">
                <a:solidFill>
                  <a:srgbClr val="FFFFFF"/>
                </a:solidFill>
              </a:rPr>
              <a:t>If </a:t>
            </a:r>
            <a:r>
              <a:rPr lang="en-US" i="1">
                <a:solidFill>
                  <a:srgbClr val="FFFFFF"/>
                </a:solidFill>
              </a:rPr>
              <a:t>T. thermophila </a:t>
            </a:r>
            <a:r>
              <a:rPr lang="en-US">
                <a:solidFill>
                  <a:srgbClr val="FFFFFF"/>
                </a:solidFill>
              </a:rPr>
              <a:t>is attracted to/repelled by your substance (</a:t>
            </a:r>
            <a:r>
              <a:rPr lang="en-US" b="1">
                <a:solidFill>
                  <a:srgbClr val="FFFFFF"/>
                </a:solidFill>
              </a:rPr>
              <a:t>Chemotaxis</a:t>
            </a:r>
            <a:r>
              <a:rPr lang="en-US">
                <a:solidFill>
                  <a:srgbClr val="FFFFFF"/>
                </a:solidFill>
              </a:rPr>
              <a:t>)</a:t>
            </a:r>
            <a:endParaRPr/>
          </a:p>
          <a:p>
            <a:pPr marL="685800" lvl="1" indent="-228600" algn="l" rtl="0">
              <a:lnSpc>
                <a:spcPct val="90000"/>
              </a:lnSpc>
              <a:spcBef>
                <a:spcPts val="500"/>
              </a:spcBef>
              <a:spcAft>
                <a:spcPts val="0"/>
              </a:spcAft>
              <a:buClr>
                <a:srgbClr val="FFFFFF"/>
              </a:buClr>
              <a:buSzPts val="2400"/>
              <a:buChar char="•"/>
            </a:pPr>
            <a:r>
              <a:rPr lang="en-US">
                <a:solidFill>
                  <a:srgbClr val="FFFFFF"/>
                </a:solidFill>
              </a:rPr>
              <a:t>If your substance impacts their motility (</a:t>
            </a:r>
            <a:r>
              <a:rPr lang="en-US" b="1">
                <a:solidFill>
                  <a:srgbClr val="FFFFFF"/>
                </a:solidFill>
              </a:rPr>
              <a:t>Bioconvection</a:t>
            </a:r>
            <a:r>
              <a:rPr lang="en-US">
                <a:solidFill>
                  <a:srgbClr val="FFFFFF"/>
                </a:solidFill>
              </a:rPr>
              <a:t>)</a:t>
            </a:r>
            <a:endParaRPr/>
          </a:p>
          <a:p>
            <a:pPr marL="685800" lvl="1" indent="-228600" algn="l" rtl="0">
              <a:lnSpc>
                <a:spcPct val="90000"/>
              </a:lnSpc>
              <a:spcBef>
                <a:spcPts val="500"/>
              </a:spcBef>
              <a:spcAft>
                <a:spcPts val="0"/>
              </a:spcAft>
              <a:buClr>
                <a:srgbClr val="FFFFFF"/>
              </a:buClr>
              <a:buSzPts val="2400"/>
              <a:buChar char="•"/>
            </a:pPr>
            <a:r>
              <a:rPr lang="en-US">
                <a:solidFill>
                  <a:srgbClr val="FFFFFF"/>
                </a:solidFill>
              </a:rPr>
              <a:t>If your substance impacts their water regulation (</a:t>
            </a:r>
            <a:r>
              <a:rPr lang="en-US" b="1">
                <a:solidFill>
                  <a:srgbClr val="FFFFFF"/>
                </a:solidFill>
              </a:rPr>
              <a:t>Osmosis</a:t>
            </a:r>
            <a:r>
              <a:rPr lang="en-US">
                <a:solidFill>
                  <a:srgbClr val="FFFFFF"/>
                </a:solidFill>
              </a:rPr>
              <a:t>)</a:t>
            </a:r>
            <a:endParaRPr/>
          </a:p>
          <a:p>
            <a:pPr marL="685800" lvl="1" indent="-228600" algn="l" rtl="0">
              <a:lnSpc>
                <a:spcPct val="90000"/>
              </a:lnSpc>
              <a:spcBef>
                <a:spcPts val="500"/>
              </a:spcBef>
              <a:spcAft>
                <a:spcPts val="0"/>
              </a:spcAft>
              <a:buClr>
                <a:srgbClr val="FFFFFF"/>
              </a:buClr>
              <a:buSzPts val="2400"/>
              <a:buChar char="•"/>
            </a:pPr>
            <a:r>
              <a:rPr lang="en-US">
                <a:solidFill>
                  <a:srgbClr val="FFFFFF"/>
                </a:solidFill>
              </a:rPr>
              <a:t>How your substance affects their food intake (</a:t>
            </a:r>
            <a:r>
              <a:rPr lang="en-US" b="1">
                <a:solidFill>
                  <a:srgbClr val="FFFFFF"/>
                </a:solidFill>
              </a:rPr>
              <a:t>Phagocytosis</a:t>
            </a:r>
            <a:r>
              <a:rPr lang="en-US">
                <a:solidFill>
                  <a:srgbClr val="FFFFFF"/>
                </a:solidFill>
              </a:rPr>
              <a:t>)</a:t>
            </a:r>
            <a:endParaRPr/>
          </a:p>
          <a:p>
            <a:pPr marL="457200" lvl="1" indent="0" algn="l" rtl="0">
              <a:lnSpc>
                <a:spcPct val="90000"/>
              </a:lnSpc>
              <a:spcBef>
                <a:spcPts val="500"/>
              </a:spcBef>
              <a:spcAft>
                <a:spcPts val="0"/>
              </a:spcAft>
              <a:buClr>
                <a:schemeClr val="dk1"/>
              </a:buClr>
              <a:buSzPts val="2400"/>
              <a:buNone/>
            </a:pPr>
            <a:endParaRPr>
              <a:solidFill>
                <a:srgbClr val="FFFFFF"/>
              </a:solidFill>
            </a:endParaRPr>
          </a:p>
        </p:txBody>
      </p:sp>
      <p:sp>
        <p:nvSpPr>
          <p:cNvPr id="5" name="Footer Placeholder 4">
            <a:extLst>
              <a:ext uri="{FF2B5EF4-FFF2-40B4-BE49-F238E27FC236}">
                <a16:creationId xmlns:a16="http://schemas.microsoft.com/office/drawing/2014/main" id="{3EC5E6D6-FEF8-9B51-3129-18893270073A}"/>
              </a:ext>
            </a:extLst>
          </p:cNvPr>
          <p:cNvSpPr txBox="1">
            <a:spLocks noGrp="1"/>
          </p:cNvSpPr>
          <p:nvPr>
            <p:ph type="ftr" idx="11"/>
          </p:nvPr>
        </p:nvSpPr>
        <p:spPr>
          <a:xfrm>
            <a:off x="9587899" y="6484890"/>
            <a:ext cx="4114800" cy="307736"/>
          </a:xfrm>
          <a:prstGeom prst="rect">
            <a:avLst/>
          </a:prstGeom>
          <a:noFill/>
        </p:spPr>
        <p:txBody>
          <a:bodyPr wrap="square" rtlCol="0">
            <a:spAutoFit/>
          </a:bodyPr>
          <a:lstStyle/>
          <a:p>
            <a:r>
              <a:rPr lang="en-US" sz="1400" i="1" dirty="0">
                <a:solidFill>
                  <a:srgbClr val="FFC000"/>
                </a:solidFill>
              </a:rPr>
              <a:t>Slide </a:t>
            </a:r>
            <a:fld id="{18C81A75-8FD0-4DA0-9FAF-3618E1711803}" type="slidenum">
              <a:rPr lang="en-US" sz="1400" i="1" smtClean="0">
                <a:solidFill>
                  <a:srgbClr val="FFC000"/>
                </a:solidFill>
              </a:rPr>
              <a:t>7</a:t>
            </a:fld>
            <a:r>
              <a:rPr lang="en-US" sz="1400" i="1" dirty="0">
                <a:solidFill>
                  <a:srgbClr val="FFC000"/>
                </a:solidFill>
              </a:rPr>
              <a:t> of 97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446"/>
        <p:cNvGrpSpPr/>
        <p:nvPr/>
      </p:nvGrpSpPr>
      <p:grpSpPr>
        <a:xfrm>
          <a:off x="0" y="0"/>
          <a:ext cx="0" cy="0"/>
          <a:chOff x="0" y="0"/>
          <a:chExt cx="0" cy="0"/>
        </a:xfrm>
      </p:grpSpPr>
      <p:sp>
        <p:nvSpPr>
          <p:cNvPr id="447" name="Google Shape;447;p7"/>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48" name="Google Shape;448;p7" descr="A hand holding a pen and shading circles on a sheet"/>
          <p:cNvPicPr preferRelativeResize="0"/>
          <p:nvPr/>
        </p:nvPicPr>
        <p:blipFill rotWithShape="1">
          <a:blip r:embed="rId3">
            <a:alphaModFix amt="40000"/>
          </a:blip>
          <a:srcRect t="872" b="2560"/>
          <a:stretch/>
        </p:blipFill>
        <p:spPr>
          <a:xfrm>
            <a:off x="10530" y="10"/>
            <a:ext cx="12191979" cy="6857990"/>
          </a:xfrm>
          <a:prstGeom prst="rect">
            <a:avLst/>
          </a:prstGeom>
          <a:noFill/>
          <a:ln>
            <a:noFill/>
          </a:ln>
        </p:spPr>
      </p:pic>
      <p:sp>
        <p:nvSpPr>
          <p:cNvPr id="449" name="Google Shape;449;p7"/>
          <p:cNvSpPr txBox="1">
            <a:spLocks noGrp="1"/>
          </p:cNvSpPr>
          <p:nvPr>
            <p:ph type="title"/>
          </p:nvPr>
        </p:nvSpPr>
        <p:spPr>
          <a:xfrm>
            <a:off x="841249" y="941832"/>
            <a:ext cx="10506456" cy="20574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lt1"/>
              </a:buClr>
              <a:buSzPts val="5000"/>
              <a:buFont typeface="Calibri"/>
              <a:buNone/>
            </a:pPr>
            <a:r>
              <a:rPr lang="en-US" sz="5000"/>
              <a:t>Introducing the Report (for students)</a:t>
            </a:r>
            <a:endParaRPr/>
          </a:p>
        </p:txBody>
      </p:sp>
      <p:sp>
        <p:nvSpPr>
          <p:cNvPr id="450" name="Google Shape;450;p7"/>
          <p:cNvSpPr/>
          <p:nvPr/>
        </p:nvSpPr>
        <p:spPr>
          <a:xfrm rot="5400000">
            <a:off x="1120140" y="346791"/>
            <a:ext cx="146304" cy="704088"/>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51" name="Google Shape;451;p7"/>
          <p:cNvSpPr/>
          <p:nvPr/>
        </p:nvSpPr>
        <p:spPr>
          <a:xfrm>
            <a:off x="841248" y="3241202"/>
            <a:ext cx="10506456" cy="1828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52" name="Google Shape;452;p7"/>
          <p:cNvSpPr txBox="1">
            <a:spLocks noGrp="1"/>
          </p:cNvSpPr>
          <p:nvPr>
            <p:ph type="body" idx="1"/>
          </p:nvPr>
        </p:nvSpPr>
        <p:spPr>
          <a:xfrm>
            <a:off x="841248" y="3502152"/>
            <a:ext cx="10506456" cy="267004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lt1"/>
              </a:buClr>
              <a:buSzPts val="2000"/>
              <a:buChar char="•"/>
            </a:pPr>
            <a:r>
              <a:rPr lang="en-US" sz="2000" dirty="0"/>
              <a:t>You will write a lab report this semester that describes what you have studied and your findings</a:t>
            </a:r>
            <a:endParaRPr dirty="0"/>
          </a:p>
          <a:p>
            <a:pPr marL="228600" lvl="0" indent="-228600" algn="l" rtl="0">
              <a:lnSpc>
                <a:spcPct val="90000"/>
              </a:lnSpc>
              <a:spcBef>
                <a:spcPts val="1000"/>
              </a:spcBef>
              <a:spcAft>
                <a:spcPts val="0"/>
              </a:spcAft>
              <a:buClr>
                <a:schemeClr val="lt1"/>
              </a:buClr>
              <a:buSzPts val="2000"/>
              <a:buChar char="•"/>
            </a:pPr>
            <a:r>
              <a:rPr lang="en-US" sz="2000" dirty="0"/>
              <a:t>It is okay if you have not written a lab report/done scientific writing before; we will go over the requirements</a:t>
            </a:r>
            <a:endParaRPr sz="2000" dirty="0">
              <a:solidFill>
                <a:srgbClr val="FFD966"/>
              </a:solidFill>
            </a:endParaRPr>
          </a:p>
          <a:p>
            <a:pPr marL="685800" lvl="1" indent="-228600" algn="l" rtl="0">
              <a:lnSpc>
                <a:spcPct val="90000"/>
              </a:lnSpc>
              <a:spcBef>
                <a:spcPts val="500"/>
              </a:spcBef>
              <a:spcAft>
                <a:spcPts val="0"/>
              </a:spcAft>
              <a:buClr>
                <a:schemeClr val="lt1"/>
              </a:buClr>
              <a:buSzPts val="2000"/>
              <a:buChar char="•"/>
            </a:pPr>
            <a:r>
              <a:rPr lang="en-US" sz="2000" dirty="0"/>
              <a:t>If you have any questions on the structure of the report, do not hesitate to ask your instructor. We are here to help you!</a:t>
            </a:r>
            <a:endParaRPr dirty="0"/>
          </a:p>
          <a:p>
            <a:pPr marL="228600" lvl="0" indent="-228600" algn="l" rtl="0">
              <a:lnSpc>
                <a:spcPct val="90000"/>
              </a:lnSpc>
              <a:spcBef>
                <a:spcPts val="1000"/>
              </a:spcBef>
              <a:spcAft>
                <a:spcPts val="0"/>
              </a:spcAft>
              <a:buClr>
                <a:schemeClr val="lt1"/>
              </a:buClr>
              <a:buSzPts val="2000"/>
              <a:buChar char="•"/>
            </a:pPr>
            <a:r>
              <a:rPr lang="en-US" sz="2000" dirty="0"/>
              <a:t>All due dates are shown in the Course Schedule</a:t>
            </a:r>
            <a:endParaRPr dirty="0"/>
          </a:p>
          <a:p>
            <a:pPr marL="685800" lvl="1" indent="-228600" algn="l" rtl="0">
              <a:lnSpc>
                <a:spcPct val="90000"/>
              </a:lnSpc>
              <a:spcBef>
                <a:spcPts val="500"/>
              </a:spcBef>
              <a:spcAft>
                <a:spcPts val="0"/>
              </a:spcAft>
              <a:buClr>
                <a:schemeClr val="lt1"/>
              </a:buClr>
              <a:buSzPts val="2000"/>
              <a:buChar char="•"/>
            </a:pPr>
            <a:r>
              <a:rPr lang="en-US" sz="2000" dirty="0"/>
              <a:t>We will also give reminders of due dates for assignments</a:t>
            </a:r>
            <a:endParaRPr dirty="0"/>
          </a:p>
          <a:p>
            <a:pPr marL="685800" lvl="1" indent="-558800" algn="l" rtl="0">
              <a:lnSpc>
                <a:spcPct val="90000"/>
              </a:lnSpc>
              <a:spcBef>
                <a:spcPts val="500"/>
              </a:spcBef>
              <a:spcAft>
                <a:spcPts val="0"/>
              </a:spcAft>
              <a:buClr>
                <a:schemeClr val="lt1"/>
              </a:buClr>
              <a:buSzPts val="2000"/>
              <a:buNone/>
            </a:pPr>
            <a:endParaRPr sz="2000" dirty="0"/>
          </a:p>
        </p:txBody>
      </p:sp>
      <p:sp>
        <p:nvSpPr>
          <p:cNvPr id="5" name="Footer Placeholder 4">
            <a:extLst>
              <a:ext uri="{FF2B5EF4-FFF2-40B4-BE49-F238E27FC236}">
                <a16:creationId xmlns:a16="http://schemas.microsoft.com/office/drawing/2014/main" id="{0C4AB1DE-310B-A227-288E-C73CC9057FBD}"/>
              </a:ext>
            </a:extLst>
          </p:cNvPr>
          <p:cNvSpPr txBox="1">
            <a:spLocks noGrp="1"/>
          </p:cNvSpPr>
          <p:nvPr>
            <p:ph type="ftr" idx="11"/>
          </p:nvPr>
        </p:nvSpPr>
        <p:spPr>
          <a:xfrm>
            <a:off x="9598572" y="6517381"/>
            <a:ext cx="4114800" cy="307736"/>
          </a:xfrm>
          <a:prstGeom prst="rect">
            <a:avLst/>
          </a:prstGeom>
          <a:noFill/>
        </p:spPr>
        <p:txBody>
          <a:bodyPr wrap="square" rtlCol="0">
            <a:spAutoFit/>
          </a:bodyPr>
          <a:lstStyle/>
          <a:p>
            <a:r>
              <a:rPr lang="en-US" sz="1400" i="1" dirty="0">
                <a:solidFill>
                  <a:srgbClr val="FFC000"/>
                </a:solidFill>
              </a:rPr>
              <a:t>Slide </a:t>
            </a:r>
            <a:fld id="{18C81A75-8FD0-4DA0-9FAF-3618E1711803}" type="slidenum">
              <a:rPr lang="en-US" sz="1400" i="1" smtClean="0">
                <a:solidFill>
                  <a:srgbClr val="FFC000"/>
                </a:solidFill>
              </a:rPr>
              <a:t>8</a:t>
            </a:fld>
            <a:r>
              <a:rPr lang="en-US" sz="1400" i="1" dirty="0">
                <a:solidFill>
                  <a:srgbClr val="FFC000"/>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52">
                                            <p:txEl>
                                              <p:pRg st="1" end="1"/>
                                            </p:txEl>
                                          </p:spTgt>
                                        </p:tgtEl>
                                        <p:attrNameLst>
                                          <p:attrName>style.visibility</p:attrName>
                                        </p:attrNameLst>
                                      </p:cBhvr>
                                      <p:to>
                                        <p:strVal val="visible"/>
                                      </p:to>
                                    </p:set>
                                    <p:animEffect transition="in" filter="fade">
                                      <p:cBhvr>
                                        <p:cTn id="7" dur="500"/>
                                        <p:tgtEl>
                                          <p:spTgt spid="452">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52">
                                            <p:txEl>
                                              <p:pRg st="2" end="2"/>
                                            </p:txEl>
                                          </p:spTgt>
                                        </p:tgtEl>
                                        <p:attrNameLst>
                                          <p:attrName>style.visibility</p:attrName>
                                        </p:attrNameLst>
                                      </p:cBhvr>
                                      <p:to>
                                        <p:strVal val="visible"/>
                                      </p:to>
                                    </p:set>
                                    <p:animEffect transition="in" filter="fade">
                                      <p:cBhvr>
                                        <p:cTn id="10" dur="500"/>
                                        <p:tgtEl>
                                          <p:spTgt spid="452">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52">
                                            <p:txEl>
                                              <p:pRg st="3" end="3"/>
                                            </p:txEl>
                                          </p:spTgt>
                                        </p:tgtEl>
                                        <p:attrNameLst>
                                          <p:attrName>style.visibility</p:attrName>
                                        </p:attrNameLst>
                                      </p:cBhvr>
                                      <p:to>
                                        <p:strVal val="visible"/>
                                      </p:to>
                                    </p:set>
                                    <p:animEffect transition="in" filter="fade">
                                      <p:cBhvr>
                                        <p:cTn id="15" dur="500"/>
                                        <p:tgtEl>
                                          <p:spTgt spid="452">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52">
                                            <p:txEl>
                                              <p:pRg st="4" end="4"/>
                                            </p:txEl>
                                          </p:spTgt>
                                        </p:tgtEl>
                                        <p:attrNameLst>
                                          <p:attrName>style.visibility</p:attrName>
                                        </p:attrNameLst>
                                      </p:cBhvr>
                                      <p:to>
                                        <p:strVal val="visible"/>
                                      </p:to>
                                    </p:set>
                                    <p:animEffect transition="in" filter="fade">
                                      <p:cBhvr>
                                        <p:cTn id="18" dur="500"/>
                                        <p:tgtEl>
                                          <p:spTgt spid="45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6"/>
        <p:cNvGrpSpPr/>
        <p:nvPr/>
      </p:nvGrpSpPr>
      <p:grpSpPr>
        <a:xfrm>
          <a:off x="0" y="0"/>
          <a:ext cx="0" cy="0"/>
          <a:chOff x="0" y="0"/>
          <a:chExt cx="0" cy="0"/>
        </a:xfrm>
      </p:grpSpPr>
      <p:sp>
        <p:nvSpPr>
          <p:cNvPr id="457" name="Google Shape;457;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a:t>Assignment Sequence</a:t>
            </a:r>
            <a:endParaRPr/>
          </a:p>
        </p:txBody>
      </p:sp>
      <p:grpSp>
        <p:nvGrpSpPr>
          <p:cNvPr id="458" name="Google Shape;458;p8"/>
          <p:cNvGrpSpPr/>
          <p:nvPr/>
        </p:nvGrpSpPr>
        <p:grpSpPr>
          <a:xfrm>
            <a:off x="843430" y="2566514"/>
            <a:ext cx="10505139" cy="2869559"/>
            <a:chOff x="5230" y="740889"/>
            <a:chExt cx="10505139" cy="2869559"/>
          </a:xfrm>
        </p:grpSpPr>
        <p:sp>
          <p:nvSpPr>
            <p:cNvPr id="459" name="Google Shape;459;p8"/>
            <p:cNvSpPr/>
            <p:nvPr/>
          </p:nvSpPr>
          <p:spPr>
            <a:xfrm>
              <a:off x="5230" y="740889"/>
              <a:ext cx="2378024" cy="1426814"/>
            </a:xfrm>
            <a:prstGeom prst="roundRect">
              <a:avLst>
                <a:gd name="adj" fmla="val 10000"/>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8"/>
            <p:cNvSpPr txBox="1"/>
            <p:nvPr/>
          </p:nvSpPr>
          <p:spPr>
            <a:xfrm>
              <a:off x="5230" y="740889"/>
              <a:ext cx="2378024" cy="951209"/>
            </a:xfrm>
            <a:prstGeom prst="rect">
              <a:avLst/>
            </a:prstGeom>
            <a:noFill/>
            <a:ln>
              <a:noFill/>
            </a:ln>
          </p:spPr>
          <p:txBody>
            <a:bodyPr spcFirstLastPara="1" wrap="square" lIns="99550" tIns="99550" rIns="99550" bIns="53325" anchor="t" anchorCtr="0">
              <a:noAutofit/>
            </a:bodyPr>
            <a:lstStyle/>
            <a:p>
              <a:pPr marL="0" marR="0" lvl="0" indent="0" algn="l" rtl="0">
                <a:lnSpc>
                  <a:spcPct val="90000"/>
                </a:lnSpc>
                <a:spcBef>
                  <a:spcPts val="0"/>
                </a:spcBef>
                <a:spcAft>
                  <a:spcPts val="0"/>
                </a:spcAft>
                <a:buClr>
                  <a:schemeClr val="lt1"/>
                </a:buClr>
                <a:buSzPts val="1400"/>
                <a:buFont typeface="Calibri"/>
                <a:buNone/>
              </a:pPr>
              <a:r>
                <a:rPr lang="en-US" sz="1400" dirty="0">
                  <a:solidFill>
                    <a:schemeClr val="lt1"/>
                  </a:solidFill>
                  <a:latin typeface="Calibri"/>
                  <a:ea typeface="Calibri"/>
                  <a:cs typeface="Calibri"/>
                  <a:sym typeface="Calibri"/>
                </a:rPr>
                <a:t>You will create a </a:t>
              </a:r>
              <a:r>
                <a:rPr lang="en-US" sz="1400" u="sng" dirty="0">
                  <a:solidFill>
                    <a:schemeClr val="accent4">
                      <a:lumMod val="60000"/>
                      <a:lumOff val="40000"/>
                    </a:schemeClr>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Research Plan</a:t>
              </a:r>
              <a:r>
                <a:rPr lang="en-US" sz="1400" dirty="0">
                  <a:solidFill>
                    <a:schemeClr val="lt1"/>
                  </a:solidFill>
                  <a:latin typeface="Calibri"/>
                  <a:ea typeface="Calibri"/>
                  <a:cs typeface="Calibri"/>
                  <a:sym typeface="Calibri"/>
                </a:rPr>
                <a:t> and Annotated Bibliography with your group (Weeks 1-3)</a:t>
              </a:r>
              <a:endParaRPr dirty="0"/>
            </a:p>
          </p:txBody>
        </p:sp>
        <p:sp>
          <p:nvSpPr>
            <p:cNvPr id="461" name="Google Shape;461;p8"/>
            <p:cNvSpPr/>
            <p:nvPr/>
          </p:nvSpPr>
          <p:spPr>
            <a:xfrm>
              <a:off x="492295" y="1692098"/>
              <a:ext cx="2378024" cy="1918350"/>
            </a:xfrm>
            <a:prstGeom prst="roundRect">
              <a:avLst>
                <a:gd name="adj" fmla="val 10000"/>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8"/>
            <p:cNvSpPr txBox="1"/>
            <p:nvPr/>
          </p:nvSpPr>
          <p:spPr>
            <a:xfrm>
              <a:off x="548482" y="1748285"/>
              <a:ext cx="2265650" cy="1805976"/>
            </a:xfrm>
            <a:prstGeom prst="rect">
              <a:avLst/>
            </a:prstGeom>
            <a:noFill/>
            <a:ln>
              <a:noFill/>
            </a:ln>
          </p:spPr>
          <p:txBody>
            <a:bodyPr spcFirstLastPara="1" wrap="square" lIns="99550" tIns="99550" rIns="99550" bIns="99550" anchor="t" anchorCtr="0">
              <a:noAutofit/>
            </a:bodyPr>
            <a:lstStyle/>
            <a:p>
              <a:pPr marL="114300" marR="0" lvl="1" indent="-114300" algn="l" rtl="0">
                <a:lnSpc>
                  <a:spcPct val="90000"/>
                </a:lnSpc>
                <a:spcBef>
                  <a:spcPts val="0"/>
                </a:spcBef>
                <a:spcAft>
                  <a:spcPts val="0"/>
                </a:spcAft>
                <a:buClr>
                  <a:schemeClr val="dk1"/>
                </a:buClr>
                <a:buSzPts val="1400"/>
                <a:buFont typeface="Calibri"/>
                <a:buChar char="•"/>
              </a:pPr>
              <a:r>
                <a:rPr lang="en-US" sz="1400" b="0" i="0" u="none" strike="noStrike" cap="none">
                  <a:solidFill>
                    <a:schemeClr val="dk1"/>
                  </a:solidFill>
                  <a:latin typeface="Calibri"/>
                  <a:ea typeface="Calibri"/>
                  <a:cs typeface="Calibri"/>
                  <a:sym typeface="Calibri"/>
                </a:rPr>
                <a:t>This will include picking your test substance (with rationale), establishing context for your work, and creating hypotheses for your experiments</a:t>
              </a:r>
              <a:endParaRPr/>
            </a:p>
          </p:txBody>
        </p:sp>
        <p:sp>
          <p:nvSpPr>
            <p:cNvPr id="463" name="Google Shape;463;p8"/>
            <p:cNvSpPr/>
            <p:nvPr/>
          </p:nvSpPr>
          <p:spPr>
            <a:xfrm>
              <a:off x="2743754" y="920464"/>
              <a:ext cx="764259" cy="592059"/>
            </a:xfrm>
            <a:prstGeom prst="rightArrow">
              <a:avLst>
                <a:gd name="adj1" fmla="val 60000"/>
                <a:gd name="adj2" fmla="val 50000"/>
              </a:avLst>
            </a:prstGeom>
            <a:solidFill>
              <a:srgbClr val="ABBA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8"/>
            <p:cNvSpPr txBox="1"/>
            <p:nvPr/>
          </p:nvSpPr>
          <p:spPr>
            <a:xfrm>
              <a:off x="2743754" y="1038876"/>
              <a:ext cx="586641" cy="355235"/>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100"/>
                <a:buFont typeface="Calibri"/>
                <a:buNone/>
              </a:pPr>
              <a:endParaRPr sz="1100">
                <a:solidFill>
                  <a:schemeClr val="lt1"/>
                </a:solidFill>
                <a:latin typeface="Calibri"/>
                <a:ea typeface="Calibri"/>
                <a:cs typeface="Calibri"/>
                <a:sym typeface="Calibri"/>
              </a:endParaRPr>
            </a:p>
          </p:txBody>
        </p:sp>
        <p:sp>
          <p:nvSpPr>
            <p:cNvPr id="465" name="Google Shape;465;p8"/>
            <p:cNvSpPr/>
            <p:nvPr/>
          </p:nvSpPr>
          <p:spPr>
            <a:xfrm>
              <a:off x="3825254" y="740889"/>
              <a:ext cx="2378024" cy="1426814"/>
            </a:xfrm>
            <a:prstGeom prst="roundRect">
              <a:avLst>
                <a:gd name="adj" fmla="val 10000"/>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8"/>
            <p:cNvSpPr txBox="1"/>
            <p:nvPr/>
          </p:nvSpPr>
          <p:spPr>
            <a:xfrm>
              <a:off x="3825254" y="740889"/>
              <a:ext cx="2378024" cy="951209"/>
            </a:xfrm>
            <a:prstGeom prst="rect">
              <a:avLst/>
            </a:prstGeom>
            <a:noFill/>
            <a:ln>
              <a:noFill/>
            </a:ln>
          </p:spPr>
          <p:txBody>
            <a:bodyPr spcFirstLastPara="1" wrap="square" lIns="99550" tIns="99550" rIns="99550" bIns="53325" anchor="t" anchorCtr="0">
              <a:noAutofit/>
            </a:bodyPr>
            <a:lstStyle/>
            <a:p>
              <a:pPr marL="0" marR="0" lvl="0" indent="0" algn="l" rtl="0">
                <a:lnSpc>
                  <a:spcPct val="90000"/>
                </a:lnSpc>
                <a:spcBef>
                  <a:spcPts val="0"/>
                </a:spcBef>
                <a:spcAft>
                  <a:spcPts val="0"/>
                </a:spcAft>
                <a:buClr>
                  <a:schemeClr val="lt1"/>
                </a:buClr>
                <a:buSzPts val="1400"/>
                <a:buFont typeface="Calibri"/>
                <a:buNone/>
              </a:pPr>
              <a:r>
                <a:rPr lang="en-US" sz="1400">
                  <a:solidFill>
                    <a:schemeClr val="lt1"/>
                  </a:solidFill>
                  <a:latin typeface="Calibri"/>
                  <a:ea typeface="Calibri"/>
                  <a:cs typeface="Calibri"/>
                  <a:sym typeface="Calibri"/>
                </a:rPr>
                <a:t>Your Research Plan will be sent to instructor for review (Week 3)</a:t>
              </a:r>
              <a:endParaRPr/>
            </a:p>
          </p:txBody>
        </p:sp>
        <p:sp>
          <p:nvSpPr>
            <p:cNvPr id="467" name="Google Shape;467;p8"/>
            <p:cNvSpPr/>
            <p:nvPr/>
          </p:nvSpPr>
          <p:spPr>
            <a:xfrm>
              <a:off x="4312320" y="1692098"/>
              <a:ext cx="2378024" cy="1918350"/>
            </a:xfrm>
            <a:prstGeom prst="roundRect">
              <a:avLst>
                <a:gd name="adj" fmla="val 10000"/>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8"/>
            <p:cNvSpPr txBox="1"/>
            <p:nvPr/>
          </p:nvSpPr>
          <p:spPr>
            <a:xfrm>
              <a:off x="4368507" y="1748285"/>
              <a:ext cx="2265650" cy="1805976"/>
            </a:xfrm>
            <a:prstGeom prst="rect">
              <a:avLst/>
            </a:prstGeom>
            <a:noFill/>
            <a:ln>
              <a:noFill/>
            </a:ln>
          </p:spPr>
          <p:txBody>
            <a:bodyPr spcFirstLastPara="1" wrap="square" lIns="99550" tIns="99550" rIns="99550" bIns="99550" anchor="t" anchorCtr="0">
              <a:noAutofit/>
            </a:bodyPr>
            <a:lstStyle/>
            <a:p>
              <a:pPr marL="114300" marR="0" lvl="1" indent="-114300" algn="l" rtl="0">
                <a:lnSpc>
                  <a:spcPct val="90000"/>
                </a:lnSpc>
                <a:spcBef>
                  <a:spcPts val="0"/>
                </a:spcBef>
                <a:spcAft>
                  <a:spcPts val="0"/>
                </a:spcAft>
                <a:buClr>
                  <a:schemeClr val="dk1"/>
                </a:buClr>
                <a:buSzPts val="1400"/>
                <a:buFont typeface="Calibri"/>
                <a:buChar char="•"/>
              </a:pPr>
              <a:r>
                <a:rPr lang="en-US" sz="1400" b="0" i="0" u="none" strike="noStrike" cap="none">
                  <a:solidFill>
                    <a:schemeClr val="dk1"/>
                  </a:solidFill>
                  <a:latin typeface="Calibri"/>
                  <a:ea typeface="Calibri"/>
                  <a:cs typeface="Calibri"/>
                  <a:sym typeface="Calibri"/>
                </a:rPr>
                <a:t>They will let you know if anything needs to be adjusted (i.e., substance is unsafe or unobtainable). Alternatives will be suggested, if needed</a:t>
              </a:r>
              <a:endParaRPr/>
            </a:p>
          </p:txBody>
        </p:sp>
        <p:sp>
          <p:nvSpPr>
            <p:cNvPr id="469" name="Google Shape;469;p8"/>
            <p:cNvSpPr/>
            <p:nvPr/>
          </p:nvSpPr>
          <p:spPr>
            <a:xfrm>
              <a:off x="6563779" y="920464"/>
              <a:ext cx="764259" cy="592059"/>
            </a:xfrm>
            <a:prstGeom prst="rightArrow">
              <a:avLst>
                <a:gd name="adj1" fmla="val 60000"/>
                <a:gd name="adj2" fmla="val 50000"/>
              </a:avLst>
            </a:prstGeom>
            <a:solidFill>
              <a:srgbClr val="ABBA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8"/>
            <p:cNvSpPr txBox="1"/>
            <p:nvPr/>
          </p:nvSpPr>
          <p:spPr>
            <a:xfrm>
              <a:off x="6563779" y="1038876"/>
              <a:ext cx="586641" cy="355235"/>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100"/>
                <a:buFont typeface="Calibri"/>
                <a:buNone/>
              </a:pPr>
              <a:endParaRPr sz="1100">
                <a:solidFill>
                  <a:schemeClr val="lt1"/>
                </a:solidFill>
                <a:latin typeface="Calibri"/>
                <a:ea typeface="Calibri"/>
                <a:cs typeface="Calibri"/>
                <a:sym typeface="Calibri"/>
              </a:endParaRPr>
            </a:p>
          </p:txBody>
        </p:sp>
        <p:sp>
          <p:nvSpPr>
            <p:cNvPr id="471" name="Google Shape;471;p8"/>
            <p:cNvSpPr/>
            <p:nvPr/>
          </p:nvSpPr>
          <p:spPr>
            <a:xfrm>
              <a:off x="7645279" y="740889"/>
              <a:ext cx="2378024" cy="1426814"/>
            </a:xfrm>
            <a:prstGeom prst="roundRect">
              <a:avLst>
                <a:gd name="adj" fmla="val 10000"/>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8"/>
            <p:cNvSpPr txBox="1"/>
            <p:nvPr/>
          </p:nvSpPr>
          <p:spPr>
            <a:xfrm>
              <a:off x="7645279" y="740889"/>
              <a:ext cx="2378024" cy="951209"/>
            </a:xfrm>
            <a:prstGeom prst="rect">
              <a:avLst/>
            </a:prstGeom>
            <a:noFill/>
            <a:ln>
              <a:noFill/>
            </a:ln>
          </p:spPr>
          <p:txBody>
            <a:bodyPr spcFirstLastPara="1" wrap="square" lIns="99550" tIns="99550" rIns="99550" bIns="53325" anchor="t" anchorCtr="0">
              <a:noAutofit/>
            </a:bodyPr>
            <a:lstStyle/>
            <a:p>
              <a:pPr marL="0" marR="0" lvl="0" indent="0" algn="l" rtl="0">
                <a:lnSpc>
                  <a:spcPct val="90000"/>
                </a:lnSpc>
                <a:spcBef>
                  <a:spcPts val="0"/>
                </a:spcBef>
                <a:spcAft>
                  <a:spcPts val="0"/>
                </a:spcAft>
                <a:buClr>
                  <a:schemeClr val="lt1"/>
                </a:buClr>
                <a:buSzPts val="1400"/>
                <a:buFont typeface="Calibri"/>
                <a:buNone/>
              </a:pPr>
              <a:r>
                <a:rPr lang="en-US" sz="1400">
                  <a:solidFill>
                    <a:schemeClr val="lt1"/>
                  </a:solidFill>
                  <a:latin typeface="Calibri"/>
                  <a:ea typeface="Calibri"/>
                  <a:cs typeface="Calibri"/>
                  <a:sym typeface="Calibri"/>
                </a:rPr>
                <a:t>During Weeks 5 and 6 we will perform experiments using your test substance</a:t>
              </a:r>
              <a:endParaRPr/>
            </a:p>
          </p:txBody>
        </p:sp>
        <p:sp>
          <p:nvSpPr>
            <p:cNvPr id="473" name="Google Shape;473;p8"/>
            <p:cNvSpPr/>
            <p:nvPr/>
          </p:nvSpPr>
          <p:spPr>
            <a:xfrm>
              <a:off x="8132345" y="1692098"/>
              <a:ext cx="2378024" cy="1918350"/>
            </a:xfrm>
            <a:prstGeom prst="roundRect">
              <a:avLst>
                <a:gd name="adj" fmla="val 10000"/>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8"/>
            <p:cNvSpPr txBox="1"/>
            <p:nvPr/>
          </p:nvSpPr>
          <p:spPr>
            <a:xfrm>
              <a:off x="8188532" y="1748285"/>
              <a:ext cx="2265650" cy="1805976"/>
            </a:xfrm>
            <a:prstGeom prst="rect">
              <a:avLst/>
            </a:prstGeom>
            <a:noFill/>
            <a:ln>
              <a:noFill/>
            </a:ln>
          </p:spPr>
          <p:txBody>
            <a:bodyPr spcFirstLastPara="1" wrap="square" lIns="99550" tIns="99550" rIns="99550" bIns="99550" anchor="t" anchorCtr="0">
              <a:noAutofit/>
            </a:bodyPr>
            <a:lstStyle/>
            <a:p>
              <a:pPr marL="114300" marR="0" lvl="1" indent="-114300" algn="l" rtl="0">
                <a:lnSpc>
                  <a:spcPct val="90000"/>
                </a:lnSpc>
                <a:spcBef>
                  <a:spcPts val="0"/>
                </a:spcBef>
                <a:spcAft>
                  <a:spcPts val="0"/>
                </a:spcAft>
                <a:buClr>
                  <a:schemeClr val="dk1"/>
                </a:buClr>
                <a:buSzPts val="1400"/>
                <a:buFont typeface="Calibri"/>
                <a:buChar char="•"/>
              </a:pPr>
              <a:r>
                <a:rPr lang="en-US" sz="1400" b="0" i="0" u="none" strike="noStrike" cap="none">
                  <a:solidFill>
                    <a:schemeClr val="dk1"/>
                  </a:solidFill>
                  <a:latin typeface="Calibri"/>
                  <a:ea typeface="Calibri"/>
                  <a:cs typeface="Calibri"/>
                  <a:sym typeface="Calibri"/>
                </a:rPr>
                <a:t>You will use the data collected from the experiments to </a:t>
              </a:r>
              <a:r>
                <a:rPr lang="en-US" sz="1400" b="1" i="0" u="none" strike="noStrike" cap="none">
                  <a:solidFill>
                    <a:schemeClr val="dk1"/>
                  </a:solidFill>
                  <a:latin typeface="Calibri"/>
                  <a:ea typeface="Calibri"/>
                  <a:cs typeface="Calibri"/>
                  <a:sym typeface="Calibri"/>
                </a:rPr>
                <a:t>write a report</a:t>
              </a:r>
              <a:r>
                <a:rPr lang="en-US" sz="1400" b="0" i="0" u="none" strike="noStrike" cap="none">
                  <a:solidFill>
                    <a:schemeClr val="dk1"/>
                  </a:solidFill>
                  <a:latin typeface="Calibri"/>
                  <a:ea typeface="Calibri"/>
                  <a:cs typeface="Calibri"/>
                  <a:sym typeface="Calibri"/>
                </a:rPr>
                <a:t> detailing your findings</a:t>
              </a:r>
              <a:endParaRPr/>
            </a:p>
            <a:p>
              <a:pPr marL="114300" marR="0" lvl="1" indent="-114300" algn="l" rtl="0">
                <a:lnSpc>
                  <a:spcPct val="90000"/>
                </a:lnSpc>
                <a:spcBef>
                  <a:spcPts val="210"/>
                </a:spcBef>
                <a:spcAft>
                  <a:spcPts val="0"/>
                </a:spcAft>
                <a:buClr>
                  <a:schemeClr val="dk1"/>
                </a:buClr>
                <a:buSzPts val="1400"/>
                <a:buFont typeface="Calibri"/>
                <a:buChar char="•"/>
              </a:pPr>
              <a:r>
                <a:rPr lang="en-US" sz="1400" b="0" i="0" u="none" strike="noStrike" cap="none">
                  <a:solidFill>
                    <a:schemeClr val="dk1"/>
                  </a:solidFill>
                  <a:latin typeface="Calibri"/>
                  <a:ea typeface="Calibri"/>
                  <a:cs typeface="Calibri"/>
                  <a:sym typeface="Calibri"/>
                </a:rPr>
                <a:t>You will write two drafts before turning in your final draft</a:t>
              </a:r>
              <a:endParaRPr/>
            </a:p>
          </p:txBody>
        </p:sp>
      </p:grpSp>
      <p:sp>
        <p:nvSpPr>
          <p:cNvPr id="5" name="Footer Placeholder 4">
            <a:extLst>
              <a:ext uri="{FF2B5EF4-FFF2-40B4-BE49-F238E27FC236}">
                <a16:creationId xmlns:a16="http://schemas.microsoft.com/office/drawing/2014/main" id="{96E612D5-6DFA-DA14-D00E-457DD1E75E8F}"/>
              </a:ext>
            </a:extLst>
          </p:cNvPr>
          <p:cNvSpPr txBox="1">
            <a:spLocks noGrp="1"/>
          </p:cNvSpPr>
          <p:nvPr>
            <p:ph type="ftr" idx="11"/>
          </p:nvPr>
        </p:nvSpPr>
        <p:spPr>
          <a:xfrm>
            <a:off x="955653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9</a:t>
            </a:fld>
            <a:r>
              <a:rPr lang="en-US" sz="1400" i="1" dirty="0">
                <a:solidFill>
                  <a:schemeClr val="tx1"/>
                </a:solidFill>
              </a:rPr>
              <a:t> of 97</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78"/>
        <p:cNvGrpSpPr/>
        <p:nvPr/>
      </p:nvGrpSpPr>
      <p:grpSpPr>
        <a:xfrm>
          <a:off x="0" y="0"/>
          <a:ext cx="0" cy="0"/>
          <a:chOff x="0" y="0"/>
          <a:chExt cx="0" cy="0"/>
        </a:xfrm>
      </p:grpSpPr>
      <p:sp>
        <p:nvSpPr>
          <p:cNvPr id="479" name="Google Shape;479;p9"/>
          <p:cNvSpPr txBox="1">
            <a:spLocks noGrp="1"/>
          </p:cNvSpPr>
          <p:nvPr>
            <p:ph type="title"/>
          </p:nvPr>
        </p:nvSpPr>
        <p:spPr>
          <a:xfrm>
            <a:off x="140905" y="-55499"/>
            <a:ext cx="11974896"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800"/>
              <a:buFont typeface="Calibri"/>
              <a:buNone/>
            </a:pPr>
            <a:r>
              <a:rPr lang="en-US" b="1"/>
              <a:t>Experiments and Hypotheses</a:t>
            </a:r>
            <a:br>
              <a:rPr lang="en-US" b="1"/>
            </a:br>
            <a:r>
              <a:rPr lang="en-US" sz="2800" b="1" i="1"/>
              <a:t>(Reference slide from Lab 1: Experimental Design and Lab Fundamentals)</a:t>
            </a:r>
            <a:endParaRPr sz="2800" b="1"/>
          </a:p>
        </p:txBody>
      </p:sp>
      <p:sp>
        <p:nvSpPr>
          <p:cNvPr id="480" name="Google Shape;480;p9"/>
          <p:cNvSpPr txBox="1">
            <a:spLocks noGrp="1"/>
          </p:cNvSpPr>
          <p:nvPr>
            <p:ph type="body" idx="1"/>
          </p:nvPr>
        </p:nvSpPr>
        <p:spPr>
          <a:xfrm>
            <a:off x="380999" y="1385678"/>
            <a:ext cx="7943491" cy="5351551"/>
          </a:xfrm>
          <a:prstGeom prst="rect">
            <a:avLst/>
          </a:prstGeom>
          <a:noFill/>
          <a:ln>
            <a:noFill/>
          </a:ln>
        </p:spPr>
        <p:txBody>
          <a:bodyPr spcFirstLastPara="1" wrap="square" lIns="91425" tIns="45700" rIns="91425" bIns="45700" anchor="t" anchorCtr="0">
            <a:normAutofit fontScale="92500"/>
          </a:bodyPr>
          <a:lstStyle/>
          <a:p>
            <a:pPr marL="457200" lvl="0" indent="-342900" algn="l" rtl="0">
              <a:lnSpc>
                <a:spcPct val="90000"/>
              </a:lnSpc>
              <a:spcBef>
                <a:spcPts val="1000"/>
              </a:spcBef>
              <a:spcAft>
                <a:spcPts val="0"/>
              </a:spcAft>
              <a:buClr>
                <a:schemeClr val="dk1"/>
              </a:buClr>
              <a:buSzPct val="69498"/>
              <a:buChar char="•"/>
            </a:pPr>
            <a:r>
              <a:rPr lang="en-US"/>
              <a:t>Science exists to answer questions about our world</a:t>
            </a:r>
            <a:endParaRPr/>
          </a:p>
          <a:p>
            <a:pPr marL="914400" lvl="1" indent="-342900" algn="l" rtl="0">
              <a:lnSpc>
                <a:spcPct val="90000"/>
              </a:lnSpc>
              <a:spcBef>
                <a:spcPts val="500"/>
              </a:spcBef>
              <a:spcAft>
                <a:spcPts val="0"/>
              </a:spcAft>
              <a:buClr>
                <a:schemeClr val="dk1"/>
              </a:buClr>
              <a:buSzPct val="81081"/>
              <a:buChar char="•"/>
            </a:pPr>
            <a:r>
              <a:rPr lang="en-US"/>
              <a:t>Testing ideas (experiments) are the core of the Scientific Process</a:t>
            </a:r>
            <a:endParaRPr/>
          </a:p>
          <a:p>
            <a:pPr marL="457200" lvl="0" indent="-342900" algn="l" rtl="0">
              <a:lnSpc>
                <a:spcPct val="90000"/>
              </a:lnSpc>
              <a:spcBef>
                <a:spcPts val="1000"/>
              </a:spcBef>
              <a:spcAft>
                <a:spcPts val="0"/>
              </a:spcAft>
              <a:buClr>
                <a:schemeClr val="dk1"/>
              </a:buClr>
              <a:buSzPct val="69498"/>
              <a:buChar char="•"/>
            </a:pPr>
            <a:r>
              <a:rPr lang="en-US" b="1"/>
              <a:t>Experiments: </a:t>
            </a:r>
            <a:r>
              <a:rPr lang="en-US"/>
              <a:t>procedures set up to test the validity of a hypothesis under specific, controlled conditions</a:t>
            </a:r>
            <a:endParaRPr/>
          </a:p>
          <a:p>
            <a:pPr marL="914400" lvl="1" indent="-342900" algn="l" rtl="0">
              <a:lnSpc>
                <a:spcPct val="90000"/>
              </a:lnSpc>
              <a:spcBef>
                <a:spcPts val="500"/>
              </a:spcBef>
              <a:spcAft>
                <a:spcPts val="0"/>
              </a:spcAft>
              <a:buClr>
                <a:schemeClr val="dk1"/>
              </a:buClr>
              <a:buSzPct val="81081"/>
              <a:buChar char="•"/>
            </a:pPr>
            <a:r>
              <a:rPr lang="en-US"/>
              <a:t>Requires (at minimum) an </a:t>
            </a:r>
            <a:r>
              <a:rPr lang="en-US" b="1"/>
              <a:t>experimental group </a:t>
            </a:r>
            <a:r>
              <a:rPr lang="en-US"/>
              <a:t>and </a:t>
            </a:r>
            <a:r>
              <a:rPr lang="en-US" b="1"/>
              <a:t>control group </a:t>
            </a:r>
            <a:r>
              <a:rPr lang="en-US"/>
              <a:t>(</a:t>
            </a:r>
            <a:r>
              <a:rPr lang="en-US" i="1"/>
              <a:t>how do they differ?)</a:t>
            </a:r>
            <a:endParaRPr/>
          </a:p>
          <a:p>
            <a:pPr marL="457200" lvl="0" indent="-342900" algn="l" rtl="0">
              <a:lnSpc>
                <a:spcPct val="90000"/>
              </a:lnSpc>
              <a:spcBef>
                <a:spcPts val="1000"/>
              </a:spcBef>
              <a:spcAft>
                <a:spcPts val="0"/>
              </a:spcAft>
              <a:buClr>
                <a:schemeClr val="dk1"/>
              </a:buClr>
              <a:buSzPct val="69498"/>
              <a:buChar char="•"/>
            </a:pPr>
            <a:r>
              <a:rPr lang="en-US" b="1"/>
              <a:t>Hypothesis: </a:t>
            </a:r>
            <a:r>
              <a:rPr lang="en-US"/>
              <a:t>a proposed explanation for a phenomenon. A </a:t>
            </a:r>
            <a:r>
              <a:rPr lang="en-US" i="1"/>
              <a:t>valid </a:t>
            </a:r>
            <a:r>
              <a:rPr lang="en-US"/>
              <a:t>hypothesis </a:t>
            </a:r>
            <a:r>
              <a:rPr lang="en-US" u="sng"/>
              <a:t>must be:</a:t>
            </a:r>
            <a:endParaRPr b="1" u="sng"/>
          </a:p>
          <a:p>
            <a:pPr marL="914400" lvl="1" indent="-342900" algn="l" rtl="0">
              <a:lnSpc>
                <a:spcPct val="90000"/>
              </a:lnSpc>
              <a:spcBef>
                <a:spcPts val="500"/>
              </a:spcBef>
              <a:spcAft>
                <a:spcPts val="0"/>
              </a:spcAft>
              <a:buClr>
                <a:schemeClr val="dk1"/>
              </a:buClr>
              <a:buSzPct val="81081"/>
              <a:buChar char="•"/>
            </a:pPr>
            <a:r>
              <a:rPr lang="en-US" b="1"/>
              <a:t>Testable</a:t>
            </a:r>
            <a:r>
              <a:rPr lang="en-US"/>
              <a:t> (it must be measurable; otherwise, we can’t be sure that it’s legitimate, or valid)</a:t>
            </a:r>
            <a:endParaRPr/>
          </a:p>
          <a:p>
            <a:pPr marL="914400" lvl="1" indent="-342900" algn="l" rtl="0">
              <a:lnSpc>
                <a:spcPct val="90000"/>
              </a:lnSpc>
              <a:spcBef>
                <a:spcPts val="500"/>
              </a:spcBef>
              <a:spcAft>
                <a:spcPts val="0"/>
              </a:spcAft>
              <a:buClr>
                <a:schemeClr val="dk1"/>
              </a:buClr>
              <a:buSzPct val="81081"/>
              <a:buChar char="•"/>
            </a:pPr>
            <a:r>
              <a:rPr lang="en-US" b="1"/>
              <a:t>Falsifiable</a:t>
            </a:r>
            <a:r>
              <a:rPr lang="en-US"/>
              <a:t> (so it can be proven wrong if incorrect)</a:t>
            </a:r>
            <a:endParaRPr/>
          </a:p>
          <a:p>
            <a:pPr marL="1371600" lvl="2" indent="-342900" algn="l" rtl="0">
              <a:lnSpc>
                <a:spcPct val="90000"/>
              </a:lnSpc>
              <a:spcBef>
                <a:spcPts val="500"/>
              </a:spcBef>
              <a:spcAft>
                <a:spcPts val="0"/>
              </a:spcAft>
              <a:buClr>
                <a:schemeClr val="dk1"/>
              </a:buClr>
              <a:buSzPct val="97297"/>
              <a:buChar char="•"/>
            </a:pPr>
            <a:r>
              <a:rPr lang="en-US"/>
              <a:t>Keep these points in mind as you brainstorm hypotheses in Activity 1</a:t>
            </a:r>
            <a:endParaRPr/>
          </a:p>
          <a:p>
            <a:pPr marL="457200" lvl="0" indent="-342900" algn="l" rtl="0">
              <a:lnSpc>
                <a:spcPct val="90000"/>
              </a:lnSpc>
              <a:spcBef>
                <a:spcPts val="1000"/>
              </a:spcBef>
              <a:spcAft>
                <a:spcPts val="0"/>
              </a:spcAft>
              <a:buClr>
                <a:schemeClr val="dk1"/>
              </a:buClr>
              <a:buSzPct val="69498"/>
              <a:buNone/>
            </a:pPr>
            <a:endParaRPr/>
          </a:p>
          <a:p>
            <a:pPr marL="914400" lvl="1" indent="-228600" algn="l" rtl="0">
              <a:lnSpc>
                <a:spcPct val="90000"/>
              </a:lnSpc>
              <a:spcBef>
                <a:spcPts val="500"/>
              </a:spcBef>
              <a:spcAft>
                <a:spcPts val="0"/>
              </a:spcAft>
              <a:buClr>
                <a:schemeClr val="dk1"/>
              </a:buClr>
              <a:buSzPct val="81081"/>
              <a:buNone/>
            </a:pPr>
            <a:endParaRPr/>
          </a:p>
          <a:p>
            <a:pPr marL="457200" lvl="0" indent="-228600" algn="l" rtl="0">
              <a:lnSpc>
                <a:spcPct val="90000"/>
              </a:lnSpc>
              <a:spcBef>
                <a:spcPts val="1000"/>
              </a:spcBef>
              <a:spcAft>
                <a:spcPts val="0"/>
              </a:spcAft>
              <a:buClr>
                <a:schemeClr val="dk1"/>
              </a:buClr>
              <a:buSzPct val="69498"/>
              <a:buNone/>
            </a:pPr>
            <a:endParaRPr/>
          </a:p>
        </p:txBody>
      </p:sp>
      <p:pic>
        <p:nvPicPr>
          <p:cNvPr id="481" name="Google Shape;481;p9" descr="https://upload.wikimedia.org/wikipedia/commons/c/c3/Scientific_Method.png"/>
          <p:cNvPicPr preferRelativeResize="0"/>
          <p:nvPr/>
        </p:nvPicPr>
        <p:blipFill rotWithShape="1">
          <a:blip r:embed="rId3">
            <a:alphaModFix/>
          </a:blip>
          <a:srcRect/>
          <a:stretch/>
        </p:blipFill>
        <p:spPr>
          <a:xfrm>
            <a:off x="7621744" y="1529809"/>
            <a:ext cx="4429352" cy="4310274"/>
          </a:xfrm>
          <a:prstGeom prst="rect">
            <a:avLst/>
          </a:prstGeom>
          <a:noFill/>
          <a:ln>
            <a:noFill/>
          </a:ln>
        </p:spPr>
      </p:pic>
      <p:sp>
        <p:nvSpPr>
          <p:cNvPr id="5" name="Footer Placeholder 4">
            <a:extLst>
              <a:ext uri="{FF2B5EF4-FFF2-40B4-BE49-F238E27FC236}">
                <a16:creationId xmlns:a16="http://schemas.microsoft.com/office/drawing/2014/main" id="{BA569697-67B6-692E-5F1C-5C9EC62C2E31}"/>
              </a:ext>
            </a:extLst>
          </p:cNvPr>
          <p:cNvSpPr txBox="1">
            <a:spLocks noGrp="1"/>
          </p:cNvSpPr>
          <p:nvPr>
            <p:ph type="ftr" idx="11"/>
          </p:nvPr>
        </p:nvSpPr>
        <p:spPr>
          <a:xfrm>
            <a:off x="956704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10</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0">
                                            <p:txEl>
                                              <p:pRg st="2" end="2"/>
                                            </p:txEl>
                                          </p:spTgt>
                                        </p:tgtEl>
                                        <p:attrNameLst>
                                          <p:attrName>style.visibility</p:attrName>
                                        </p:attrNameLst>
                                      </p:cBhvr>
                                      <p:to>
                                        <p:strVal val="visible"/>
                                      </p:to>
                                    </p:set>
                                    <p:animEffect transition="in" filter="fade">
                                      <p:cBhvr>
                                        <p:cTn id="7" dur="500"/>
                                        <p:tgtEl>
                                          <p:spTgt spid="480">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80">
                                            <p:txEl>
                                              <p:pRg st="3" end="3"/>
                                            </p:txEl>
                                          </p:spTgt>
                                        </p:tgtEl>
                                        <p:attrNameLst>
                                          <p:attrName>style.visibility</p:attrName>
                                        </p:attrNameLst>
                                      </p:cBhvr>
                                      <p:to>
                                        <p:strVal val="visible"/>
                                      </p:to>
                                    </p:set>
                                    <p:animEffect transition="in" filter="fade">
                                      <p:cBhvr>
                                        <p:cTn id="12" dur="500"/>
                                        <p:tgtEl>
                                          <p:spTgt spid="480">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80">
                                            <p:txEl>
                                              <p:pRg st="4" end="4"/>
                                            </p:txEl>
                                          </p:spTgt>
                                        </p:tgtEl>
                                        <p:attrNameLst>
                                          <p:attrName>style.visibility</p:attrName>
                                        </p:attrNameLst>
                                      </p:cBhvr>
                                      <p:to>
                                        <p:strVal val="visible"/>
                                      </p:to>
                                    </p:set>
                                    <p:animEffect transition="in" filter="fade">
                                      <p:cBhvr>
                                        <p:cTn id="17" dur="500"/>
                                        <p:tgtEl>
                                          <p:spTgt spid="48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80">
                                            <p:txEl>
                                              <p:pRg st="5" end="5"/>
                                            </p:txEl>
                                          </p:spTgt>
                                        </p:tgtEl>
                                        <p:attrNameLst>
                                          <p:attrName>style.visibility</p:attrName>
                                        </p:attrNameLst>
                                      </p:cBhvr>
                                      <p:to>
                                        <p:strVal val="visible"/>
                                      </p:to>
                                    </p:set>
                                    <p:animEffect transition="in" filter="fade">
                                      <p:cBhvr>
                                        <p:cTn id="22" dur="500"/>
                                        <p:tgtEl>
                                          <p:spTgt spid="480">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80">
                                            <p:txEl>
                                              <p:pRg st="6" end="6"/>
                                            </p:txEl>
                                          </p:spTgt>
                                        </p:tgtEl>
                                        <p:attrNameLst>
                                          <p:attrName>style.visibility</p:attrName>
                                        </p:attrNameLst>
                                      </p:cBhvr>
                                      <p:to>
                                        <p:strVal val="visible"/>
                                      </p:to>
                                    </p:set>
                                    <p:animEffect transition="in" filter="fade">
                                      <p:cBhvr>
                                        <p:cTn id="25" dur="500"/>
                                        <p:tgtEl>
                                          <p:spTgt spid="480">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480">
                                            <p:txEl>
                                              <p:pRg st="7" end="7"/>
                                            </p:txEl>
                                          </p:spTgt>
                                        </p:tgtEl>
                                        <p:attrNameLst>
                                          <p:attrName>style.visibility</p:attrName>
                                        </p:attrNameLst>
                                      </p:cBhvr>
                                      <p:to>
                                        <p:strVal val="visible"/>
                                      </p:to>
                                    </p:set>
                                    <p:animEffect transition="in" filter="fade">
                                      <p:cBhvr>
                                        <p:cTn id="28" dur="500"/>
                                        <p:tgtEl>
                                          <p:spTgt spid="48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sp>
        <p:nvSpPr>
          <p:cNvPr id="486" name="Google Shape;486;p10"/>
          <p:cNvSpPr txBox="1">
            <a:spLocks noGrp="1"/>
          </p:cNvSpPr>
          <p:nvPr>
            <p:ph type="title"/>
          </p:nvPr>
        </p:nvSpPr>
        <p:spPr>
          <a:xfrm>
            <a:off x="119743" y="-61609"/>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800"/>
              <a:buFont typeface="Calibri"/>
              <a:buNone/>
            </a:pPr>
            <a:r>
              <a:rPr lang="en-US" b="1"/>
              <a:t>Variables and Sources of Error</a:t>
            </a:r>
            <a:br>
              <a:rPr lang="en-US" b="1"/>
            </a:br>
            <a:r>
              <a:rPr lang="en-US" sz="2800" b="1" i="1"/>
              <a:t>(Reference slide, Lab 1)</a:t>
            </a:r>
            <a:endParaRPr sz="2800" b="1"/>
          </a:p>
        </p:txBody>
      </p:sp>
      <p:sp>
        <p:nvSpPr>
          <p:cNvPr id="487" name="Google Shape;487;p10"/>
          <p:cNvSpPr txBox="1">
            <a:spLocks noGrp="1"/>
          </p:cNvSpPr>
          <p:nvPr>
            <p:ph type="body" idx="1"/>
          </p:nvPr>
        </p:nvSpPr>
        <p:spPr>
          <a:xfrm>
            <a:off x="838200" y="1213179"/>
            <a:ext cx="10515600" cy="5455040"/>
          </a:xfrm>
          <a:prstGeom prst="rect">
            <a:avLst/>
          </a:prstGeom>
          <a:noFill/>
          <a:ln>
            <a:noFill/>
          </a:ln>
        </p:spPr>
        <p:txBody>
          <a:bodyPr spcFirstLastPara="1" wrap="square" lIns="91425" tIns="45700" rIns="91425" bIns="45700" anchor="t" anchorCtr="0">
            <a:normAutofit/>
          </a:bodyPr>
          <a:lstStyle/>
          <a:p>
            <a:pPr marL="457200" lvl="0" indent="-342900" algn="l" rtl="0">
              <a:lnSpc>
                <a:spcPct val="90000"/>
              </a:lnSpc>
              <a:spcBef>
                <a:spcPts val="1000"/>
              </a:spcBef>
              <a:spcAft>
                <a:spcPts val="0"/>
              </a:spcAft>
              <a:buClr>
                <a:schemeClr val="dk1"/>
              </a:buClr>
              <a:buSzPts val="1800"/>
              <a:buChar char="•"/>
            </a:pPr>
            <a:r>
              <a:rPr lang="en-US" b="1"/>
              <a:t>Variable: </a:t>
            </a:r>
            <a:r>
              <a:rPr lang="en-US"/>
              <a:t>any factor that may differ or change in your experiment</a:t>
            </a:r>
            <a:endParaRPr/>
          </a:p>
          <a:p>
            <a:pPr marL="914400" lvl="1" indent="-342900" algn="l" rtl="0">
              <a:lnSpc>
                <a:spcPct val="90000"/>
              </a:lnSpc>
              <a:spcBef>
                <a:spcPts val="500"/>
              </a:spcBef>
              <a:spcAft>
                <a:spcPts val="0"/>
              </a:spcAft>
              <a:buClr>
                <a:schemeClr val="dk1"/>
              </a:buClr>
              <a:buSzPts val="1800"/>
              <a:buChar char="•"/>
            </a:pPr>
            <a:r>
              <a:rPr lang="en-US" b="1"/>
              <a:t>Controlled variables: </a:t>
            </a:r>
            <a:r>
              <a:rPr lang="en-US"/>
              <a:t>factors that you want to remain constant throughout your experiment (</a:t>
            </a:r>
            <a:r>
              <a:rPr lang="en-US" i="1"/>
              <a:t>why is this important?</a:t>
            </a:r>
            <a:r>
              <a:rPr lang="en-US"/>
              <a:t>)</a:t>
            </a:r>
            <a:endParaRPr/>
          </a:p>
          <a:p>
            <a:pPr marL="914400" lvl="1" indent="-342900" algn="l" rtl="0">
              <a:lnSpc>
                <a:spcPct val="90000"/>
              </a:lnSpc>
              <a:spcBef>
                <a:spcPts val="500"/>
              </a:spcBef>
              <a:spcAft>
                <a:spcPts val="0"/>
              </a:spcAft>
              <a:buClr>
                <a:schemeClr val="dk1"/>
              </a:buClr>
              <a:buSzPts val="1800"/>
              <a:buChar char="•"/>
            </a:pPr>
            <a:r>
              <a:rPr lang="en-US" b="1"/>
              <a:t>Independent variables: </a:t>
            </a:r>
            <a:r>
              <a:rPr lang="en-US"/>
              <a:t>the factor you are manipulating</a:t>
            </a:r>
            <a:endParaRPr/>
          </a:p>
          <a:p>
            <a:pPr marL="1371600" lvl="2" indent="-342900" algn="l" rtl="0">
              <a:lnSpc>
                <a:spcPct val="90000"/>
              </a:lnSpc>
              <a:spcBef>
                <a:spcPts val="500"/>
              </a:spcBef>
              <a:spcAft>
                <a:spcPts val="0"/>
              </a:spcAft>
              <a:buClr>
                <a:schemeClr val="dk1"/>
              </a:buClr>
              <a:buSzPts val="1800"/>
              <a:buChar char="•"/>
            </a:pPr>
            <a:r>
              <a:rPr lang="en-US"/>
              <a:t>You will brainstorm various independent variables in Activity 1</a:t>
            </a:r>
            <a:endParaRPr/>
          </a:p>
          <a:p>
            <a:pPr marL="914400" lvl="1" indent="-342900" algn="l" rtl="0">
              <a:lnSpc>
                <a:spcPct val="90000"/>
              </a:lnSpc>
              <a:spcBef>
                <a:spcPts val="500"/>
              </a:spcBef>
              <a:spcAft>
                <a:spcPts val="0"/>
              </a:spcAft>
              <a:buClr>
                <a:schemeClr val="dk1"/>
              </a:buClr>
              <a:buSzPts val="1800"/>
              <a:buChar char="•"/>
            </a:pPr>
            <a:r>
              <a:rPr lang="en-US" b="1"/>
              <a:t>Dependent variable: </a:t>
            </a:r>
            <a:r>
              <a:rPr lang="en-US"/>
              <a:t>the variable that responds to (</a:t>
            </a:r>
            <a:r>
              <a:rPr lang="en-US" i="1"/>
              <a:t>depends on</a:t>
            </a:r>
            <a:r>
              <a:rPr lang="en-US"/>
              <a:t>) the independent variable; usually </a:t>
            </a:r>
            <a:r>
              <a:rPr lang="en-US" u="sng"/>
              <a:t>the variable that you measure</a:t>
            </a:r>
            <a:endParaRPr/>
          </a:p>
          <a:p>
            <a:pPr marL="457200" lvl="0" indent="-342900" algn="l" rtl="0">
              <a:lnSpc>
                <a:spcPct val="90000"/>
              </a:lnSpc>
              <a:spcBef>
                <a:spcPts val="1000"/>
              </a:spcBef>
              <a:spcAft>
                <a:spcPts val="0"/>
              </a:spcAft>
              <a:buClr>
                <a:schemeClr val="dk1"/>
              </a:buClr>
              <a:buSzPts val="1800"/>
              <a:buChar char="•"/>
            </a:pPr>
            <a:r>
              <a:rPr lang="en-US" b="1"/>
              <a:t>Errors: </a:t>
            </a:r>
            <a:r>
              <a:rPr lang="en-US"/>
              <a:t>differences between observed values and what is true in reality</a:t>
            </a:r>
            <a:endParaRPr/>
          </a:p>
          <a:p>
            <a:pPr marL="914400" lvl="1" indent="-342900" algn="l" rtl="0">
              <a:lnSpc>
                <a:spcPct val="90000"/>
              </a:lnSpc>
              <a:spcBef>
                <a:spcPts val="500"/>
              </a:spcBef>
              <a:spcAft>
                <a:spcPts val="0"/>
              </a:spcAft>
              <a:buClr>
                <a:schemeClr val="dk1"/>
              </a:buClr>
              <a:buSzPts val="1800"/>
              <a:buChar char="•"/>
            </a:pPr>
            <a:r>
              <a:rPr lang="en-US" b="1"/>
              <a:t>Random errors: </a:t>
            </a:r>
            <a:r>
              <a:rPr lang="en-US"/>
              <a:t>occur due to chance; minimize using </a:t>
            </a:r>
            <a:r>
              <a:rPr lang="en-US" b="1"/>
              <a:t>replication</a:t>
            </a:r>
            <a:endParaRPr/>
          </a:p>
          <a:p>
            <a:pPr marL="914400" lvl="1" indent="-342900" algn="l" rtl="0">
              <a:lnSpc>
                <a:spcPct val="90000"/>
              </a:lnSpc>
              <a:spcBef>
                <a:spcPts val="500"/>
              </a:spcBef>
              <a:spcAft>
                <a:spcPts val="0"/>
              </a:spcAft>
              <a:buClr>
                <a:schemeClr val="dk1"/>
              </a:buClr>
              <a:buSzPts val="1800"/>
              <a:buChar char="•"/>
            </a:pPr>
            <a:r>
              <a:rPr lang="en-US" b="1"/>
              <a:t>Systematic errors: </a:t>
            </a:r>
            <a:r>
              <a:rPr lang="en-US"/>
              <a:t>consistent, repeatable errors that affect the accuracy of a measurement; minimize by refining your measurement method/technique</a:t>
            </a:r>
            <a:endParaRPr b="1"/>
          </a:p>
          <a:p>
            <a:pPr marL="914400" lvl="1" indent="-228600" algn="l" rtl="0">
              <a:lnSpc>
                <a:spcPct val="90000"/>
              </a:lnSpc>
              <a:spcBef>
                <a:spcPts val="500"/>
              </a:spcBef>
              <a:spcAft>
                <a:spcPts val="0"/>
              </a:spcAft>
              <a:buClr>
                <a:schemeClr val="dk1"/>
              </a:buClr>
              <a:buSzPts val="1800"/>
              <a:buNone/>
            </a:pPr>
            <a:endParaRPr b="1"/>
          </a:p>
        </p:txBody>
      </p:sp>
      <p:sp>
        <p:nvSpPr>
          <p:cNvPr id="5" name="Footer Placeholder 4">
            <a:extLst>
              <a:ext uri="{FF2B5EF4-FFF2-40B4-BE49-F238E27FC236}">
                <a16:creationId xmlns:a16="http://schemas.microsoft.com/office/drawing/2014/main" id="{532CF15A-BCF8-3C3C-221C-6BFAF77F0E7E}"/>
              </a:ext>
            </a:extLst>
          </p:cNvPr>
          <p:cNvSpPr txBox="1">
            <a:spLocks noGrp="1"/>
          </p:cNvSpPr>
          <p:nvPr>
            <p:ph type="ftr" idx="11"/>
          </p:nvPr>
        </p:nvSpPr>
        <p:spPr>
          <a:xfrm>
            <a:off x="953551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11</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7">
                                            <p:txEl>
                                              <p:pRg st="1" end="1"/>
                                            </p:txEl>
                                          </p:spTgt>
                                        </p:tgtEl>
                                        <p:attrNameLst>
                                          <p:attrName>style.visibility</p:attrName>
                                        </p:attrNameLst>
                                      </p:cBhvr>
                                      <p:to>
                                        <p:strVal val="visible"/>
                                      </p:to>
                                    </p:set>
                                    <p:animEffect transition="in" filter="fade">
                                      <p:cBhvr>
                                        <p:cTn id="7" dur="500"/>
                                        <p:tgtEl>
                                          <p:spTgt spid="48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87">
                                            <p:txEl>
                                              <p:pRg st="2" end="2"/>
                                            </p:txEl>
                                          </p:spTgt>
                                        </p:tgtEl>
                                        <p:attrNameLst>
                                          <p:attrName>style.visibility</p:attrName>
                                        </p:attrNameLst>
                                      </p:cBhvr>
                                      <p:to>
                                        <p:strVal val="visible"/>
                                      </p:to>
                                    </p:set>
                                    <p:animEffect transition="in" filter="fade">
                                      <p:cBhvr>
                                        <p:cTn id="10" dur="500"/>
                                        <p:tgtEl>
                                          <p:spTgt spid="487">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87">
                                            <p:txEl>
                                              <p:pRg st="3" end="3"/>
                                            </p:txEl>
                                          </p:spTgt>
                                        </p:tgtEl>
                                        <p:attrNameLst>
                                          <p:attrName>style.visibility</p:attrName>
                                        </p:attrNameLst>
                                      </p:cBhvr>
                                      <p:to>
                                        <p:strVal val="visible"/>
                                      </p:to>
                                    </p:set>
                                    <p:animEffect transition="in" filter="fade">
                                      <p:cBhvr>
                                        <p:cTn id="13" dur="500"/>
                                        <p:tgtEl>
                                          <p:spTgt spid="487">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87">
                                            <p:txEl>
                                              <p:pRg st="4" end="4"/>
                                            </p:txEl>
                                          </p:spTgt>
                                        </p:tgtEl>
                                        <p:attrNameLst>
                                          <p:attrName>style.visibility</p:attrName>
                                        </p:attrNameLst>
                                      </p:cBhvr>
                                      <p:to>
                                        <p:strVal val="visible"/>
                                      </p:to>
                                    </p:set>
                                    <p:animEffect transition="in" filter="fade">
                                      <p:cBhvr>
                                        <p:cTn id="16" dur="500"/>
                                        <p:tgtEl>
                                          <p:spTgt spid="487">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87">
                                            <p:txEl>
                                              <p:pRg st="5" end="5"/>
                                            </p:txEl>
                                          </p:spTgt>
                                        </p:tgtEl>
                                        <p:attrNameLst>
                                          <p:attrName>style.visibility</p:attrName>
                                        </p:attrNameLst>
                                      </p:cBhvr>
                                      <p:to>
                                        <p:strVal val="visible"/>
                                      </p:to>
                                    </p:set>
                                    <p:animEffect transition="in" filter="fade">
                                      <p:cBhvr>
                                        <p:cTn id="21" dur="500"/>
                                        <p:tgtEl>
                                          <p:spTgt spid="487">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487">
                                            <p:txEl>
                                              <p:pRg st="6" end="6"/>
                                            </p:txEl>
                                          </p:spTgt>
                                        </p:tgtEl>
                                        <p:attrNameLst>
                                          <p:attrName>style.visibility</p:attrName>
                                        </p:attrNameLst>
                                      </p:cBhvr>
                                      <p:to>
                                        <p:strVal val="visible"/>
                                      </p:to>
                                    </p:set>
                                    <p:animEffect transition="in" filter="fade">
                                      <p:cBhvr>
                                        <p:cTn id="24" dur="500"/>
                                        <p:tgtEl>
                                          <p:spTgt spid="487">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487">
                                            <p:txEl>
                                              <p:pRg st="7" end="7"/>
                                            </p:txEl>
                                          </p:spTgt>
                                        </p:tgtEl>
                                        <p:attrNameLst>
                                          <p:attrName>style.visibility</p:attrName>
                                        </p:attrNameLst>
                                      </p:cBhvr>
                                      <p:to>
                                        <p:strVal val="visible"/>
                                      </p:to>
                                    </p:set>
                                    <p:animEffect transition="in" filter="fade">
                                      <p:cBhvr>
                                        <p:cTn id="27" dur="500"/>
                                        <p:tgtEl>
                                          <p:spTgt spid="4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91"/>
        <p:cNvGrpSpPr/>
        <p:nvPr/>
      </p:nvGrpSpPr>
      <p:grpSpPr>
        <a:xfrm>
          <a:off x="0" y="0"/>
          <a:ext cx="0" cy="0"/>
          <a:chOff x="0" y="0"/>
          <a:chExt cx="0" cy="0"/>
        </a:xfrm>
      </p:grpSpPr>
      <p:pic>
        <p:nvPicPr>
          <p:cNvPr id="492" name="Google Shape;492;p11" descr="Chemotaxis as an Expression of Communication of Tetrahymena | SpringerLink"/>
          <p:cNvPicPr preferRelativeResize="0"/>
          <p:nvPr/>
        </p:nvPicPr>
        <p:blipFill rotWithShape="1">
          <a:blip r:embed="rId3">
            <a:alphaModFix/>
          </a:blip>
          <a:srcRect/>
          <a:stretch/>
        </p:blipFill>
        <p:spPr>
          <a:xfrm>
            <a:off x="7239000" y="152400"/>
            <a:ext cx="4038600" cy="2598364"/>
          </a:xfrm>
          <a:prstGeom prst="rect">
            <a:avLst/>
          </a:prstGeom>
          <a:noFill/>
          <a:ln>
            <a:noFill/>
          </a:ln>
        </p:spPr>
      </p:pic>
      <p:pic>
        <p:nvPicPr>
          <p:cNvPr id="493" name="Google Shape;493;p11"/>
          <p:cNvPicPr preferRelativeResize="0"/>
          <p:nvPr/>
        </p:nvPicPr>
        <p:blipFill rotWithShape="1">
          <a:blip r:embed="rId4">
            <a:alphaModFix/>
          </a:blip>
          <a:srcRect/>
          <a:stretch/>
        </p:blipFill>
        <p:spPr>
          <a:xfrm>
            <a:off x="-3142" y="5029200"/>
            <a:ext cx="2441542" cy="1828800"/>
          </a:xfrm>
          <a:prstGeom prst="rect">
            <a:avLst/>
          </a:prstGeom>
          <a:noFill/>
          <a:ln>
            <a:noFill/>
          </a:ln>
        </p:spPr>
      </p:pic>
      <p:sp>
        <p:nvSpPr>
          <p:cNvPr id="494" name="Google Shape;494;p11"/>
          <p:cNvSpPr txBox="1">
            <a:spLocks noGrp="1"/>
          </p:cNvSpPr>
          <p:nvPr>
            <p:ph type="title"/>
          </p:nvPr>
        </p:nvSpPr>
        <p:spPr>
          <a:xfrm>
            <a:off x="3657600" y="-76200"/>
            <a:ext cx="3429000" cy="8683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4400"/>
              <a:buFont typeface="Calibri"/>
              <a:buNone/>
            </a:pPr>
            <a:r>
              <a:rPr lang="en-US"/>
              <a:t>(Chemo)taxis</a:t>
            </a:r>
            <a:endParaRPr/>
          </a:p>
        </p:txBody>
      </p:sp>
      <p:sp>
        <p:nvSpPr>
          <p:cNvPr id="495" name="Google Shape;495;p11"/>
          <p:cNvSpPr txBox="1">
            <a:spLocks noGrp="1"/>
          </p:cNvSpPr>
          <p:nvPr>
            <p:ph type="body" idx="1"/>
          </p:nvPr>
        </p:nvSpPr>
        <p:spPr>
          <a:xfrm>
            <a:off x="152400" y="685800"/>
            <a:ext cx="7162800" cy="4503738"/>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800"/>
              <a:buChar char="•"/>
            </a:pPr>
            <a:r>
              <a:rPr lang="en-US" b="1"/>
              <a:t>Taxis: </a:t>
            </a:r>
            <a:r>
              <a:rPr lang="en-US"/>
              <a:t>movement toward or away from a stimulus of any kind</a:t>
            </a:r>
            <a:endParaRPr b="1"/>
          </a:p>
          <a:p>
            <a:pPr marL="228600" lvl="0" indent="-228600" algn="l" rtl="0">
              <a:lnSpc>
                <a:spcPct val="90000"/>
              </a:lnSpc>
              <a:spcBef>
                <a:spcPts val="0"/>
              </a:spcBef>
              <a:spcAft>
                <a:spcPts val="0"/>
              </a:spcAft>
              <a:buClr>
                <a:schemeClr val="dk1"/>
              </a:buClr>
              <a:buSzPts val="2800"/>
              <a:buChar char="•"/>
            </a:pPr>
            <a:r>
              <a:rPr lang="en-US" b="1"/>
              <a:t>Chemotaxis </a:t>
            </a:r>
            <a:r>
              <a:rPr lang="en-US"/>
              <a:t>= response to </a:t>
            </a:r>
            <a:r>
              <a:rPr lang="en-US" i="1"/>
              <a:t>chemical signals</a:t>
            </a:r>
            <a:r>
              <a:rPr lang="en-US"/>
              <a:t> in the environment</a:t>
            </a:r>
            <a:endParaRPr/>
          </a:p>
          <a:p>
            <a:pPr marL="228600" lvl="0" indent="-228600" algn="l" rtl="0">
              <a:lnSpc>
                <a:spcPct val="90000"/>
              </a:lnSpc>
              <a:spcBef>
                <a:spcPts val="0"/>
              </a:spcBef>
              <a:spcAft>
                <a:spcPts val="0"/>
              </a:spcAft>
              <a:buClr>
                <a:schemeClr val="dk1"/>
              </a:buClr>
              <a:buSzPts val="2800"/>
              <a:buChar char="•"/>
            </a:pPr>
            <a:r>
              <a:rPr lang="en-US"/>
              <a:t>Allows </a:t>
            </a:r>
            <a:r>
              <a:rPr lang="en-US" i="1"/>
              <a:t>Tetrahymena </a:t>
            </a:r>
            <a:r>
              <a:rPr lang="en-US"/>
              <a:t>to find food and avoid danger</a:t>
            </a:r>
            <a:endParaRPr/>
          </a:p>
          <a:p>
            <a:pPr marL="685800" lvl="1" indent="-228600" algn="l" rtl="0">
              <a:lnSpc>
                <a:spcPct val="90000"/>
              </a:lnSpc>
              <a:spcBef>
                <a:spcPts val="500"/>
              </a:spcBef>
              <a:spcAft>
                <a:spcPts val="0"/>
              </a:spcAft>
              <a:buClr>
                <a:schemeClr val="dk1"/>
              </a:buClr>
              <a:buSzPts val="2800"/>
              <a:buChar char="•"/>
            </a:pPr>
            <a:r>
              <a:rPr lang="en-US"/>
              <a:t>Chemoreceptor proteins embedded in cell membrane</a:t>
            </a:r>
            <a:endParaRPr/>
          </a:p>
          <a:p>
            <a:pPr marL="228600" lvl="0" indent="-228600" algn="l" rtl="0">
              <a:lnSpc>
                <a:spcPct val="90000"/>
              </a:lnSpc>
              <a:spcBef>
                <a:spcPts val="1000"/>
              </a:spcBef>
              <a:spcAft>
                <a:spcPts val="0"/>
              </a:spcAft>
              <a:buClr>
                <a:schemeClr val="dk1"/>
              </a:buClr>
              <a:buSzPts val="2800"/>
              <a:buChar char="•"/>
            </a:pPr>
            <a:r>
              <a:rPr lang="en-US"/>
              <a:t>Allows for coordinating motility with </a:t>
            </a:r>
            <a:r>
              <a:rPr lang="en-US" b="1"/>
              <a:t>cilia</a:t>
            </a:r>
            <a:endParaRPr b="1"/>
          </a:p>
          <a:p>
            <a:pPr marL="685800" lvl="1" indent="-228600" algn="l" rtl="0">
              <a:lnSpc>
                <a:spcPct val="90000"/>
              </a:lnSpc>
              <a:spcBef>
                <a:spcPts val="500"/>
              </a:spcBef>
              <a:spcAft>
                <a:spcPts val="0"/>
              </a:spcAft>
              <a:buClr>
                <a:schemeClr val="dk1"/>
              </a:buClr>
              <a:buSzPts val="2400"/>
              <a:buChar char="•"/>
            </a:pPr>
            <a:r>
              <a:rPr lang="en-US" b="1"/>
              <a:t>Chemoattractant</a:t>
            </a:r>
            <a:r>
              <a:rPr lang="en-US"/>
              <a:t> = organism will move towards</a:t>
            </a:r>
            <a:endParaRPr/>
          </a:p>
          <a:p>
            <a:pPr marL="685800" lvl="1" indent="-228600" algn="l" rtl="0">
              <a:lnSpc>
                <a:spcPct val="90000"/>
              </a:lnSpc>
              <a:spcBef>
                <a:spcPts val="500"/>
              </a:spcBef>
              <a:spcAft>
                <a:spcPts val="0"/>
              </a:spcAft>
              <a:buClr>
                <a:schemeClr val="dk1"/>
              </a:buClr>
              <a:buSzPts val="2400"/>
              <a:buChar char="•"/>
            </a:pPr>
            <a:r>
              <a:rPr lang="en-US" b="1"/>
              <a:t>Chemorepellent</a:t>
            </a:r>
            <a:r>
              <a:rPr lang="en-US"/>
              <a:t> = organism will move away from </a:t>
            </a:r>
            <a:endParaRPr/>
          </a:p>
          <a:p>
            <a:pPr marL="228600" lvl="0" indent="-50800" algn="l" rtl="0">
              <a:lnSpc>
                <a:spcPct val="90000"/>
              </a:lnSpc>
              <a:spcBef>
                <a:spcPts val="1000"/>
              </a:spcBef>
              <a:spcAft>
                <a:spcPts val="0"/>
              </a:spcAft>
              <a:buClr>
                <a:schemeClr val="dk1"/>
              </a:buClr>
              <a:buSzPts val="2800"/>
              <a:buNone/>
            </a:pPr>
            <a:endParaRPr/>
          </a:p>
        </p:txBody>
      </p:sp>
      <p:pic>
        <p:nvPicPr>
          <p:cNvPr id="496" name="Google Shape;496;p11" descr="Tet cilia gif.gif"/>
          <p:cNvPicPr preferRelativeResize="0"/>
          <p:nvPr/>
        </p:nvPicPr>
        <p:blipFill rotWithShape="1">
          <a:blip r:embed="rId5">
            <a:alphaModFix/>
          </a:blip>
          <a:srcRect/>
          <a:stretch/>
        </p:blipFill>
        <p:spPr>
          <a:xfrm>
            <a:off x="7696200" y="2971800"/>
            <a:ext cx="3600450" cy="3048000"/>
          </a:xfrm>
          <a:prstGeom prst="rect">
            <a:avLst/>
          </a:prstGeom>
          <a:noFill/>
          <a:ln>
            <a:noFill/>
          </a:ln>
        </p:spPr>
      </p:pic>
      <p:sp>
        <p:nvSpPr>
          <p:cNvPr id="497" name="Google Shape;497;p11"/>
          <p:cNvSpPr/>
          <p:nvPr/>
        </p:nvSpPr>
        <p:spPr>
          <a:xfrm>
            <a:off x="7391400" y="6075402"/>
            <a:ext cx="4572000" cy="55399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US" sz="1000" b="0" i="0" u="none" strike="noStrike" cap="none">
                <a:solidFill>
                  <a:srgbClr val="000000"/>
                </a:solidFill>
                <a:latin typeface="Arial"/>
                <a:ea typeface="Arial"/>
                <a:cs typeface="Arial"/>
                <a:sym typeface="Arial"/>
              </a:rPr>
              <a:t>A total internal reflection microscopy  imaging of DYF1-GFP in cilia of live (partially paralyzed) </a:t>
            </a:r>
            <a:r>
              <a:rPr lang="en-US" sz="1000" b="0" i="1" u="none" strike="noStrike" cap="none">
                <a:solidFill>
                  <a:srgbClr val="000000"/>
                </a:solidFill>
                <a:latin typeface="Arial"/>
                <a:ea typeface="Arial"/>
                <a:cs typeface="Arial"/>
                <a:sym typeface="Arial"/>
              </a:rPr>
              <a:t>Tetrahymena (video by Patrick Yu-Yang Jiang in collaboration with Karl Lechtreck, University of Georgia)</a:t>
            </a:r>
            <a:endParaRPr sz="1000" b="0" i="0" u="none" strike="noStrike" cap="none">
              <a:solidFill>
                <a:srgbClr val="000000"/>
              </a:solidFill>
              <a:latin typeface="Arial"/>
              <a:ea typeface="Arial"/>
              <a:cs typeface="Arial"/>
              <a:sym typeface="Arial"/>
            </a:endParaRPr>
          </a:p>
        </p:txBody>
      </p:sp>
      <p:sp>
        <p:nvSpPr>
          <p:cNvPr id="6" name="Footer Placeholder 4">
            <a:extLst>
              <a:ext uri="{FF2B5EF4-FFF2-40B4-BE49-F238E27FC236}">
                <a16:creationId xmlns:a16="http://schemas.microsoft.com/office/drawing/2014/main" id="{F951A13E-B06D-E631-DA26-27B6E576FC1C}"/>
              </a:ext>
            </a:extLst>
          </p:cNvPr>
          <p:cNvSpPr txBox="1">
            <a:spLocks noGrp="1"/>
          </p:cNvSpPr>
          <p:nvPr>
            <p:ph type="ftr" idx="11"/>
          </p:nvPr>
        </p:nvSpPr>
        <p:spPr>
          <a:xfrm>
            <a:off x="9577552" y="6551731"/>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12</a:t>
            </a:fld>
            <a:r>
              <a:rPr lang="en-US" sz="1400" i="1" dirty="0">
                <a:solidFill>
                  <a:schemeClr val="tx1"/>
                </a:solidFill>
              </a:rPr>
              <a:t> of 97</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sp>
        <p:nvSpPr>
          <p:cNvPr id="502" name="Google Shape;502;p12"/>
          <p:cNvSpPr txBox="1">
            <a:spLocks noGrp="1"/>
          </p:cNvSpPr>
          <p:nvPr>
            <p:ph type="title"/>
          </p:nvPr>
        </p:nvSpPr>
        <p:spPr>
          <a:xfrm>
            <a:off x="2286000" y="-152400"/>
            <a:ext cx="8305800" cy="8683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4400"/>
              <a:buFont typeface="Calibri"/>
              <a:buNone/>
            </a:pPr>
            <a:r>
              <a:rPr lang="en-US"/>
              <a:t>Bioconvection (Pattern Formation)</a:t>
            </a:r>
            <a:endParaRPr/>
          </a:p>
        </p:txBody>
      </p:sp>
      <p:sp>
        <p:nvSpPr>
          <p:cNvPr id="503" name="Google Shape;503;p12"/>
          <p:cNvSpPr txBox="1">
            <a:spLocks noGrp="1"/>
          </p:cNvSpPr>
          <p:nvPr>
            <p:ph type="body" idx="1"/>
          </p:nvPr>
        </p:nvSpPr>
        <p:spPr>
          <a:xfrm>
            <a:off x="152400" y="422032"/>
            <a:ext cx="8839200" cy="3970338"/>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800"/>
              <a:buChar char="•"/>
            </a:pPr>
            <a:r>
              <a:rPr lang="en-US" i="1"/>
              <a:t>Tetrahymena </a:t>
            </a:r>
            <a:r>
              <a:rPr lang="en-US"/>
              <a:t>display “negative gravitaxis”, meaning, the cells swim away from the pull of gravity towards the surface of their environment</a:t>
            </a:r>
            <a:endParaRPr/>
          </a:p>
          <a:p>
            <a:pPr marL="228600" lvl="0" indent="-228600" algn="l" rtl="0">
              <a:lnSpc>
                <a:spcPct val="90000"/>
              </a:lnSpc>
              <a:spcBef>
                <a:spcPts val="0"/>
              </a:spcBef>
              <a:spcAft>
                <a:spcPts val="0"/>
              </a:spcAft>
              <a:buClr>
                <a:schemeClr val="dk1"/>
              </a:buClr>
              <a:buSzPts val="2800"/>
              <a:buChar char="•"/>
            </a:pPr>
            <a:r>
              <a:rPr lang="en-US"/>
              <a:t>As they swim upward, they tend to form random clumps at the top</a:t>
            </a:r>
            <a:endParaRPr/>
          </a:p>
          <a:p>
            <a:pPr marL="685800" lvl="1" indent="-228600" algn="l" rtl="0">
              <a:lnSpc>
                <a:spcPct val="90000"/>
              </a:lnSpc>
              <a:spcBef>
                <a:spcPts val="0"/>
              </a:spcBef>
              <a:spcAft>
                <a:spcPts val="0"/>
              </a:spcAft>
              <a:buClr>
                <a:schemeClr val="dk1"/>
              </a:buClr>
              <a:buSzPts val="2800"/>
              <a:buChar char="•"/>
            </a:pPr>
            <a:r>
              <a:rPr lang="en-US"/>
              <a:t>The density of these clumps becomes too great for the cells to overcome, causing them to fall downward in columns</a:t>
            </a:r>
            <a:endParaRPr/>
          </a:p>
          <a:p>
            <a:pPr marL="685800" lvl="1" indent="-228600" algn="l" rtl="0">
              <a:lnSpc>
                <a:spcPct val="90000"/>
              </a:lnSpc>
              <a:spcBef>
                <a:spcPts val="0"/>
              </a:spcBef>
              <a:spcAft>
                <a:spcPts val="0"/>
              </a:spcAft>
              <a:buClr>
                <a:schemeClr val="dk1"/>
              </a:buClr>
              <a:buSzPts val="2800"/>
              <a:buChar char="•"/>
            </a:pPr>
            <a:r>
              <a:rPr lang="en-US"/>
              <a:t>These columns form the network that we see; occurs within 12 seconds @</a:t>
            </a:r>
            <a:r>
              <a:rPr lang="en-US">
                <a:solidFill>
                  <a:srgbClr val="000000"/>
                </a:solidFill>
              </a:rPr>
              <a:t>33</a:t>
            </a:r>
            <a:r>
              <a:rPr lang="en-US" sz="2000">
                <a:solidFill>
                  <a:srgbClr val="000000"/>
                </a:solidFill>
                <a:latin typeface="Tahoma"/>
                <a:ea typeface="Tahoma"/>
                <a:cs typeface="Tahoma"/>
                <a:sym typeface="Tahoma"/>
              </a:rPr>
              <a:t>℃</a:t>
            </a:r>
            <a:endParaRPr/>
          </a:p>
          <a:p>
            <a:pPr marL="228600" lvl="0" indent="-228600" algn="l" rtl="0">
              <a:lnSpc>
                <a:spcPct val="90000"/>
              </a:lnSpc>
              <a:spcBef>
                <a:spcPts val="0"/>
              </a:spcBef>
              <a:spcAft>
                <a:spcPts val="0"/>
              </a:spcAft>
              <a:buClr>
                <a:schemeClr val="dk1"/>
              </a:buClr>
              <a:buSzPts val="2800"/>
              <a:buChar char="•"/>
            </a:pPr>
            <a:r>
              <a:rPr lang="en-US" b="1"/>
              <a:t>Bioconvection: </a:t>
            </a:r>
            <a:r>
              <a:rPr lang="en-US"/>
              <a:t>the process of up-swimming and down-falling by which the network (pattern) forms</a:t>
            </a:r>
            <a:endParaRPr/>
          </a:p>
        </p:txBody>
      </p:sp>
      <p:pic>
        <p:nvPicPr>
          <p:cNvPr id="504" name="Google Shape;504;p12" descr="Different states of bioconvection pattern. (A) Uniform initial state. (B) Diffusion state. (C) Transient state. (D) Stationary convection plumes (steady state)."/>
          <p:cNvPicPr preferRelativeResize="0"/>
          <p:nvPr/>
        </p:nvPicPr>
        <p:blipFill rotWithShape="1">
          <a:blip r:embed="rId3">
            <a:alphaModFix/>
          </a:blip>
          <a:srcRect/>
          <a:stretch/>
        </p:blipFill>
        <p:spPr>
          <a:xfrm>
            <a:off x="9144000" y="762000"/>
            <a:ext cx="2743200" cy="5400919"/>
          </a:xfrm>
          <a:prstGeom prst="rect">
            <a:avLst/>
          </a:prstGeom>
          <a:noFill/>
          <a:ln>
            <a:noFill/>
          </a:ln>
        </p:spPr>
      </p:pic>
      <p:sp>
        <p:nvSpPr>
          <p:cNvPr id="505" name="Google Shape;505;p12"/>
          <p:cNvSpPr/>
          <p:nvPr/>
        </p:nvSpPr>
        <p:spPr>
          <a:xfrm>
            <a:off x="9144000" y="6172200"/>
            <a:ext cx="3048000"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US" sz="1000" b="0" i="0" u="none" strike="noStrike" cap="none">
                <a:solidFill>
                  <a:srgbClr val="000000"/>
                </a:solidFill>
                <a:latin typeface="Arial"/>
                <a:ea typeface="Arial"/>
                <a:cs typeface="Arial"/>
                <a:sym typeface="Arial"/>
              </a:rPr>
              <a:t>Different states of bioconvection pattern. (A) Uniform initial state. (B) Diffusion state. (C) Transient state. (D) Stationary convection plumes (steady state). </a:t>
            </a:r>
            <a:r>
              <a:rPr lang="en-US" sz="1000" b="0" i="1" u="none" strike="noStrike" cap="none">
                <a:solidFill>
                  <a:srgbClr val="000000"/>
                </a:solidFill>
                <a:latin typeface="Arial"/>
                <a:ea typeface="Arial"/>
                <a:cs typeface="Arial"/>
                <a:sym typeface="Arial"/>
              </a:rPr>
              <a:t>Nguyen-Quang et al., 2009.</a:t>
            </a:r>
            <a:endParaRPr sz="1000" b="0" i="0" u="none" strike="noStrike" cap="none">
              <a:solidFill>
                <a:srgbClr val="000000"/>
              </a:solidFill>
              <a:latin typeface="Arial"/>
              <a:ea typeface="Arial"/>
              <a:cs typeface="Arial"/>
              <a:sym typeface="Arial"/>
            </a:endParaRPr>
          </a:p>
        </p:txBody>
      </p:sp>
      <p:pic>
        <p:nvPicPr>
          <p:cNvPr id="506" name="Google Shape;506;p12" descr="Pattern formation gif.gif"/>
          <p:cNvPicPr preferRelativeResize="0"/>
          <p:nvPr/>
        </p:nvPicPr>
        <p:blipFill rotWithShape="1">
          <a:blip r:embed="rId4">
            <a:alphaModFix/>
          </a:blip>
          <a:srcRect/>
          <a:stretch/>
        </p:blipFill>
        <p:spPr>
          <a:xfrm>
            <a:off x="19050" y="4572000"/>
            <a:ext cx="3028950" cy="2247900"/>
          </a:xfrm>
          <a:prstGeom prst="rect">
            <a:avLst/>
          </a:prstGeom>
          <a:noFill/>
          <a:ln>
            <a:noFill/>
          </a:ln>
        </p:spPr>
      </p:pic>
      <p:sp>
        <p:nvSpPr>
          <p:cNvPr id="507" name="Google Shape;507;p12"/>
          <p:cNvSpPr/>
          <p:nvPr/>
        </p:nvSpPr>
        <p:spPr>
          <a:xfrm>
            <a:off x="3200400" y="4384424"/>
            <a:ext cx="6096000" cy="286232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000"/>
              <a:buFont typeface="Arial"/>
              <a:buNone/>
            </a:pPr>
            <a:r>
              <a:rPr lang="en-US" sz="2000" b="0" i="1" u="none" strike="noStrike" cap="none">
                <a:solidFill>
                  <a:srgbClr val="000000"/>
                </a:solidFill>
                <a:latin typeface="Calibri"/>
                <a:ea typeface="Calibri"/>
                <a:cs typeface="Calibri"/>
                <a:sym typeface="Calibri"/>
              </a:rPr>
              <a:t>Minimum requirements for pattern formation (determined by Loefer and Medferd, 1952): </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Char char="•"/>
            </a:pPr>
            <a:r>
              <a:rPr lang="en-US" sz="2000" b="0" i="0" u="none" strike="noStrike" cap="none">
                <a:solidFill>
                  <a:srgbClr val="000000"/>
                </a:solidFill>
                <a:latin typeface="Calibri"/>
                <a:ea typeface="Calibri"/>
                <a:cs typeface="Calibri"/>
                <a:sym typeface="Calibri"/>
              </a:rPr>
              <a:t> 2 mm culture depth (we are providing ~4 mm)</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Char char="•"/>
            </a:pPr>
            <a:r>
              <a:rPr lang="en-US" sz="2000" b="0" i="0" u="none" strike="noStrike" cap="none">
                <a:solidFill>
                  <a:srgbClr val="000000"/>
                </a:solidFill>
                <a:latin typeface="Calibri"/>
                <a:ea typeface="Calibri"/>
                <a:cs typeface="Calibri"/>
                <a:sym typeface="Calibri"/>
              </a:rPr>
              <a:t> 1.5x10</a:t>
            </a:r>
            <a:r>
              <a:rPr lang="en-US" sz="2000" b="0" i="0" u="none" strike="noStrike" cap="none" baseline="30000">
                <a:solidFill>
                  <a:srgbClr val="000000"/>
                </a:solidFill>
                <a:latin typeface="Calibri"/>
                <a:ea typeface="Calibri"/>
                <a:cs typeface="Calibri"/>
                <a:sym typeface="Calibri"/>
              </a:rPr>
              <a:t>5 </a:t>
            </a:r>
            <a:r>
              <a:rPr lang="en-US" sz="2000" b="0" i="0" u="none" strike="noStrike" cap="none">
                <a:solidFill>
                  <a:srgbClr val="000000"/>
                </a:solidFill>
                <a:latin typeface="Calibri"/>
                <a:ea typeface="Calibri"/>
                <a:cs typeface="Calibri"/>
                <a:sym typeface="Calibri"/>
              </a:rPr>
              <a:t>(150,000) cells/ml</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Char char="•"/>
            </a:pPr>
            <a:r>
              <a:rPr lang="en-US" sz="2000" b="0" i="0" u="none" strike="noStrike" cap="none">
                <a:solidFill>
                  <a:srgbClr val="000000"/>
                </a:solidFill>
                <a:latin typeface="Calibri"/>
                <a:ea typeface="Calibri"/>
                <a:cs typeface="Calibri"/>
                <a:sym typeface="Calibri"/>
              </a:rPr>
              <a:t> pH range of 4.5-8.2 </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Char char="•"/>
            </a:pPr>
            <a:r>
              <a:rPr lang="en-US" sz="2000" b="0" i="0" u="none" strike="noStrike" cap="none">
                <a:solidFill>
                  <a:srgbClr val="000000"/>
                </a:solidFill>
                <a:latin typeface="Calibri"/>
                <a:ea typeface="Calibri"/>
                <a:cs typeface="Calibri"/>
                <a:sym typeface="Calibri"/>
              </a:rPr>
              <a:t> Osmotic pressure: not inhibited through 0.075 M NaCl</a:t>
            </a:r>
            <a:endParaRPr sz="2000" b="0" i="0" u="none" strike="noStrike" cap="none">
              <a:solidFill>
                <a:srgbClr val="000000"/>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000"/>
              <a:buFont typeface="Arial"/>
              <a:buNone/>
            </a:pPr>
            <a:r>
              <a:rPr lang="en-US" sz="2000" b="0" i="0" u="none" strike="noStrike" cap="none">
                <a:solidFill>
                  <a:srgbClr val="000000"/>
                </a:solidFill>
                <a:latin typeface="Calibri"/>
                <a:ea typeface="Calibri"/>
                <a:cs typeface="Calibri"/>
                <a:sym typeface="Calibri"/>
              </a:rPr>
              <a:t>- Age of cells exerts no influence on pattern </a:t>
            </a:r>
            <a:r>
              <a:rPr lang="en-US" sz="2000" b="0" i="1" u="none" strike="noStrike" cap="none">
                <a:solidFill>
                  <a:srgbClr val="000000"/>
                </a:solidFill>
                <a:latin typeface="Calibri"/>
                <a:ea typeface="Calibri"/>
                <a:cs typeface="Calibri"/>
                <a:sym typeface="Calibri"/>
              </a:rPr>
              <a:t>formation </a:t>
            </a:r>
            <a:r>
              <a:rPr lang="en-US" sz="2000" b="0" i="0" u="none" strike="noStrike" cap="none">
                <a:solidFill>
                  <a:srgbClr val="000000"/>
                </a:solidFill>
                <a:latin typeface="Calibri"/>
                <a:ea typeface="Calibri"/>
                <a:cs typeface="Calibri"/>
                <a:sym typeface="Calibri"/>
              </a:rPr>
              <a:t>and only slight influence on pattern </a:t>
            </a:r>
            <a:r>
              <a:rPr lang="en-US" sz="2000" b="0" i="1" u="none" strike="noStrike" cap="none">
                <a:solidFill>
                  <a:srgbClr val="000000"/>
                </a:solidFill>
                <a:latin typeface="Calibri"/>
                <a:ea typeface="Calibri"/>
                <a:cs typeface="Calibri"/>
                <a:sym typeface="Calibri"/>
              </a:rPr>
              <a:t>shape</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endParaRPr sz="2000" b="0" i="0" u="none" strike="noStrike" cap="none">
              <a:solidFill>
                <a:srgbClr val="000000"/>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679A5501-5EAF-A757-66E5-4E85BB8101D1}"/>
              </a:ext>
            </a:extLst>
          </p:cNvPr>
          <p:cNvSpPr txBox="1">
            <a:spLocks noGrp="1"/>
          </p:cNvSpPr>
          <p:nvPr>
            <p:ph type="ftr" idx="11"/>
          </p:nvPr>
        </p:nvSpPr>
        <p:spPr>
          <a:xfrm>
            <a:off x="9630103" y="-16645"/>
            <a:ext cx="4114800" cy="365125"/>
          </a:xfrm>
          <a:prstGeom prst="rect">
            <a:avLst/>
          </a:prstGeom>
          <a:noFill/>
        </p:spPr>
        <p:txBody>
          <a:bodyPr wrap="square" rtlCol="0">
            <a:spAutoFit/>
          </a:bodyPr>
          <a:lstStyle/>
          <a:p>
            <a:r>
              <a:rPr lang="en-US" sz="1400" i="1">
                <a:solidFill>
                  <a:schemeClr val="tx1"/>
                </a:solidFill>
              </a:rPr>
              <a:t>Slide </a:t>
            </a:r>
            <a:fld id="{18C81A75-8FD0-4DA0-9FAF-3618E1711803}" type="slidenum">
              <a:rPr lang="en-US" sz="1400" i="1" smtClean="0">
                <a:solidFill>
                  <a:schemeClr val="tx1"/>
                </a:solidFill>
              </a:rPr>
              <a:t>13</a:t>
            </a:fld>
            <a:r>
              <a:rPr lang="en-US" sz="1400" i="1">
                <a:solidFill>
                  <a:schemeClr val="tx1"/>
                </a:solidFill>
              </a:rPr>
              <a:t> of 86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07"/>
                                        </p:tgtEl>
                                        <p:attrNameLst>
                                          <p:attrName>style.visibility</p:attrName>
                                        </p:attrNameLst>
                                      </p:cBhvr>
                                      <p:to>
                                        <p:strVal val="visible"/>
                                      </p:to>
                                    </p:set>
                                    <p:animEffect transition="in" filter="fade">
                                      <p:cBhvr>
                                        <p:cTn id="7" dur="500"/>
                                        <p:tgtEl>
                                          <p:spTgt spid="5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11"/>
        <p:cNvGrpSpPr/>
        <p:nvPr/>
      </p:nvGrpSpPr>
      <p:grpSpPr>
        <a:xfrm>
          <a:off x="0" y="0"/>
          <a:ext cx="0" cy="0"/>
          <a:chOff x="0" y="0"/>
          <a:chExt cx="0" cy="0"/>
        </a:xfrm>
      </p:grpSpPr>
      <p:sp>
        <p:nvSpPr>
          <p:cNvPr id="512" name="Google Shape;512;p13"/>
          <p:cNvSpPr txBox="1">
            <a:spLocks noGrp="1"/>
          </p:cNvSpPr>
          <p:nvPr>
            <p:ph type="title"/>
          </p:nvPr>
        </p:nvSpPr>
        <p:spPr>
          <a:xfrm>
            <a:off x="838200" y="1543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b="1">
                <a:latin typeface="Arial"/>
                <a:ea typeface="Arial"/>
                <a:cs typeface="Arial"/>
                <a:sym typeface="Arial"/>
              </a:rPr>
              <a:t>Osmosis in </a:t>
            </a:r>
            <a:r>
              <a:rPr lang="en-US" b="1" i="1">
                <a:latin typeface="Arial"/>
                <a:ea typeface="Arial"/>
                <a:cs typeface="Arial"/>
                <a:sym typeface="Arial"/>
              </a:rPr>
              <a:t>Tetrahymena</a:t>
            </a:r>
            <a:endParaRPr b="1">
              <a:latin typeface="Arial"/>
              <a:ea typeface="Arial"/>
              <a:cs typeface="Arial"/>
              <a:sym typeface="Arial"/>
            </a:endParaRPr>
          </a:p>
        </p:txBody>
      </p:sp>
      <p:sp>
        <p:nvSpPr>
          <p:cNvPr id="513" name="Google Shape;513;p13"/>
          <p:cNvSpPr txBox="1">
            <a:spLocks noGrp="1"/>
          </p:cNvSpPr>
          <p:nvPr>
            <p:ph type="body" idx="1"/>
          </p:nvPr>
        </p:nvSpPr>
        <p:spPr>
          <a:xfrm>
            <a:off x="398375" y="1182953"/>
            <a:ext cx="6520200" cy="4073100"/>
          </a:xfrm>
          <a:prstGeom prst="rect">
            <a:avLst/>
          </a:prstGeom>
          <a:noFill/>
          <a:ln>
            <a:noFill/>
          </a:ln>
        </p:spPr>
        <p:txBody>
          <a:bodyPr spcFirstLastPara="1" wrap="square" lIns="91425" tIns="45700" rIns="91425" bIns="45700" anchor="t" anchorCtr="0">
            <a:normAutofit fontScale="92500" lnSpcReduction="20000"/>
          </a:bodyPr>
          <a:lstStyle/>
          <a:p>
            <a:pPr marL="228600" lvl="0" indent="-228600" algn="l" rtl="0">
              <a:lnSpc>
                <a:spcPct val="90000"/>
              </a:lnSpc>
              <a:spcBef>
                <a:spcPts val="0"/>
              </a:spcBef>
              <a:spcAft>
                <a:spcPts val="0"/>
              </a:spcAft>
              <a:buClr>
                <a:schemeClr val="dk1"/>
              </a:buClr>
              <a:buSzPct val="126126"/>
              <a:buChar char="•"/>
            </a:pPr>
            <a:r>
              <a:rPr lang="en-US" b="1">
                <a:solidFill>
                  <a:schemeClr val="dk1"/>
                </a:solidFill>
                <a:latin typeface="Arial"/>
                <a:ea typeface="Arial"/>
                <a:cs typeface="Arial"/>
                <a:sym typeface="Arial"/>
              </a:rPr>
              <a:t>Contractile vacuole: </a:t>
            </a:r>
            <a:r>
              <a:rPr lang="en-US">
                <a:solidFill>
                  <a:schemeClr val="dk1"/>
                </a:solidFill>
                <a:latin typeface="Arial"/>
                <a:ea typeface="Arial"/>
                <a:cs typeface="Arial"/>
                <a:sym typeface="Arial"/>
              </a:rPr>
              <a:t>regulates osmosis in </a:t>
            </a:r>
            <a:r>
              <a:rPr lang="en-US" i="1">
                <a:solidFill>
                  <a:schemeClr val="dk1"/>
                </a:solidFill>
                <a:latin typeface="Arial"/>
                <a:ea typeface="Arial"/>
                <a:cs typeface="Arial"/>
                <a:sym typeface="Arial"/>
              </a:rPr>
              <a:t>Tetrahymena</a:t>
            </a:r>
            <a:r>
              <a:rPr lang="en-US" b="1">
                <a:solidFill>
                  <a:schemeClr val="dk1"/>
                </a:solidFill>
                <a:latin typeface="Arial"/>
                <a:ea typeface="Arial"/>
                <a:cs typeface="Arial"/>
                <a:sym typeface="Arial"/>
              </a:rPr>
              <a:t> </a:t>
            </a:r>
            <a:endParaRPr b="1">
              <a:solidFill>
                <a:schemeClr val="dk1"/>
              </a:solidFill>
              <a:latin typeface="Arial"/>
              <a:ea typeface="Arial"/>
              <a:cs typeface="Arial"/>
              <a:sym typeface="Arial"/>
            </a:endParaRPr>
          </a:p>
          <a:p>
            <a:pPr marL="685800" lvl="1" indent="-228650" algn="l" rtl="0">
              <a:lnSpc>
                <a:spcPct val="90000"/>
              </a:lnSpc>
              <a:spcBef>
                <a:spcPts val="0"/>
              </a:spcBef>
              <a:spcAft>
                <a:spcPts val="0"/>
              </a:spcAft>
              <a:buClr>
                <a:schemeClr val="dk1"/>
              </a:buClr>
              <a:buSzPct val="159317"/>
              <a:buChar char="•"/>
            </a:pPr>
            <a:r>
              <a:rPr lang="en-US">
                <a:solidFill>
                  <a:schemeClr val="dk1"/>
                </a:solidFill>
                <a:latin typeface="Arial"/>
                <a:ea typeface="Arial"/>
                <a:cs typeface="Arial"/>
                <a:sym typeface="Arial"/>
              </a:rPr>
              <a:t>Collects water and actively pumps it out to external environment</a:t>
            </a:r>
            <a:endParaRPr>
              <a:solidFill>
                <a:schemeClr val="dk1"/>
              </a:solidFill>
              <a:latin typeface="Arial"/>
              <a:ea typeface="Arial"/>
              <a:cs typeface="Arial"/>
              <a:sym typeface="Arial"/>
            </a:endParaRPr>
          </a:p>
          <a:p>
            <a:pPr marL="685800" lvl="1" indent="-228650" algn="l" rtl="0">
              <a:lnSpc>
                <a:spcPct val="90000"/>
              </a:lnSpc>
              <a:spcBef>
                <a:spcPts val="0"/>
              </a:spcBef>
              <a:spcAft>
                <a:spcPts val="0"/>
              </a:spcAft>
              <a:buClr>
                <a:schemeClr val="dk1"/>
              </a:buClr>
              <a:buSzPct val="159317"/>
              <a:buChar char="•"/>
            </a:pPr>
            <a:r>
              <a:rPr lang="en-US">
                <a:solidFill>
                  <a:schemeClr val="dk1"/>
                </a:solidFill>
                <a:latin typeface="Arial"/>
                <a:ea typeface="Arial"/>
                <a:cs typeface="Arial"/>
                <a:sym typeface="Arial"/>
              </a:rPr>
              <a:t>Process requires energy</a:t>
            </a:r>
            <a:endParaRPr/>
          </a:p>
          <a:p>
            <a:pPr marL="685800" lvl="1" indent="-50800" algn="l" rtl="0">
              <a:lnSpc>
                <a:spcPct val="90000"/>
              </a:lnSpc>
              <a:spcBef>
                <a:spcPts val="0"/>
              </a:spcBef>
              <a:spcAft>
                <a:spcPts val="0"/>
              </a:spcAft>
              <a:buClr>
                <a:schemeClr val="dk1"/>
              </a:buClr>
              <a:buSzPct val="159317"/>
              <a:buNone/>
            </a:pPr>
            <a:endParaRPr>
              <a:solidFill>
                <a:schemeClr val="dk1"/>
              </a:solidFill>
              <a:latin typeface="Arial"/>
              <a:ea typeface="Arial"/>
              <a:cs typeface="Arial"/>
              <a:sym typeface="Arial"/>
            </a:endParaRPr>
          </a:p>
          <a:p>
            <a:pPr marL="228600" lvl="0" indent="-228600" algn="l" rtl="0">
              <a:lnSpc>
                <a:spcPct val="90000"/>
              </a:lnSpc>
              <a:spcBef>
                <a:spcPts val="0"/>
              </a:spcBef>
              <a:spcAft>
                <a:spcPts val="0"/>
              </a:spcAft>
              <a:buClr>
                <a:schemeClr val="dk1"/>
              </a:buClr>
              <a:buSzPct val="126126"/>
              <a:buChar char="•"/>
            </a:pPr>
            <a:r>
              <a:rPr lang="en-US">
                <a:solidFill>
                  <a:schemeClr val="dk1"/>
                </a:solidFill>
                <a:latin typeface="Arial"/>
                <a:ea typeface="Arial"/>
                <a:cs typeface="Arial"/>
                <a:sym typeface="Arial"/>
              </a:rPr>
              <a:t>Contractile vacuoles can be hard to spot at first; observe a cell for several seconds - </a:t>
            </a:r>
            <a:r>
              <a:rPr lang="en-US" u="sng">
                <a:solidFill>
                  <a:schemeClr val="dk1"/>
                </a:solidFill>
                <a:latin typeface="Arial"/>
                <a:ea typeface="Arial"/>
                <a:cs typeface="Arial"/>
                <a:sym typeface="Arial"/>
              </a:rPr>
              <a:t>look for a spherical organelle that swells and rapidly shrinks</a:t>
            </a:r>
            <a:endParaRPr/>
          </a:p>
          <a:p>
            <a:pPr marL="685800" lvl="1" indent="-228650" algn="l" rtl="0">
              <a:lnSpc>
                <a:spcPct val="90000"/>
              </a:lnSpc>
              <a:spcBef>
                <a:spcPts val="0"/>
              </a:spcBef>
              <a:spcAft>
                <a:spcPts val="0"/>
              </a:spcAft>
              <a:buClr>
                <a:schemeClr val="dk1"/>
              </a:buClr>
              <a:buSzPct val="159317"/>
              <a:buChar char="•"/>
            </a:pPr>
            <a:r>
              <a:rPr lang="en-US">
                <a:solidFill>
                  <a:schemeClr val="dk1"/>
                </a:solidFill>
                <a:latin typeface="Arial"/>
                <a:ea typeface="Arial"/>
                <a:cs typeface="Arial"/>
                <a:sym typeface="Arial"/>
              </a:rPr>
              <a:t>It also helps to immobilize your target cell as much as possible; use </a:t>
            </a:r>
            <a:r>
              <a:rPr lang="en-US" i="1">
                <a:solidFill>
                  <a:schemeClr val="dk1"/>
                </a:solidFill>
                <a:latin typeface="Arial"/>
                <a:ea typeface="Arial"/>
                <a:cs typeface="Arial"/>
                <a:sym typeface="Arial"/>
              </a:rPr>
              <a:t>Detain</a:t>
            </a:r>
            <a:r>
              <a:rPr lang="en-US">
                <a:solidFill>
                  <a:schemeClr val="dk1"/>
                </a:solidFill>
                <a:latin typeface="Arial"/>
                <a:ea typeface="Arial"/>
                <a:cs typeface="Arial"/>
                <a:sym typeface="Arial"/>
              </a:rPr>
              <a:t> for this</a:t>
            </a:r>
            <a:endParaRPr>
              <a:solidFill>
                <a:schemeClr val="dk1"/>
              </a:solidFill>
              <a:latin typeface="Arial"/>
              <a:ea typeface="Arial"/>
              <a:cs typeface="Arial"/>
              <a:sym typeface="Arial"/>
            </a:endParaRPr>
          </a:p>
          <a:p>
            <a:pPr marL="914400" lvl="0" indent="0" algn="l" rtl="0">
              <a:lnSpc>
                <a:spcPct val="90000"/>
              </a:lnSpc>
              <a:spcBef>
                <a:spcPts val="0"/>
              </a:spcBef>
              <a:spcAft>
                <a:spcPts val="0"/>
              </a:spcAft>
              <a:buClr>
                <a:schemeClr val="dk1"/>
              </a:buClr>
              <a:buSzPct val="81081"/>
              <a:buNone/>
            </a:pPr>
            <a:endParaRPr>
              <a:solidFill>
                <a:schemeClr val="dk1"/>
              </a:solidFill>
              <a:latin typeface="Arial"/>
              <a:ea typeface="Arial"/>
              <a:cs typeface="Arial"/>
              <a:sym typeface="Arial"/>
            </a:endParaRPr>
          </a:p>
          <a:p>
            <a:pPr marL="457200" lvl="0" indent="0" algn="l" rtl="0">
              <a:lnSpc>
                <a:spcPct val="90000"/>
              </a:lnSpc>
              <a:spcBef>
                <a:spcPts val="0"/>
              </a:spcBef>
              <a:spcAft>
                <a:spcPts val="0"/>
              </a:spcAft>
              <a:buClr>
                <a:schemeClr val="dk1"/>
              </a:buClr>
              <a:buSzPct val="81081"/>
              <a:buNone/>
            </a:pPr>
            <a:r>
              <a:rPr lang="en-US" b="1" i="1" u="sng">
                <a:solidFill>
                  <a:schemeClr val="dk1"/>
                </a:solidFill>
                <a:latin typeface="Arial"/>
                <a:ea typeface="Arial"/>
                <a:cs typeface="Arial"/>
                <a:sym typeface="Arial"/>
              </a:rPr>
              <a:t>Be consistent</a:t>
            </a:r>
            <a:r>
              <a:rPr lang="en-US" b="1" i="1">
                <a:solidFill>
                  <a:schemeClr val="dk1"/>
                </a:solidFill>
                <a:latin typeface="Arial"/>
                <a:ea typeface="Arial"/>
                <a:cs typeface="Arial"/>
                <a:sym typeface="Arial"/>
              </a:rPr>
              <a:t> when measuring a contraction cycle!</a:t>
            </a:r>
            <a:endParaRPr b="1" i="1">
              <a:solidFill>
                <a:schemeClr val="dk1"/>
              </a:solidFill>
              <a:latin typeface="Arial"/>
              <a:ea typeface="Arial"/>
              <a:cs typeface="Arial"/>
              <a:sym typeface="Arial"/>
            </a:endParaRPr>
          </a:p>
        </p:txBody>
      </p:sp>
      <p:sp>
        <p:nvSpPr>
          <p:cNvPr id="514" name="Google Shape;514;p13"/>
          <p:cNvSpPr txBox="1"/>
          <p:nvPr/>
        </p:nvSpPr>
        <p:spPr>
          <a:xfrm>
            <a:off x="293299" y="5484962"/>
            <a:ext cx="6625200" cy="70784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000"/>
              <a:buFont typeface="Arial"/>
              <a:buNone/>
            </a:pPr>
            <a:r>
              <a:rPr lang="en-US" sz="2000" b="0" i="1" u="none" strike="noStrike" cap="none">
                <a:solidFill>
                  <a:srgbClr val="000000"/>
                </a:solidFill>
                <a:latin typeface="Arial"/>
                <a:ea typeface="Arial"/>
                <a:cs typeface="Arial"/>
                <a:sym typeface="Arial"/>
              </a:rPr>
              <a:t>You will observe vacuole contraction and determine contraction rate (in various solutions)…</a:t>
            </a:r>
            <a:endParaRPr sz="2000" b="0" i="1" u="none" strike="noStrike" cap="none">
              <a:solidFill>
                <a:srgbClr val="000000"/>
              </a:solidFill>
              <a:latin typeface="Arial"/>
              <a:ea typeface="Arial"/>
              <a:cs typeface="Arial"/>
              <a:sym typeface="Arial"/>
            </a:endParaRPr>
          </a:p>
        </p:txBody>
      </p:sp>
      <p:pic>
        <p:nvPicPr>
          <p:cNvPr id="515" name="Google Shape;515;p13"/>
          <p:cNvPicPr preferRelativeResize="0"/>
          <p:nvPr/>
        </p:nvPicPr>
        <p:blipFill rotWithShape="1">
          <a:blip r:embed="rId3">
            <a:alphaModFix/>
          </a:blip>
          <a:srcRect/>
          <a:stretch/>
        </p:blipFill>
        <p:spPr>
          <a:xfrm>
            <a:off x="7079412" y="1843088"/>
            <a:ext cx="4438650" cy="4438650"/>
          </a:xfrm>
          <a:prstGeom prst="rect">
            <a:avLst/>
          </a:prstGeom>
          <a:noFill/>
          <a:ln>
            <a:noFill/>
          </a:ln>
        </p:spPr>
      </p:pic>
      <p:pic>
        <p:nvPicPr>
          <p:cNvPr id="516" name="Google Shape;516;p13"/>
          <p:cNvPicPr preferRelativeResize="0"/>
          <p:nvPr/>
        </p:nvPicPr>
        <p:blipFill rotWithShape="1">
          <a:blip r:embed="rId4">
            <a:alphaModFix/>
          </a:blip>
          <a:srcRect/>
          <a:stretch/>
        </p:blipFill>
        <p:spPr>
          <a:xfrm>
            <a:off x="8837350" y="224789"/>
            <a:ext cx="2695575" cy="2095500"/>
          </a:xfrm>
          <a:prstGeom prst="rect">
            <a:avLst/>
          </a:prstGeom>
          <a:noFill/>
          <a:ln>
            <a:noFill/>
          </a:ln>
        </p:spPr>
      </p:pic>
      <p:sp>
        <p:nvSpPr>
          <p:cNvPr id="5" name="Footer Placeholder 4">
            <a:extLst>
              <a:ext uri="{FF2B5EF4-FFF2-40B4-BE49-F238E27FC236}">
                <a16:creationId xmlns:a16="http://schemas.microsoft.com/office/drawing/2014/main" id="{02201B46-6976-034D-3D12-15925831BDAC}"/>
              </a:ext>
            </a:extLst>
          </p:cNvPr>
          <p:cNvSpPr txBox="1">
            <a:spLocks noGrp="1"/>
          </p:cNvSpPr>
          <p:nvPr>
            <p:ph type="ftr" idx="11"/>
          </p:nvPr>
        </p:nvSpPr>
        <p:spPr>
          <a:xfrm>
            <a:off x="9598572" y="6549806"/>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14</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4"/>
                                        </p:tgtEl>
                                        <p:attrNameLst>
                                          <p:attrName>style.visibility</p:attrName>
                                        </p:attrNameLst>
                                      </p:cBhvr>
                                      <p:to>
                                        <p:strVal val="visible"/>
                                      </p:to>
                                    </p:set>
                                    <p:anim calcmode="lin" valueType="num">
                                      <p:cBhvr additive="base">
                                        <p:cTn id="7" dur="500"/>
                                        <p:tgtEl>
                                          <p:spTgt spid="5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pic>
        <p:nvPicPr>
          <p:cNvPr id="521" name="Google Shape;521;p14" descr="https://upload.wikimedia.org/wikipedia/commons/e/e6/Phagocytosis2.png"/>
          <p:cNvPicPr preferRelativeResize="0"/>
          <p:nvPr/>
        </p:nvPicPr>
        <p:blipFill rotWithShape="1">
          <a:blip r:embed="rId3">
            <a:alphaModFix/>
          </a:blip>
          <a:srcRect/>
          <a:stretch/>
        </p:blipFill>
        <p:spPr>
          <a:xfrm>
            <a:off x="5805916" y="588801"/>
            <a:ext cx="5637109" cy="4995350"/>
          </a:xfrm>
          <a:prstGeom prst="rect">
            <a:avLst/>
          </a:prstGeom>
          <a:noFill/>
          <a:ln>
            <a:noFill/>
          </a:ln>
        </p:spPr>
      </p:pic>
      <p:sp>
        <p:nvSpPr>
          <p:cNvPr id="522" name="Google Shape;522;p14"/>
          <p:cNvSpPr txBox="1">
            <a:spLocks noGrp="1"/>
          </p:cNvSpPr>
          <p:nvPr>
            <p:ph type="title"/>
          </p:nvPr>
        </p:nvSpPr>
        <p:spPr>
          <a:xfrm>
            <a:off x="4435850" y="-170500"/>
            <a:ext cx="3532500" cy="911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4400"/>
              <a:buFont typeface="Calibri"/>
              <a:buNone/>
            </a:pPr>
            <a:r>
              <a:rPr lang="en-US" b="1">
                <a:latin typeface="Arial"/>
                <a:ea typeface="Arial"/>
                <a:cs typeface="Arial"/>
                <a:sym typeface="Arial"/>
              </a:rPr>
              <a:t>Phagocytosis</a:t>
            </a:r>
            <a:endParaRPr b="1">
              <a:latin typeface="Arial"/>
              <a:ea typeface="Arial"/>
              <a:cs typeface="Arial"/>
              <a:sym typeface="Arial"/>
            </a:endParaRPr>
          </a:p>
        </p:txBody>
      </p:sp>
      <p:sp>
        <p:nvSpPr>
          <p:cNvPr id="523" name="Google Shape;523;p14"/>
          <p:cNvSpPr txBox="1">
            <a:spLocks noGrp="1"/>
          </p:cNvSpPr>
          <p:nvPr>
            <p:ph type="body" idx="1"/>
          </p:nvPr>
        </p:nvSpPr>
        <p:spPr>
          <a:xfrm>
            <a:off x="-173600" y="761175"/>
            <a:ext cx="4900200" cy="5440800"/>
          </a:xfrm>
          <a:prstGeom prst="rect">
            <a:avLst/>
          </a:prstGeom>
          <a:noFill/>
          <a:ln>
            <a:noFill/>
          </a:ln>
        </p:spPr>
        <p:txBody>
          <a:bodyPr spcFirstLastPara="1" wrap="square" lIns="91425" tIns="45700" rIns="91425" bIns="45700" anchor="t" anchorCtr="0">
            <a:noAutofit/>
          </a:bodyPr>
          <a:lstStyle/>
          <a:p>
            <a:pPr marL="457200" lvl="0" indent="-342900" algn="l" rtl="0">
              <a:lnSpc>
                <a:spcPct val="90000"/>
              </a:lnSpc>
              <a:spcBef>
                <a:spcPts val="0"/>
              </a:spcBef>
              <a:spcAft>
                <a:spcPts val="0"/>
              </a:spcAft>
              <a:buClr>
                <a:schemeClr val="dk1"/>
              </a:buClr>
              <a:buSzPts val="1800"/>
              <a:buFont typeface="Arial"/>
              <a:buChar char="-"/>
            </a:pPr>
            <a:r>
              <a:rPr lang="en-US" i="1">
                <a:solidFill>
                  <a:schemeClr val="dk1"/>
                </a:solidFill>
                <a:latin typeface="Arial"/>
                <a:ea typeface="Arial"/>
                <a:cs typeface="Arial"/>
                <a:sym typeface="Arial"/>
              </a:rPr>
              <a:t>Tetrahymena</a:t>
            </a:r>
            <a:r>
              <a:rPr lang="en-US">
                <a:solidFill>
                  <a:schemeClr val="dk1"/>
                </a:solidFill>
                <a:latin typeface="Arial"/>
                <a:ea typeface="Arial"/>
                <a:cs typeface="Arial"/>
                <a:sym typeface="Arial"/>
              </a:rPr>
              <a:t> and other ciliates acquire nutrients through </a:t>
            </a:r>
            <a:r>
              <a:rPr lang="en-US" b="1">
                <a:solidFill>
                  <a:schemeClr val="dk1"/>
                </a:solidFill>
                <a:latin typeface="Arial"/>
                <a:ea typeface="Arial"/>
                <a:cs typeface="Arial"/>
                <a:sym typeface="Arial"/>
              </a:rPr>
              <a:t>phagocytosis</a:t>
            </a:r>
            <a:endParaRPr b="1">
              <a:solidFill>
                <a:schemeClr val="dk1"/>
              </a:solidFill>
              <a:latin typeface="Arial"/>
              <a:ea typeface="Arial"/>
              <a:cs typeface="Arial"/>
              <a:sym typeface="Arial"/>
            </a:endParaRPr>
          </a:p>
          <a:p>
            <a:pPr marL="457200" lvl="0" indent="-342900" algn="l" rtl="0">
              <a:lnSpc>
                <a:spcPct val="90000"/>
              </a:lnSpc>
              <a:spcBef>
                <a:spcPts val="0"/>
              </a:spcBef>
              <a:spcAft>
                <a:spcPts val="0"/>
              </a:spcAft>
              <a:buClr>
                <a:schemeClr val="dk1"/>
              </a:buClr>
              <a:buSzPts val="1800"/>
              <a:buFont typeface="Arial"/>
              <a:buChar char="-"/>
            </a:pPr>
            <a:r>
              <a:rPr lang="en-US">
                <a:solidFill>
                  <a:schemeClr val="dk1"/>
                </a:solidFill>
                <a:latin typeface="Arial"/>
                <a:ea typeface="Arial"/>
                <a:cs typeface="Arial"/>
                <a:sym typeface="Arial"/>
              </a:rPr>
              <a:t>Phagosome (</a:t>
            </a:r>
            <a:r>
              <a:rPr lang="en-US" b="1">
                <a:solidFill>
                  <a:schemeClr val="dk1"/>
                </a:solidFill>
                <a:latin typeface="Arial"/>
                <a:ea typeface="Arial"/>
                <a:cs typeface="Arial"/>
                <a:sym typeface="Arial"/>
              </a:rPr>
              <a:t>food vacuole</a:t>
            </a:r>
            <a:r>
              <a:rPr lang="en-US">
                <a:solidFill>
                  <a:schemeClr val="dk1"/>
                </a:solidFill>
                <a:latin typeface="Arial"/>
                <a:ea typeface="Arial"/>
                <a:cs typeface="Arial"/>
                <a:sym typeface="Arial"/>
              </a:rPr>
              <a:t>) matures and fuses with a </a:t>
            </a:r>
            <a:r>
              <a:rPr lang="en-US" b="1">
                <a:solidFill>
                  <a:schemeClr val="dk1"/>
                </a:solidFill>
                <a:latin typeface="Arial"/>
                <a:ea typeface="Arial"/>
                <a:cs typeface="Arial"/>
                <a:sym typeface="Arial"/>
              </a:rPr>
              <a:t>lysosome</a:t>
            </a:r>
            <a:r>
              <a:rPr lang="en-US">
                <a:solidFill>
                  <a:schemeClr val="dk1"/>
                </a:solidFill>
                <a:latin typeface="Arial"/>
                <a:ea typeface="Arial"/>
                <a:cs typeface="Arial"/>
                <a:sym typeface="Arial"/>
              </a:rPr>
              <a:t>, which contains digestive enzymes</a:t>
            </a:r>
            <a:endParaRPr>
              <a:solidFill>
                <a:schemeClr val="dk1"/>
              </a:solidFill>
              <a:latin typeface="Arial"/>
              <a:ea typeface="Arial"/>
              <a:cs typeface="Arial"/>
              <a:sym typeface="Arial"/>
            </a:endParaRPr>
          </a:p>
          <a:p>
            <a:pPr marL="457200" lvl="0" indent="0" algn="l" rtl="0">
              <a:lnSpc>
                <a:spcPct val="90000"/>
              </a:lnSpc>
              <a:spcBef>
                <a:spcPts val="0"/>
              </a:spcBef>
              <a:spcAft>
                <a:spcPts val="0"/>
              </a:spcAft>
              <a:buSzPts val="1800"/>
              <a:buNone/>
            </a:pPr>
            <a:r>
              <a:rPr lang="en-US">
                <a:solidFill>
                  <a:schemeClr val="dk1"/>
                </a:solidFill>
                <a:latin typeface="Arial"/>
                <a:ea typeface="Arial"/>
                <a:cs typeface="Arial"/>
                <a:sym typeface="Arial"/>
              </a:rPr>
              <a:t>→ indigestible material is expelled out of cell</a:t>
            </a:r>
            <a:endParaRPr>
              <a:solidFill>
                <a:schemeClr val="dk1"/>
              </a:solidFill>
              <a:latin typeface="Arial"/>
              <a:ea typeface="Arial"/>
              <a:cs typeface="Arial"/>
              <a:sym typeface="Arial"/>
            </a:endParaRPr>
          </a:p>
          <a:p>
            <a:pPr marL="457200" lvl="0" indent="-317500" algn="l" rtl="0">
              <a:lnSpc>
                <a:spcPct val="90000"/>
              </a:lnSpc>
              <a:spcBef>
                <a:spcPts val="0"/>
              </a:spcBef>
              <a:spcAft>
                <a:spcPts val="0"/>
              </a:spcAft>
              <a:buClr>
                <a:schemeClr val="dk1"/>
              </a:buClr>
              <a:buSzPts val="1400"/>
              <a:buFont typeface="Arial"/>
              <a:buChar char="-"/>
            </a:pPr>
            <a:r>
              <a:rPr lang="en-US">
                <a:solidFill>
                  <a:srgbClr val="000000"/>
                </a:solidFill>
                <a:latin typeface="Arial"/>
                <a:ea typeface="Arial"/>
                <a:cs typeface="Arial"/>
                <a:sym typeface="Arial"/>
              </a:rPr>
              <a:t>We can visualize the formation of food vacuoles through use of India ink</a:t>
            </a:r>
            <a:endParaRPr>
              <a:solidFill>
                <a:srgbClr val="000000"/>
              </a:solidFill>
              <a:latin typeface="Arial"/>
              <a:ea typeface="Arial"/>
              <a:cs typeface="Arial"/>
              <a:sym typeface="Arial"/>
            </a:endParaRPr>
          </a:p>
          <a:p>
            <a:pPr marL="914400" lvl="0" indent="0" algn="l" rtl="0">
              <a:lnSpc>
                <a:spcPct val="90000"/>
              </a:lnSpc>
              <a:spcBef>
                <a:spcPts val="0"/>
              </a:spcBef>
              <a:spcAft>
                <a:spcPts val="0"/>
              </a:spcAft>
              <a:buSzPts val="1800"/>
              <a:buNone/>
            </a:pPr>
            <a:endParaRPr>
              <a:solidFill>
                <a:schemeClr val="dk1"/>
              </a:solidFill>
              <a:latin typeface="Arial"/>
              <a:ea typeface="Arial"/>
              <a:cs typeface="Arial"/>
              <a:sym typeface="Arial"/>
            </a:endParaRPr>
          </a:p>
          <a:p>
            <a:pPr marL="457200" lvl="0" indent="0" algn="l" rtl="0">
              <a:lnSpc>
                <a:spcPct val="90000"/>
              </a:lnSpc>
              <a:spcBef>
                <a:spcPts val="0"/>
              </a:spcBef>
              <a:spcAft>
                <a:spcPts val="0"/>
              </a:spcAft>
              <a:buSzPts val="1800"/>
              <a:buNone/>
            </a:pPr>
            <a:endParaRPr>
              <a:solidFill>
                <a:schemeClr val="dk1"/>
              </a:solidFill>
              <a:latin typeface="Arial"/>
              <a:ea typeface="Arial"/>
              <a:cs typeface="Arial"/>
              <a:sym typeface="Arial"/>
            </a:endParaRPr>
          </a:p>
        </p:txBody>
      </p:sp>
      <p:sp>
        <p:nvSpPr>
          <p:cNvPr id="524" name="Google Shape;524;p14"/>
          <p:cNvSpPr txBox="1"/>
          <p:nvPr/>
        </p:nvSpPr>
        <p:spPr>
          <a:xfrm>
            <a:off x="-381000" y="5515450"/>
            <a:ext cx="12048000" cy="1181832"/>
          </a:xfrm>
          <a:prstGeom prst="rect">
            <a:avLst/>
          </a:prstGeom>
          <a:noFill/>
          <a:ln>
            <a:noFill/>
          </a:ln>
        </p:spPr>
        <p:txBody>
          <a:bodyPr spcFirstLastPara="1" wrap="square" lIns="91425" tIns="91425" rIns="91425" bIns="91425" anchor="t" anchorCtr="0">
            <a:spAutoFit/>
          </a:bodyPr>
          <a:lstStyle/>
          <a:p>
            <a:pPr marL="914400" marR="0" lvl="0" indent="0" algn="l" rtl="0">
              <a:lnSpc>
                <a:spcPct val="90000"/>
              </a:lnSpc>
              <a:spcBef>
                <a:spcPts val="0"/>
              </a:spcBef>
              <a:spcAft>
                <a:spcPts val="0"/>
              </a:spcAft>
              <a:buClr>
                <a:srgbClr val="000000"/>
              </a:buClr>
              <a:buSzPts val="2400"/>
              <a:buFont typeface="Arial"/>
              <a:buNone/>
            </a:pPr>
            <a:r>
              <a:rPr lang="en-US" sz="2400" b="0" i="1" u="none" strike="noStrike" cap="none">
                <a:solidFill>
                  <a:srgbClr val="000000"/>
                </a:solidFill>
                <a:latin typeface="Calibri"/>
                <a:ea typeface="Calibri"/>
                <a:cs typeface="Calibri"/>
                <a:sym typeface="Calibri"/>
              </a:rPr>
              <a:t>You’ll observe how your independent variable affects the rate of phagocytosis by counting the number of food vacuoles that form in cells from your experimental vs. your control group over time.</a:t>
            </a:r>
            <a:endParaRPr sz="1000" b="0" i="1" u="none" strike="noStrike" cap="none">
              <a:solidFill>
                <a:srgbClr val="000000"/>
              </a:solidFill>
              <a:latin typeface="Proxima Nova"/>
              <a:ea typeface="Proxima Nova"/>
              <a:cs typeface="Proxima Nova"/>
              <a:sym typeface="Proxima Nova"/>
            </a:endParaRPr>
          </a:p>
        </p:txBody>
      </p:sp>
      <p:pic>
        <p:nvPicPr>
          <p:cNvPr id="525" name="Google Shape;525;p14"/>
          <p:cNvPicPr preferRelativeResize="0"/>
          <p:nvPr/>
        </p:nvPicPr>
        <p:blipFill rotWithShape="1">
          <a:blip r:embed="rId4">
            <a:alphaModFix/>
          </a:blip>
          <a:srcRect/>
          <a:stretch/>
        </p:blipFill>
        <p:spPr>
          <a:xfrm>
            <a:off x="5805916" y="588800"/>
            <a:ext cx="5637109" cy="4995350"/>
          </a:xfrm>
          <a:prstGeom prst="rect">
            <a:avLst/>
          </a:prstGeom>
          <a:noFill/>
          <a:ln>
            <a:noFill/>
          </a:ln>
        </p:spPr>
      </p:pic>
      <p:sp>
        <p:nvSpPr>
          <p:cNvPr id="5" name="Footer Placeholder 4">
            <a:extLst>
              <a:ext uri="{FF2B5EF4-FFF2-40B4-BE49-F238E27FC236}">
                <a16:creationId xmlns:a16="http://schemas.microsoft.com/office/drawing/2014/main" id="{94321D1F-CD03-D2DA-D2AA-C812A6F9B4A1}"/>
              </a:ext>
            </a:extLst>
          </p:cNvPr>
          <p:cNvSpPr txBox="1">
            <a:spLocks noGrp="1"/>
          </p:cNvSpPr>
          <p:nvPr>
            <p:ph type="ftr" idx="11"/>
          </p:nvPr>
        </p:nvSpPr>
        <p:spPr>
          <a:xfrm>
            <a:off x="10923752" y="6543413"/>
            <a:ext cx="3860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15</a:t>
            </a:fld>
            <a:r>
              <a:rPr lang="en-US" sz="1400" i="1" dirty="0">
                <a:solidFill>
                  <a:schemeClr val="tx1"/>
                </a:solidFill>
              </a:rPr>
              <a:t> of </a:t>
            </a:r>
            <a:r>
              <a:rPr lang="en-US" i="1" dirty="0">
                <a:solidFill>
                  <a:schemeClr val="tx1"/>
                </a:solidFill>
              </a:rPr>
              <a:t>97</a:t>
            </a:r>
            <a:endParaRPr lang="en-US" sz="1400" i="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24"/>
                                        </p:tgtEl>
                                        <p:attrNameLst>
                                          <p:attrName>style.visibility</p:attrName>
                                        </p:attrNameLst>
                                      </p:cBhvr>
                                      <p:to>
                                        <p:strVal val="visible"/>
                                      </p:to>
                                    </p:set>
                                    <p:anim calcmode="lin" valueType="num">
                                      <p:cBhvr additive="base">
                                        <p:cTn id="7" dur="1000"/>
                                        <p:tgtEl>
                                          <p:spTgt spid="524"/>
                                        </p:tgtEl>
                                        <p:attrNameLst>
                                          <p:attrName>ppt_y</p:attrName>
                                        </p:attrNameLst>
                                      </p:cBhvr>
                                      <p:tavLst>
                                        <p:tav tm="0">
                                          <p:val>
                                            <p:strVal val="#ppt_y+1"/>
                                          </p:val>
                                        </p:tav>
                                        <p:tav tm="100000">
                                          <p:val>
                                            <p:strVal val="#ppt_y"/>
                                          </p:val>
                                        </p:tav>
                                      </p:tavLst>
                                    </p:anim>
                                  </p:childTnLst>
                                </p:cTn>
                              </p:par>
                              <p:par>
                                <p:cTn id="8" presetID="10" presetClass="entr" presetSubtype="0" fill="hold" nodeType="withEffect">
                                  <p:stCondLst>
                                    <p:cond delay="0"/>
                                  </p:stCondLst>
                                  <p:childTnLst>
                                    <p:set>
                                      <p:cBhvr>
                                        <p:cTn id="9" dur="1" fill="hold">
                                          <p:stCondLst>
                                            <p:cond delay="0"/>
                                          </p:stCondLst>
                                        </p:cTn>
                                        <p:tgtEl>
                                          <p:spTgt spid="525"/>
                                        </p:tgtEl>
                                        <p:attrNameLst>
                                          <p:attrName>style.visibility</p:attrName>
                                        </p:attrNameLst>
                                      </p:cBhvr>
                                      <p:to>
                                        <p:strVal val="visible"/>
                                      </p:to>
                                    </p:set>
                                    <p:animEffect transition="in" filter="fade">
                                      <p:cBhvr>
                                        <p:cTn id="10" dur="1000"/>
                                        <p:tgtEl>
                                          <p:spTgt spid="5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29"/>
        <p:cNvGrpSpPr/>
        <p:nvPr/>
      </p:nvGrpSpPr>
      <p:grpSpPr>
        <a:xfrm>
          <a:off x="0" y="0"/>
          <a:ext cx="0" cy="0"/>
          <a:chOff x="0" y="0"/>
          <a:chExt cx="0" cy="0"/>
        </a:xfrm>
      </p:grpSpPr>
      <p:sp>
        <p:nvSpPr>
          <p:cNvPr id="530" name="Google Shape;530;p15"/>
          <p:cNvSpPr txBox="1">
            <a:spLocks noGrp="1"/>
          </p:cNvSpPr>
          <p:nvPr>
            <p:ph type="title"/>
          </p:nvPr>
        </p:nvSpPr>
        <p:spPr>
          <a:xfrm>
            <a:off x="146540" y="-157766"/>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1800"/>
              <a:buFont typeface="Calibri"/>
              <a:buNone/>
            </a:pPr>
            <a:r>
              <a:rPr lang="en-US"/>
              <a:t>Graphing the Data</a:t>
            </a:r>
            <a:endParaRPr/>
          </a:p>
        </p:txBody>
      </p:sp>
      <p:graphicFrame>
        <p:nvGraphicFramePr>
          <p:cNvPr id="531" name="Google Shape;531;p15"/>
          <p:cNvGraphicFramePr/>
          <p:nvPr/>
        </p:nvGraphicFramePr>
        <p:xfrm>
          <a:off x="93785" y="847725"/>
          <a:ext cx="4572000" cy="27432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32" name="Google Shape;532;p15"/>
          <p:cNvGraphicFramePr/>
          <p:nvPr/>
        </p:nvGraphicFramePr>
        <p:xfrm>
          <a:off x="4981798" y="847725"/>
          <a:ext cx="4572000" cy="2743200"/>
        </p:xfrm>
        <a:graphic>
          <a:graphicData uri="http://schemas.openxmlformats.org/drawingml/2006/chart">
            <c:chart xmlns:c="http://schemas.openxmlformats.org/drawingml/2006/chart" xmlns:r="http://schemas.openxmlformats.org/officeDocument/2006/relationships" r:id="rId4"/>
          </a:graphicData>
        </a:graphic>
      </p:graphicFrame>
      <p:pic>
        <p:nvPicPr>
          <p:cNvPr id="533" name="Google Shape;533;p15"/>
          <p:cNvPicPr preferRelativeResize="0"/>
          <p:nvPr/>
        </p:nvPicPr>
        <p:blipFill rotWithShape="1">
          <a:blip r:embed="rId5">
            <a:alphaModFix/>
          </a:blip>
          <a:srcRect/>
          <a:stretch/>
        </p:blipFill>
        <p:spPr>
          <a:xfrm>
            <a:off x="157275" y="3705200"/>
            <a:ext cx="4591050" cy="2762250"/>
          </a:xfrm>
          <a:prstGeom prst="rect">
            <a:avLst/>
          </a:prstGeom>
          <a:noFill/>
          <a:ln>
            <a:noFill/>
          </a:ln>
        </p:spPr>
      </p:pic>
      <p:pic>
        <p:nvPicPr>
          <p:cNvPr id="534" name="Google Shape;534;p15"/>
          <p:cNvPicPr preferRelativeResize="0"/>
          <p:nvPr/>
        </p:nvPicPr>
        <p:blipFill rotWithShape="1">
          <a:blip r:embed="rId6">
            <a:alphaModFix/>
          </a:blip>
          <a:srcRect/>
          <a:stretch/>
        </p:blipFill>
        <p:spPr>
          <a:xfrm>
            <a:off x="4900725" y="1165373"/>
            <a:ext cx="7197700" cy="4427828"/>
          </a:xfrm>
          <a:prstGeom prst="rect">
            <a:avLst/>
          </a:prstGeom>
          <a:noFill/>
          <a:ln>
            <a:noFill/>
          </a:ln>
        </p:spPr>
      </p:pic>
      <p:sp>
        <p:nvSpPr>
          <p:cNvPr id="535" name="Google Shape;535;p15"/>
          <p:cNvSpPr txBox="1"/>
          <p:nvPr/>
        </p:nvSpPr>
        <p:spPr>
          <a:xfrm>
            <a:off x="152402" y="6510464"/>
            <a:ext cx="9829800"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0" i="1" u="none" strike="noStrike" cap="none">
                <a:solidFill>
                  <a:srgbClr val="000000"/>
                </a:solidFill>
                <a:latin typeface="Arial"/>
                <a:ea typeface="Arial"/>
                <a:cs typeface="Arial"/>
                <a:sym typeface="Arial"/>
              </a:rPr>
              <a:t>Note: </a:t>
            </a:r>
            <a:r>
              <a:rPr lang="en-US" sz="1400" i="1">
                <a:solidFill>
                  <a:srgbClr val="000000"/>
                </a:solidFill>
                <a:latin typeface="Arial"/>
                <a:ea typeface="Arial"/>
                <a:cs typeface="Arial"/>
                <a:sym typeface="Arial"/>
              </a:rPr>
              <a:t>Not </a:t>
            </a:r>
            <a:r>
              <a:rPr lang="en-US" sz="1400" b="0" i="1" u="none" strike="noStrike" cap="none">
                <a:solidFill>
                  <a:srgbClr val="000000"/>
                </a:solidFill>
                <a:latin typeface="Arial"/>
                <a:ea typeface="Arial"/>
                <a:cs typeface="Arial"/>
                <a:sym typeface="Arial"/>
              </a:rPr>
              <a:t>actual data. Students do a t-test to determine significance. If p ≤ 0.05, reject the null hypothesis.</a:t>
            </a:r>
            <a:r>
              <a:rPr lang="en-US" sz="1400">
                <a:solidFill>
                  <a:schemeClr val="dk1"/>
                </a:solidFill>
                <a:latin typeface="Calibri"/>
                <a:ea typeface="Calibri"/>
                <a:cs typeface="Calibri"/>
                <a:sym typeface="Calibri"/>
              </a:rPr>
              <a:t> </a:t>
            </a:r>
            <a:endParaRPr sz="1400" b="0" i="1" u="none" strike="noStrike" cap="none">
              <a:solidFill>
                <a:srgbClr val="000000"/>
              </a:solidFill>
              <a:latin typeface="Arial"/>
              <a:ea typeface="Arial"/>
              <a:cs typeface="Arial"/>
              <a:sym typeface="Arial"/>
            </a:endParaRPr>
          </a:p>
        </p:txBody>
      </p:sp>
      <p:sp>
        <p:nvSpPr>
          <p:cNvPr id="5" name="Footer Placeholder 4">
            <a:extLst>
              <a:ext uri="{FF2B5EF4-FFF2-40B4-BE49-F238E27FC236}">
                <a16:creationId xmlns:a16="http://schemas.microsoft.com/office/drawing/2014/main" id="{5475163F-4EFC-2571-136D-CCF0D1E2FF5A}"/>
              </a:ext>
            </a:extLst>
          </p:cNvPr>
          <p:cNvSpPr txBox="1">
            <a:spLocks noGrp="1"/>
          </p:cNvSpPr>
          <p:nvPr>
            <p:ph type="ftr" idx="11"/>
          </p:nvPr>
        </p:nvSpPr>
        <p:spPr>
          <a:xfrm>
            <a:off x="9553798" y="6510463"/>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16</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33"/>
                                        </p:tgtEl>
                                        <p:attrNameLst>
                                          <p:attrName>style.visibility</p:attrName>
                                        </p:attrNameLst>
                                      </p:cBhvr>
                                      <p:to>
                                        <p:strVal val="visible"/>
                                      </p:to>
                                    </p:set>
                                    <p:animEffect transition="in" filter="fade">
                                      <p:cBhvr>
                                        <p:cTn id="7" dur="500"/>
                                        <p:tgtEl>
                                          <p:spTgt spid="533"/>
                                        </p:tgtEl>
                                      </p:cBhvr>
                                    </p:animEffect>
                                  </p:childTnLst>
                                </p:cTn>
                              </p:par>
                              <p:par>
                                <p:cTn id="8" presetID="10" presetClass="entr" presetSubtype="0" fill="hold" nodeType="withEffect">
                                  <p:stCondLst>
                                    <p:cond delay="0"/>
                                  </p:stCondLst>
                                  <p:childTnLst>
                                    <p:set>
                                      <p:cBhvr>
                                        <p:cTn id="9" dur="1" fill="hold">
                                          <p:stCondLst>
                                            <p:cond delay="0"/>
                                          </p:stCondLst>
                                        </p:cTn>
                                        <p:tgtEl>
                                          <p:spTgt spid="534"/>
                                        </p:tgtEl>
                                        <p:attrNameLst>
                                          <p:attrName>style.visibility</p:attrName>
                                        </p:attrNameLst>
                                      </p:cBhvr>
                                      <p:to>
                                        <p:strVal val="visible"/>
                                      </p:to>
                                    </p:set>
                                    <p:animEffect transition="in" filter="fade">
                                      <p:cBhvr>
                                        <p:cTn id="10" dur="500"/>
                                        <p:tgtEl>
                                          <p:spTgt spid="5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graphicFrame>
        <p:nvGraphicFramePr>
          <p:cNvPr id="540" name="Google Shape;540;p16"/>
          <p:cNvGraphicFramePr/>
          <p:nvPr/>
        </p:nvGraphicFramePr>
        <p:xfrm>
          <a:off x="5759709" y="35899"/>
          <a:ext cx="6373100" cy="3269333"/>
        </p:xfrm>
        <a:graphic>
          <a:graphicData uri="http://schemas.openxmlformats.org/drawingml/2006/chart">
            <c:chart xmlns:c="http://schemas.openxmlformats.org/drawingml/2006/chart" xmlns:r="http://schemas.openxmlformats.org/officeDocument/2006/relationships" r:id="rId3"/>
          </a:graphicData>
        </a:graphic>
      </p:graphicFrame>
      <p:sp>
        <p:nvSpPr>
          <p:cNvPr id="541" name="Google Shape;541;p16"/>
          <p:cNvSpPr txBox="1">
            <a:spLocks noGrp="1"/>
          </p:cNvSpPr>
          <p:nvPr>
            <p:ph type="title"/>
          </p:nvPr>
        </p:nvSpPr>
        <p:spPr>
          <a:xfrm>
            <a:off x="-59634" y="-23463"/>
            <a:ext cx="68349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800"/>
              <a:buNone/>
            </a:pPr>
            <a:r>
              <a:rPr lang="en-US" sz="3200"/>
              <a:t>Graphing your data (Phagocytosis)</a:t>
            </a:r>
            <a:endParaRPr sz="3200"/>
          </a:p>
        </p:txBody>
      </p:sp>
      <p:sp>
        <p:nvSpPr>
          <p:cNvPr id="542" name="Google Shape;542;p16"/>
          <p:cNvSpPr txBox="1">
            <a:spLocks noGrp="1"/>
          </p:cNvSpPr>
          <p:nvPr>
            <p:ph type="body" idx="1"/>
          </p:nvPr>
        </p:nvSpPr>
        <p:spPr>
          <a:xfrm>
            <a:off x="-86756" y="295409"/>
            <a:ext cx="5989620" cy="14253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1000"/>
              </a:spcBef>
              <a:spcAft>
                <a:spcPts val="0"/>
              </a:spcAft>
              <a:buSzPts val="1800"/>
              <a:buNone/>
            </a:pPr>
            <a:endParaRPr/>
          </a:p>
          <a:p>
            <a:pPr marL="0" lvl="0" indent="0" algn="l" rtl="0">
              <a:lnSpc>
                <a:spcPct val="90000"/>
              </a:lnSpc>
              <a:spcBef>
                <a:spcPts val="1000"/>
              </a:spcBef>
              <a:spcAft>
                <a:spcPts val="0"/>
              </a:spcAft>
              <a:buSzPts val="1800"/>
              <a:buNone/>
            </a:pPr>
            <a:endParaRPr/>
          </a:p>
          <a:p>
            <a:pPr marL="0" lvl="0" indent="0" algn="l" rtl="0">
              <a:lnSpc>
                <a:spcPct val="90000"/>
              </a:lnSpc>
              <a:spcBef>
                <a:spcPts val="1000"/>
              </a:spcBef>
              <a:spcAft>
                <a:spcPts val="0"/>
              </a:spcAft>
              <a:buSzPts val="1800"/>
              <a:buNone/>
            </a:pPr>
            <a:endParaRPr/>
          </a:p>
        </p:txBody>
      </p:sp>
      <p:graphicFrame>
        <p:nvGraphicFramePr>
          <p:cNvPr id="543" name="Google Shape;543;p16"/>
          <p:cNvGraphicFramePr/>
          <p:nvPr/>
        </p:nvGraphicFramePr>
        <p:xfrm>
          <a:off x="64652" y="1412416"/>
          <a:ext cx="5638800" cy="3781425"/>
        </p:xfrm>
        <a:graphic>
          <a:graphicData uri="http://schemas.openxmlformats.org/drawingml/2006/table">
            <a:tbl>
              <a:tblPr>
                <a:noFill/>
                <a:tableStyleId>{8DCE884F-6168-46A0-B68C-D6E15993BF56}</a:tableStyleId>
              </a:tblPr>
              <a:tblGrid>
                <a:gridCol w="7620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tblGrid>
              <a:tr h="390525">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Calibri"/>
                          <a:ea typeface="Calibri"/>
                          <a:cs typeface="Calibri"/>
                          <a:sym typeface="Calibri"/>
                        </a:rPr>
                        <a:t>Std. condition</a:t>
                      </a:r>
                      <a:endParaRPr sz="1400" u="none" strike="noStrike" cap="none"/>
                    </a:p>
                  </a:txBody>
                  <a:tcPr marL="9525" marR="9525" marT="9525" marB="0" anchor="ctr">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200025">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Cell #</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45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60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7</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8</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8</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17</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8</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19</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7</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200025">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Average</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0.2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7.6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16.4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200025">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CCCCCC"/>
                      </a:solidFill>
                      <a:prstDash val="solid"/>
                      <a:round/>
                      <a:headEnd type="none" w="sm" len="sm"/>
                      <a:tailEnd type="none" w="sm" len="sm"/>
                    </a:lnB>
                  </a:tcPr>
                </a:tc>
                <a:extLst>
                  <a:ext uri="{0D108BD9-81ED-4DB2-BD59-A6C34878D82A}">
                    <a16:rowId xmlns:a16="http://schemas.microsoft.com/office/drawing/2014/main" val="10008"/>
                  </a:ext>
                </a:extLst>
              </a:tr>
              <a:tr h="390525">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Calibri"/>
                          <a:ea typeface="Calibri"/>
                          <a:cs typeface="Calibri"/>
                          <a:sym typeface="Calibri"/>
                        </a:rPr>
                        <a:t>Test substance</a:t>
                      </a:r>
                      <a:endParaRPr sz="1400" u="none" strike="noStrike" cap="none"/>
                    </a:p>
                  </a:txBody>
                  <a:tcPr marL="9525" marR="9525" marT="9525" marB="0" anchor="ctr">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0" i="0" u="none" strike="noStrike" cap="none">
                          <a:solidFill>
                            <a:srgbClr val="000000"/>
                          </a:solidFill>
                          <a:latin typeface="Calibri"/>
                          <a:ea typeface="Calibri"/>
                          <a:cs typeface="Calibri"/>
                          <a:sym typeface="Calibri"/>
                        </a:rPr>
                        <a:t> </a:t>
                      </a:r>
                      <a:endParaRPr sz="1400" u="none" strike="noStrike" cap="none"/>
                    </a:p>
                  </a:txBody>
                  <a:tcPr marL="9525" marR="9525" marT="9525" marB="0" anchor="b">
                    <a:lnL w="12700" cap="flat" cmpd="sng">
                      <a:solidFill>
                        <a:srgbClr val="CCCCCC"/>
                      </a:solidFill>
                      <a:prstDash val="solid"/>
                      <a:round/>
                      <a:headEnd type="none" w="sm" len="sm"/>
                      <a:tailEnd type="none" w="sm" len="sm"/>
                    </a:lnL>
                    <a:lnR w="12700" cap="flat" cmpd="sng">
                      <a:solidFill>
                        <a:srgbClr val="CCCCCC"/>
                      </a:solidFill>
                      <a:prstDash val="solid"/>
                      <a:round/>
                      <a:headEnd type="none" w="sm" len="sm"/>
                      <a:tailEnd type="none" w="sm" len="sm"/>
                    </a:lnR>
                    <a:lnT w="12700" cap="flat" cmpd="sng">
                      <a:solidFill>
                        <a:srgbClr val="CCCCCC"/>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r h="200025">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 </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45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60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90 min</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10"/>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8</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11"/>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12"/>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13"/>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13</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20</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14"/>
                  </a:ext>
                </a:extLst>
              </a:tr>
              <a:tr h="200025">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4</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7</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26</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15"/>
                  </a:ext>
                </a:extLst>
              </a:tr>
              <a:tr h="200025">
                <a:tc>
                  <a:txBody>
                    <a:bodyPr/>
                    <a:lstStyle/>
                    <a:p>
                      <a:pPr marL="0" marR="0" lvl="0" indent="0" algn="l"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Average</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3.2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6.2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9.2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12.2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15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20.2</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r" rtl="0">
                        <a:lnSpc>
                          <a:spcPct val="100000"/>
                        </a:lnSpc>
                        <a:spcBef>
                          <a:spcPts val="0"/>
                        </a:spcBef>
                        <a:spcAft>
                          <a:spcPts val="0"/>
                        </a:spcAft>
                        <a:buClr>
                          <a:srgbClr val="000000"/>
                        </a:buClr>
                        <a:buSzPts val="1100"/>
                        <a:buFont typeface="Arial"/>
                        <a:buNone/>
                      </a:pPr>
                      <a:r>
                        <a:rPr lang="en-US" sz="1100" b="1" i="0" u="none" strike="noStrike" cap="none">
                          <a:solidFill>
                            <a:srgbClr val="000000"/>
                          </a:solidFill>
                          <a:latin typeface="Arial"/>
                          <a:ea typeface="Arial"/>
                          <a:cs typeface="Arial"/>
                          <a:sym typeface="Arial"/>
                        </a:rPr>
                        <a:t>25</a:t>
                      </a:r>
                      <a:endParaRPr sz="1400" u="none" strike="noStrike" cap="none"/>
                    </a:p>
                  </a:txBody>
                  <a:tcPr marL="9525" marR="9525" marT="9525" marB="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16"/>
                  </a:ext>
                </a:extLst>
              </a:tr>
            </a:tbl>
          </a:graphicData>
        </a:graphic>
      </p:graphicFrame>
      <p:graphicFrame>
        <p:nvGraphicFramePr>
          <p:cNvPr id="544" name="Google Shape;544;p16"/>
          <p:cNvGraphicFramePr/>
          <p:nvPr/>
        </p:nvGraphicFramePr>
        <p:xfrm>
          <a:off x="5690445" y="3552769"/>
          <a:ext cx="6442364" cy="3193842"/>
        </p:xfrm>
        <a:graphic>
          <a:graphicData uri="http://schemas.openxmlformats.org/drawingml/2006/chart">
            <c:chart xmlns:c="http://schemas.openxmlformats.org/drawingml/2006/chart" xmlns:r="http://schemas.openxmlformats.org/officeDocument/2006/relationships" r:id="rId4"/>
          </a:graphicData>
        </a:graphic>
      </p:graphicFrame>
      <p:sp>
        <p:nvSpPr>
          <p:cNvPr id="545" name="Google Shape;545;p16"/>
          <p:cNvSpPr txBox="1"/>
          <p:nvPr/>
        </p:nvSpPr>
        <p:spPr>
          <a:xfrm>
            <a:off x="33134" y="6599915"/>
            <a:ext cx="9829800"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0" i="1" u="none" strike="noStrike" cap="none">
                <a:solidFill>
                  <a:srgbClr val="000000"/>
                </a:solidFill>
                <a:latin typeface="Arial"/>
                <a:ea typeface="Arial"/>
                <a:cs typeface="Arial"/>
                <a:sym typeface="Arial"/>
              </a:rPr>
              <a:t>Note: </a:t>
            </a:r>
            <a:r>
              <a:rPr lang="en-US" sz="1400" i="1">
                <a:solidFill>
                  <a:srgbClr val="000000"/>
                </a:solidFill>
                <a:latin typeface="Arial"/>
                <a:ea typeface="Arial"/>
                <a:cs typeface="Arial"/>
                <a:sym typeface="Arial"/>
              </a:rPr>
              <a:t>Not </a:t>
            </a:r>
            <a:r>
              <a:rPr lang="en-US" sz="1400" b="0" i="1" u="none" strike="noStrike" cap="none">
                <a:solidFill>
                  <a:srgbClr val="000000"/>
                </a:solidFill>
                <a:latin typeface="Arial"/>
                <a:ea typeface="Arial"/>
                <a:cs typeface="Arial"/>
                <a:sym typeface="Arial"/>
              </a:rPr>
              <a:t>actual data. Students do a t-test to determine significance. If p ≤ 0.05, reject the null hypothesis.</a:t>
            </a:r>
            <a:r>
              <a:rPr lang="en-US" sz="1400">
                <a:solidFill>
                  <a:schemeClr val="dk1"/>
                </a:solidFill>
                <a:latin typeface="Arial"/>
                <a:ea typeface="Arial"/>
                <a:cs typeface="Arial"/>
                <a:sym typeface="Arial"/>
              </a:rPr>
              <a:t> </a:t>
            </a:r>
            <a:endParaRPr sz="1400" b="0" i="1" u="none" strike="noStrike" cap="none">
              <a:solidFill>
                <a:srgbClr val="000000"/>
              </a:solidFill>
              <a:latin typeface="Arial"/>
              <a:ea typeface="Arial"/>
              <a:cs typeface="Arial"/>
              <a:sym typeface="Arial"/>
            </a:endParaRPr>
          </a:p>
        </p:txBody>
      </p:sp>
      <p:sp>
        <p:nvSpPr>
          <p:cNvPr id="5" name="Footer Placeholder 4">
            <a:extLst>
              <a:ext uri="{FF2B5EF4-FFF2-40B4-BE49-F238E27FC236}">
                <a16:creationId xmlns:a16="http://schemas.microsoft.com/office/drawing/2014/main" id="{D9BE271A-3DA5-9D54-E02B-B01A675E1063}"/>
              </a:ext>
            </a:extLst>
          </p:cNvPr>
          <p:cNvSpPr txBox="1">
            <a:spLocks noGrp="1"/>
          </p:cNvSpPr>
          <p:nvPr>
            <p:ph type="ftr" idx="11"/>
          </p:nvPr>
        </p:nvSpPr>
        <p:spPr>
          <a:xfrm>
            <a:off x="9598572" y="6592742"/>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17</a:t>
            </a:fld>
            <a:r>
              <a:rPr lang="en-US" sz="1400" i="1" dirty="0">
                <a:solidFill>
                  <a:schemeClr val="tx1"/>
                </a:solidFill>
              </a:rPr>
              <a:t> of 97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2"/>
          <p:cNvSpPr txBox="1">
            <a:spLocks noGrp="1"/>
          </p:cNvSpPr>
          <p:nvPr>
            <p:ph type="title"/>
          </p:nvPr>
        </p:nvSpPr>
        <p:spPr>
          <a:xfrm>
            <a:off x="4362450" y="346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Today’s Agenda:</a:t>
            </a:r>
            <a:endParaRPr dirty="0"/>
          </a:p>
        </p:txBody>
      </p:sp>
      <p:sp>
        <p:nvSpPr>
          <p:cNvPr id="404" name="Google Shape;404;p2"/>
          <p:cNvSpPr txBox="1">
            <a:spLocks noGrp="1"/>
          </p:cNvSpPr>
          <p:nvPr>
            <p:ph type="body" idx="1"/>
          </p:nvPr>
        </p:nvSpPr>
        <p:spPr>
          <a:xfrm>
            <a:off x="4467224" y="1151635"/>
            <a:ext cx="7419975" cy="539203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solidFill>
                  <a:schemeClr val="tx1"/>
                </a:solidFill>
              </a:rPr>
              <a:t>Introduction to CUREs and </a:t>
            </a:r>
            <a:r>
              <a:rPr lang="en-US" i="1" dirty="0">
                <a:solidFill>
                  <a:schemeClr val="tx1"/>
                </a:solidFill>
              </a:rPr>
              <a:t>Tetrahymena </a:t>
            </a:r>
            <a:r>
              <a:rPr lang="en-US" dirty="0">
                <a:solidFill>
                  <a:schemeClr val="tx1"/>
                </a:solidFill>
              </a:rPr>
              <a:t>CURE project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accent1"/>
                </a:solidFill>
              </a:rPr>
              <a:t>‘CURE project brainstorming and identifying variables’ (10 min.)</a:t>
            </a:r>
            <a:endParaRPr dirty="0">
              <a:solidFill>
                <a:schemeClr val="accent1"/>
              </a:solidFill>
            </a:endParaRPr>
          </a:p>
          <a:p>
            <a:pPr marL="228600" lvl="0" indent="-228600" algn="l" rtl="0">
              <a:lnSpc>
                <a:spcPct val="90000"/>
              </a:lnSpc>
              <a:spcBef>
                <a:spcPts val="1000"/>
              </a:spcBef>
              <a:spcAft>
                <a:spcPts val="0"/>
              </a:spcAft>
              <a:buClr>
                <a:schemeClr val="dk1"/>
              </a:buClr>
              <a:buSzPts val="2800"/>
              <a:buChar char="•"/>
            </a:pPr>
            <a:r>
              <a:rPr lang="en-US" dirty="0"/>
              <a:t>Perform</a:t>
            </a:r>
            <a:r>
              <a:rPr lang="en-US" i="1" dirty="0"/>
              <a:t> </a:t>
            </a:r>
            <a:r>
              <a:rPr lang="en-US" dirty="0"/>
              <a:t>Chemotaxis and Bioconvection (~50 min.) </a:t>
            </a:r>
          </a:p>
          <a:p>
            <a:pPr marL="228600" lvl="0" indent="-228600" algn="l" rtl="0">
              <a:lnSpc>
                <a:spcPct val="90000"/>
              </a:lnSpc>
              <a:spcBef>
                <a:spcPts val="1000"/>
              </a:spcBef>
              <a:spcAft>
                <a:spcPts val="0"/>
              </a:spcAft>
              <a:buClr>
                <a:schemeClr val="dk1"/>
              </a:buClr>
              <a:buSzPts val="2800"/>
              <a:buChar char="•"/>
            </a:pPr>
            <a:r>
              <a:rPr lang="en-US" b="1" dirty="0"/>
              <a:t>Break (30 min.)</a:t>
            </a:r>
          </a:p>
          <a:p>
            <a:pPr marL="228600" lvl="0" indent="-228600" algn="l" rtl="0">
              <a:lnSpc>
                <a:spcPct val="90000"/>
              </a:lnSpc>
              <a:spcBef>
                <a:spcPts val="1000"/>
              </a:spcBef>
              <a:spcAft>
                <a:spcPts val="0"/>
              </a:spcAft>
              <a:buClr>
                <a:schemeClr val="dk1"/>
              </a:buClr>
              <a:buSzPts val="2800"/>
              <a:buChar char="•"/>
            </a:pPr>
            <a:r>
              <a:rPr lang="en-US" dirty="0"/>
              <a:t>Perform Osmosis and Phagocytosis (~40 min.)</a:t>
            </a:r>
            <a:endParaRPr dirty="0"/>
          </a:p>
          <a:p>
            <a:pPr marL="228600" lvl="0" indent="-228600" algn="l" rtl="0">
              <a:lnSpc>
                <a:spcPct val="90000"/>
              </a:lnSpc>
              <a:spcBef>
                <a:spcPts val="1000"/>
              </a:spcBef>
              <a:spcAft>
                <a:spcPts val="0"/>
              </a:spcAft>
              <a:buClr>
                <a:schemeClr val="dk1"/>
              </a:buClr>
              <a:buSzPts val="2800"/>
              <a:buChar char="•"/>
            </a:pPr>
            <a:r>
              <a:rPr lang="en-US" dirty="0"/>
              <a:t>Writing Workshop Highlights and Example Report (30 min.)</a:t>
            </a:r>
            <a:endParaRPr dirty="0"/>
          </a:p>
          <a:p>
            <a:pPr marL="228600" lvl="0" indent="-228600" algn="l" rtl="0">
              <a:lnSpc>
                <a:spcPct val="90000"/>
              </a:lnSpc>
              <a:spcBef>
                <a:spcPts val="1000"/>
              </a:spcBef>
              <a:spcAft>
                <a:spcPts val="0"/>
              </a:spcAft>
              <a:buClr>
                <a:schemeClr val="dk1"/>
              </a:buClr>
              <a:buSzPts val="2800"/>
              <a:buChar char="•"/>
            </a:pPr>
            <a:r>
              <a:rPr lang="en-US" dirty="0"/>
              <a:t>Future Directions and Q+A (10 min.)</a:t>
            </a:r>
            <a:endParaRPr dirty="0"/>
          </a:p>
          <a:p>
            <a:pPr marL="0" lvl="0" indent="0" algn="l" rtl="0">
              <a:lnSpc>
                <a:spcPct val="90000"/>
              </a:lnSpc>
              <a:spcBef>
                <a:spcPts val="1000"/>
              </a:spcBef>
              <a:spcAft>
                <a:spcPts val="0"/>
              </a:spcAft>
              <a:buClr>
                <a:schemeClr val="dk1"/>
              </a:buClr>
              <a:buSzPts val="2800"/>
              <a:buNone/>
            </a:pPr>
            <a:endParaRPr dirty="0"/>
          </a:p>
        </p:txBody>
      </p:sp>
      <p:pic>
        <p:nvPicPr>
          <p:cNvPr id="405" name="Google Shape;405;p2" descr="Glasses on top of a book"/>
          <p:cNvPicPr preferRelativeResize="0"/>
          <p:nvPr/>
        </p:nvPicPr>
        <p:blipFill rotWithShape="1">
          <a:blip r:embed="rId3">
            <a:alphaModFix/>
          </a:blip>
          <a:srcRect l="17064" r="42396" b="-1"/>
          <a:stretch/>
        </p:blipFill>
        <p:spPr>
          <a:xfrm>
            <a:off x="1" y="10"/>
            <a:ext cx="4196496" cy="6857990"/>
          </a:xfrm>
          <a:prstGeom prst="rect">
            <a:avLst/>
          </a:prstGeom>
          <a:noFill/>
          <a:ln>
            <a:noFill/>
          </a:ln>
        </p:spPr>
      </p:pic>
      <p:sp>
        <p:nvSpPr>
          <p:cNvPr id="6" name="Footer Placeholder 4">
            <a:extLst>
              <a:ext uri="{FF2B5EF4-FFF2-40B4-BE49-F238E27FC236}">
                <a16:creationId xmlns:a16="http://schemas.microsoft.com/office/drawing/2014/main" id="{E4D77E71-8E35-C108-A156-4F66862FCFD2}"/>
              </a:ext>
            </a:extLst>
          </p:cNvPr>
          <p:cNvSpPr txBox="1">
            <a:spLocks noGrp="1"/>
          </p:cNvSpPr>
          <p:nvPr>
            <p:ph type="ftr" idx="11"/>
          </p:nvPr>
        </p:nvSpPr>
        <p:spPr>
          <a:xfrm>
            <a:off x="9620250" y="6515375"/>
            <a:ext cx="4114800" cy="307975"/>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18</a:t>
            </a:fld>
            <a:r>
              <a:rPr lang="en-US" sz="1400" i="1" dirty="0">
                <a:solidFill>
                  <a:schemeClr val="tx1"/>
                </a:solidFill>
              </a:rPr>
              <a:t> of 97</a:t>
            </a:r>
          </a:p>
        </p:txBody>
      </p:sp>
    </p:spTree>
    <p:extLst>
      <p:ext uri="{BB962C8B-B14F-4D97-AF65-F5344CB8AC3E}">
        <p14:creationId xmlns:p14="http://schemas.microsoft.com/office/powerpoint/2010/main" val="3529063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49"/>
        <p:cNvGrpSpPr/>
        <p:nvPr/>
      </p:nvGrpSpPr>
      <p:grpSpPr>
        <a:xfrm>
          <a:off x="0" y="0"/>
          <a:ext cx="0" cy="0"/>
          <a:chOff x="0" y="0"/>
          <a:chExt cx="0" cy="0"/>
        </a:xfrm>
      </p:grpSpPr>
      <p:sp>
        <p:nvSpPr>
          <p:cNvPr id="550" name="Google Shape;550;p17"/>
          <p:cNvSpPr txBox="1">
            <a:spLocks noGrp="1"/>
          </p:cNvSpPr>
          <p:nvPr>
            <p:ph type="title"/>
          </p:nvPr>
        </p:nvSpPr>
        <p:spPr>
          <a:xfrm>
            <a:off x="198408" y="-281825"/>
            <a:ext cx="1226676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800"/>
              <a:buFont typeface="Calibri"/>
              <a:buNone/>
            </a:pPr>
            <a:r>
              <a:rPr lang="en-US" sz="3600"/>
              <a:t>Activity 1: C.U.R.E Project Brainstorming and Activities Preview</a:t>
            </a:r>
            <a:endParaRPr sz="3600"/>
          </a:p>
        </p:txBody>
      </p:sp>
      <p:sp>
        <p:nvSpPr>
          <p:cNvPr id="551" name="Google Shape;551;p17"/>
          <p:cNvSpPr txBox="1">
            <a:spLocks noGrp="1"/>
          </p:cNvSpPr>
          <p:nvPr>
            <p:ph type="body" idx="1"/>
          </p:nvPr>
        </p:nvSpPr>
        <p:spPr>
          <a:xfrm>
            <a:off x="4942935" y="629733"/>
            <a:ext cx="7249065" cy="5624417"/>
          </a:xfrm>
          <a:prstGeom prst="rect">
            <a:avLst/>
          </a:prstGeom>
          <a:noFill/>
          <a:ln>
            <a:noFill/>
          </a:ln>
        </p:spPr>
        <p:txBody>
          <a:bodyPr spcFirstLastPara="1" wrap="square" lIns="91425" tIns="45700" rIns="91425" bIns="45700" anchor="t" anchorCtr="0">
            <a:normAutofit lnSpcReduction="10000"/>
          </a:bodyPr>
          <a:lstStyle/>
          <a:p>
            <a:pPr marL="457200" lvl="0" indent="-342900" algn="l" rtl="0">
              <a:lnSpc>
                <a:spcPct val="90000"/>
              </a:lnSpc>
              <a:spcBef>
                <a:spcPts val="1000"/>
              </a:spcBef>
              <a:spcAft>
                <a:spcPts val="0"/>
              </a:spcAft>
              <a:buClr>
                <a:schemeClr val="dk1"/>
              </a:buClr>
              <a:buSzPts val="2118"/>
              <a:buChar char="•"/>
            </a:pPr>
            <a:r>
              <a:rPr lang="en-US"/>
              <a:t>Your group will test unique </a:t>
            </a:r>
            <a:r>
              <a:rPr lang="en-US" b="1"/>
              <a:t>independent variables</a:t>
            </a:r>
            <a:r>
              <a:rPr lang="en-US"/>
              <a:t> (with rationale) for the following activities:</a:t>
            </a:r>
            <a:endParaRPr/>
          </a:p>
          <a:p>
            <a:pPr marL="914400" lvl="1" indent="-342900" algn="l" rtl="0">
              <a:lnSpc>
                <a:spcPct val="90000"/>
              </a:lnSpc>
              <a:spcBef>
                <a:spcPts val="500"/>
              </a:spcBef>
              <a:spcAft>
                <a:spcPts val="0"/>
              </a:spcAft>
              <a:buClr>
                <a:schemeClr val="dk1"/>
              </a:buClr>
              <a:buSzPts val="2118"/>
              <a:buChar char="•"/>
            </a:pPr>
            <a:r>
              <a:rPr lang="en-US"/>
              <a:t>Chemotaxis</a:t>
            </a:r>
            <a:endParaRPr/>
          </a:p>
          <a:p>
            <a:pPr marL="914400" lvl="1" indent="-342900" algn="l" rtl="0">
              <a:lnSpc>
                <a:spcPct val="90000"/>
              </a:lnSpc>
              <a:spcBef>
                <a:spcPts val="500"/>
              </a:spcBef>
              <a:spcAft>
                <a:spcPts val="0"/>
              </a:spcAft>
              <a:buClr>
                <a:schemeClr val="dk1"/>
              </a:buClr>
              <a:buSzPts val="2118"/>
              <a:buChar char="•"/>
            </a:pPr>
            <a:r>
              <a:rPr lang="en-US"/>
              <a:t>Bioconvection (Pattern Formation)</a:t>
            </a:r>
            <a:endParaRPr/>
          </a:p>
          <a:p>
            <a:pPr marL="914400" lvl="1" indent="-342900" algn="l" rtl="0">
              <a:lnSpc>
                <a:spcPct val="90000"/>
              </a:lnSpc>
              <a:spcBef>
                <a:spcPts val="500"/>
              </a:spcBef>
              <a:spcAft>
                <a:spcPts val="0"/>
              </a:spcAft>
              <a:buClr>
                <a:schemeClr val="dk1"/>
              </a:buClr>
              <a:buSzPts val="2118"/>
              <a:buChar char="•"/>
            </a:pPr>
            <a:r>
              <a:rPr lang="en-US"/>
              <a:t>Osmosis</a:t>
            </a:r>
            <a:endParaRPr/>
          </a:p>
          <a:p>
            <a:pPr marL="914400" lvl="1" indent="-342900" algn="l" rtl="0">
              <a:lnSpc>
                <a:spcPct val="90000"/>
              </a:lnSpc>
              <a:spcBef>
                <a:spcPts val="500"/>
              </a:spcBef>
              <a:spcAft>
                <a:spcPts val="0"/>
              </a:spcAft>
              <a:buClr>
                <a:schemeClr val="dk1"/>
              </a:buClr>
              <a:buSzPts val="2118"/>
              <a:buChar char="•"/>
            </a:pPr>
            <a:r>
              <a:rPr lang="en-US"/>
              <a:t>Phagocytosis</a:t>
            </a:r>
            <a:endParaRPr/>
          </a:p>
          <a:p>
            <a:pPr marL="457200" lvl="0" indent="-342900" algn="l" rtl="0">
              <a:lnSpc>
                <a:spcPct val="90000"/>
              </a:lnSpc>
              <a:spcBef>
                <a:spcPts val="1000"/>
              </a:spcBef>
              <a:spcAft>
                <a:spcPts val="0"/>
              </a:spcAft>
              <a:buClr>
                <a:schemeClr val="dk1"/>
              </a:buClr>
              <a:buSzPts val="2118"/>
              <a:buChar char="•"/>
            </a:pPr>
            <a:r>
              <a:rPr lang="en-US" i="1">
                <a:solidFill>
                  <a:srgbClr val="FF0000"/>
                </a:solidFill>
              </a:rPr>
              <a:t>Refer to the provided handout and spend a few minutes brainstorming independent variables (substances) to test with your lab partner/group (~10 min.)</a:t>
            </a:r>
            <a:endParaRPr/>
          </a:p>
          <a:p>
            <a:pPr marL="457200" lvl="0" indent="-342900" algn="l" rtl="0">
              <a:lnSpc>
                <a:spcPct val="90000"/>
              </a:lnSpc>
              <a:spcBef>
                <a:spcPts val="1000"/>
              </a:spcBef>
              <a:spcAft>
                <a:spcPts val="0"/>
              </a:spcAft>
              <a:buClr>
                <a:schemeClr val="dk1"/>
              </a:buClr>
              <a:buSzPts val="2118"/>
              <a:buChar char="•"/>
            </a:pPr>
            <a:r>
              <a:rPr lang="en-US" i="1"/>
              <a:t>We’ll then preview the ‘Research Plan’ assignment and </a:t>
            </a:r>
            <a:r>
              <a:rPr lang="en-US" b="1" i="1">
                <a:solidFill>
                  <a:srgbClr val="FF0000"/>
                </a:solidFill>
              </a:rPr>
              <a:t>try each of the 4 experiments</a:t>
            </a:r>
            <a:endParaRPr/>
          </a:p>
          <a:p>
            <a:pPr marL="914400" lvl="1" indent="-228600" algn="l" rtl="0">
              <a:lnSpc>
                <a:spcPct val="90000"/>
              </a:lnSpc>
              <a:spcBef>
                <a:spcPts val="500"/>
              </a:spcBef>
              <a:spcAft>
                <a:spcPts val="0"/>
              </a:spcAft>
              <a:buClr>
                <a:schemeClr val="dk1"/>
              </a:buClr>
              <a:buSzPts val="2118"/>
              <a:buNone/>
            </a:pPr>
            <a:endParaRPr/>
          </a:p>
          <a:p>
            <a:pPr marL="914400" lvl="1" indent="-228600" algn="l" rtl="0">
              <a:lnSpc>
                <a:spcPct val="90000"/>
              </a:lnSpc>
              <a:spcBef>
                <a:spcPts val="500"/>
              </a:spcBef>
              <a:spcAft>
                <a:spcPts val="0"/>
              </a:spcAft>
              <a:buClr>
                <a:schemeClr val="dk1"/>
              </a:buClr>
              <a:buSzPts val="2118"/>
              <a:buNone/>
            </a:pPr>
            <a:endParaRPr/>
          </a:p>
          <a:p>
            <a:pPr marL="1371600" lvl="2" indent="-228600" algn="l" rtl="0">
              <a:lnSpc>
                <a:spcPct val="90000"/>
              </a:lnSpc>
              <a:spcBef>
                <a:spcPts val="500"/>
              </a:spcBef>
              <a:spcAft>
                <a:spcPts val="0"/>
              </a:spcAft>
              <a:buClr>
                <a:schemeClr val="dk1"/>
              </a:buClr>
              <a:buSzPts val="2118"/>
              <a:buNone/>
            </a:pPr>
            <a:endParaRPr/>
          </a:p>
          <a:p>
            <a:pPr marL="1371600" lvl="2" indent="-228600" algn="l" rtl="0">
              <a:lnSpc>
                <a:spcPct val="90000"/>
              </a:lnSpc>
              <a:spcBef>
                <a:spcPts val="500"/>
              </a:spcBef>
              <a:spcAft>
                <a:spcPts val="0"/>
              </a:spcAft>
              <a:buClr>
                <a:schemeClr val="dk1"/>
              </a:buClr>
              <a:buSzPts val="2118"/>
              <a:buNone/>
            </a:pPr>
            <a:endParaRPr/>
          </a:p>
        </p:txBody>
      </p:sp>
      <p:pic>
        <p:nvPicPr>
          <p:cNvPr id="552" name="Google Shape;552;p17" descr="File:Tetrahymena-research.png"/>
          <p:cNvPicPr preferRelativeResize="0"/>
          <p:nvPr/>
        </p:nvPicPr>
        <p:blipFill rotWithShape="1">
          <a:blip r:embed="rId3">
            <a:alphaModFix/>
          </a:blip>
          <a:srcRect/>
          <a:stretch/>
        </p:blipFill>
        <p:spPr>
          <a:xfrm>
            <a:off x="172528" y="603849"/>
            <a:ext cx="3631721" cy="2421528"/>
          </a:xfrm>
          <a:prstGeom prst="rect">
            <a:avLst/>
          </a:prstGeom>
          <a:noFill/>
          <a:ln>
            <a:noFill/>
          </a:ln>
        </p:spPr>
      </p:pic>
      <p:pic>
        <p:nvPicPr>
          <p:cNvPr id="553" name="Google Shape;553;p17"/>
          <p:cNvPicPr preferRelativeResize="0"/>
          <p:nvPr/>
        </p:nvPicPr>
        <p:blipFill rotWithShape="1">
          <a:blip r:embed="rId4">
            <a:alphaModFix/>
          </a:blip>
          <a:srcRect/>
          <a:stretch/>
        </p:blipFill>
        <p:spPr>
          <a:xfrm>
            <a:off x="163902" y="3137857"/>
            <a:ext cx="4718649" cy="3538987"/>
          </a:xfrm>
          <a:prstGeom prst="rect">
            <a:avLst/>
          </a:prstGeom>
          <a:noFill/>
          <a:ln>
            <a:noFill/>
          </a:ln>
        </p:spPr>
      </p:pic>
      <p:sp>
        <p:nvSpPr>
          <p:cNvPr id="5" name="Footer Placeholder 4">
            <a:extLst>
              <a:ext uri="{FF2B5EF4-FFF2-40B4-BE49-F238E27FC236}">
                <a16:creationId xmlns:a16="http://schemas.microsoft.com/office/drawing/2014/main" id="{AA236289-40E8-52C9-7548-315A5699FB4C}"/>
              </a:ext>
            </a:extLst>
          </p:cNvPr>
          <p:cNvSpPr txBox="1">
            <a:spLocks noGrp="1"/>
          </p:cNvSpPr>
          <p:nvPr>
            <p:ph type="ftr" idx="11"/>
          </p:nvPr>
        </p:nvSpPr>
        <p:spPr>
          <a:xfrm>
            <a:off x="9556531" y="6522975"/>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19</a:t>
            </a:fld>
            <a:r>
              <a:rPr lang="en-US" sz="1400" i="1" dirty="0">
                <a:solidFill>
                  <a:schemeClr val="tx1"/>
                </a:solidFill>
              </a:rPr>
              <a:t> of 97</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57"/>
        <p:cNvGrpSpPr/>
        <p:nvPr/>
      </p:nvGrpSpPr>
      <p:grpSpPr>
        <a:xfrm>
          <a:off x="0" y="0"/>
          <a:ext cx="0" cy="0"/>
          <a:chOff x="0" y="0"/>
          <a:chExt cx="0" cy="0"/>
        </a:xfrm>
      </p:grpSpPr>
      <p:sp>
        <p:nvSpPr>
          <p:cNvPr id="558" name="Google Shape;558;p18"/>
          <p:cNvSpPr txBox="1">
            <a:spLocks noGrp="1"/>
          </p:cNvSpPr>
          <p:nvPr>
            <p:ph type="title"/>
          </p:nvPr>
        </p:nvSpPr>
        <p:spPr>
          <a:xfrm>
            <a:off x="135687" y="204023"/>
            <a:ext cx="12307200" cy="763600"/>
          </a:xfrm>
          <a:prstGeom prst="rect">
            <a:avLst/>
          </a:prstGeom>
          <a:noFill/>
          <a:ln>
            <a:noFill/>
          </a:ln>
        </p:spPr>
        <p:txBody>
          <a:bodyPr spcFirstLastPara="1" wrap="square" lIns="121900" tIns="121900" rIns="121900" bIns="121900" anchor="t" anchorCtr="0">
            <a:noAutofit/>
          </a:bodyPr>
          <a:lstStyle/>
          <a:p>
            <a:pPr marL="0" lvl="0" indent="0" algn="l" rtl="0">
              <a:lnSpc>
                <a:spcPct val="100000"/>
              </a:lnSpc>
              <a:spcBef>
                <a:spcPts val="0"/>
              </a:spcBef>
              <a:spcAft>
                <a:spcPts val="0"/>
              </a:spcAft>
              <a:buSzPts val="2800"/>
              <a:buNone/>
            </a:pPr>
            <a:r>
              <a:rPr lang="en-US" sz="2133" b="1" u="sng"/>
              <a:t>C.U.R.E. Research Plan</a:t>
            </a:r>
            <a:r>
              <a:rPr lang="en-US" sz="2133" b="1"/>
              <a:t> - 10 points</a:t>
            </a:r>
            <a:endParaRPr sz="2133"/>
          </a:p>
        </p:txBody>
      </p:sp>
      <p:sp>
        <p:nvSpPr>
          <p:cNvPr id="559" name="Google Shape;559;p18"/>
          <p:cNvSpPr txBox="1">
            <a:spLocks noGrp="1"/>
          </p:cNvSpPr>
          <p:nvPr>
            <p:ph type="body" idx="1"/>
          </p:nvPr>
        </p:nvSpPr>
        <p:spPr>
          <a:xfrm>
            <a:off x="-696920" y="585823"/>
            <a:ext cx="9932360" cy="6272177"/>
          </a:xfrm>
          <a:prstGeom prst="rect">
            <a:avLst/>
          </a:prstGeom>
          <a:noFill/>
          <a:ln>
            <a:noFill/>
          </a:ln>
        </p:spPr>
        <p:txBody>
          <a:bodyPr spcFirstLastPara="1" wrap="square" lIns="121900" tIns="121900" rIns="121900" bIns="121900" anchor="t" anchorCtr="0">
            <a:noAutofit/>
          </a:bodyPr>
          <a:lstStyle/>
          <a:p>
            <a:pPr marL="1218565" lvl="1" indent="-397509" algn="l" rtl="0">
              <a:lnSpc>
                <a:spcPct val="115000"/>
              </a:lnSpc>
              <a:spcBef>
                <a:spcPts val="1600"/>
              </a:spcBef>
              <a:spcAft>
                <a:spcPts val="0"/>
              </a:spcAft>
              <a:buClr>
                <a:schemeClr val="dk1"/>
              </a:buClr>
              <a:buSzPts val="1100"/>
              <a:buAutoNum type="arabicPeriod"/>
            </a:pPr>
            <a:r>
              <a:rPr lang="en-US" b="1" dirty="0">
                <a:solidFill>
                  <a:schemeClr val="dk1"/>
                </a:solidFill>
              </a:rPr>
              <a:t>Title (0.5 points)</a:t>
            </a:r>
            <a:r>
              <a:rPr lang="en-US" dirty="0">
                <a:solidFill>
                  <a:schemeClr val="dk1"/>
                </a:solidFill>
              </a:rPr>
              <a:t>: This should be concise and descriptive; </a:t>
            </a:r>
            <a:r>
              <a:rPr lang="en-US" b="1" dirty="0">
                <a:solidFill>
                  <a:schemeClr val="dk1"/>
                </a:solidFill>
              </a:rPr>
              <a:t>clearly indicate the </a:t>
            </a:r>
            <a:r>
              <a:rPr lang="en-US" b="1" u="sng" dirty="0">
                <a:solidFill>
                  <a:schemeClr val="dk1"/>
                </a:solidFill>
              </a:rPr>
              <a:t>independent </a:t>
            </a:r>
            <a:r>
              <a:rPr lang="en-US" b="1" dirty="0">
                <a:solidFill>
                  <a:schemeClr val="dk1"/>
                </a:solidFill>
              </a:rPr>
              <a:t>and </a:t>
            </a:r>
            <a:r>
              <a:rPr lang="en-US" b="1" u="sng" dirty="0">
                <a:solidFill>
                  <a:schemeClr val="dk1"/>
                </a:solidFill>
              </a:rPr>
              <a:t>dependent </a:t>
            </a:r>
            <a:r>
              <a:rPr lang="en-US" b="1" dirty="0">
                <a:solidFill>
                  <a:schemeClr val="dk1"/>
                </a:solidFill>
              </a:rPr>
              <a:t>variables of one (or more) of your experiments</a:t>
            </a:r>
            <a:r>
              <a:rPr lang="en-US" dirty="0">
                <a:solidFill>
                  <a:schemeClr val="dk1"/>
                </a:solidFill>
              </a:rPr>
              <a:t> (think of the functional relationship between them)</a:t>
            </a:r>
            <a:endParaRPr dirty="0">
              <a:solidFill>
                <a:schemeClr val="dk1"/>
              </a:solidFill>
            </a:endParaRPr>
          </a:p>
          <a:p>
            <a:pPr marL="1218565" lvl="1" indent="-397509" algn="l" rtl="0">
              <a:lnSpc>
                <a:spcPct val="115000"/>
              </a:lnSpc>
              <a:spcBef>
                <a:spcPts val="0"/>
              </a:spcBef>
              <a:spcAft>
                <a:spcPts val="0"/>
              </a:spcAft>
              <a:buClr>
                <a:schemeClr val="dk1"/>
              </a:buClr>
              <a:buSzPts val="1100"/>
              <a:buAutoNum type="arabicPeriod"/>
            </a:pPr>
            <a:r>
              <a:rPr lang="en-US" b="1" dirty="0">
                <a:solidFill>
                  <a:schemeClr val="dk1"/>
                </a:solidFill>
              </a:rPr>
              <a:t>Synopsis (5 points): </a:t>
            </a:r>
            <a:r>
              <a:rPr lang="en-US" dirty="0">
                <a:solidFill>
                  <a:schemeClr val="dk1"/>
                </a:solidFill>
              </a:rPr>
              <a:t>This should be 150-200 words and contain the following:</a:t>
            </a:r>
            <a:endParaRPr dirty="0">
              <a:solidFill>
                <a:schemeClr val="dk1"/>
              </a:solidFill>
            </a:endParaRPr>
          </a:p>
          <a:p>
            <a:pPr marL="1828165" lvl="2" indent="-397509" algn="l" rtl="0">
              <a:lnSpc>
                <a:spcPct val="115000"/>
              </a:lnSpc>
              <a:spcBef>
                <a:spcPts val="0"/>
              </a:spcBef>
              <a:spcAft>
                <a:spcPts val="0"/>
              </a:spcAft>
              <a:buClr>
                <a:schemeClr val="dk1"/>
              </a:buClr>
              <a:buSzPts val="1100"/>
              <a:buAutoNum type="arabicPeriod"/>
            </a:pPr>
            <a:r>
              <a:rPr lang="en-US" dirty="0">
                <a:solidFill>
                  <a:schemeClr val="dk1"/>
                </a:solidFill>
              </a:rPr>
              <a:t>Establish the context of the work/experiments that you will do by </a:t>
            </a:r>
            <a:r>
              <a:rPr lang="en-US" b="1" dirty="0">
                <a:solidFill>
                  <a:schemeClr val="dk1"/>
                </a:solidFill>
              </a:rPr>
              <a:t>summarizing our current understanding of the problem you are investigating</a:t>
            </a:r>
          </a:p>
          <a:p>
            <a:pPr marL="1828165" lvl="2" indent="-397509" algn="l" rtl="0">
              <a:lnSpc>
                <a:spcPct val="115000"/>
              </a:lnSpc>
              <a:spcBef>
                <a:spcPts val="0"/>
              </a:spcBef>
              <a:spcAft>
                <a:spcPts val="0"/>
              </a:spcAft>
              <a:buClr>
                <a:schemeClr val="dk1"/>
              </a:buClr>
              <a:buSzPts val="1100"/>
              <a:buAutoNum type="arabicPeriod"/>
            </a:pPr>
            <a:r>
              <a:rPr lang="en-US" dirty="0">
                <a:solidFill>
                  <a:schemeClr val="dk1"/>
                </a:solidFill>
              </a:rPr>
              <a:t>State the </a:t>
            </a:r>
            <a:r>
              <a:rPr lang="en-US" b="1" dirty="0">
                <a:solidFill>
                  <a:schemeClr val="dk1"/>
                </a:solidFill>
              </a:rPr>
              <a:t>purpose</a:t>
            </a:r>
            <a:r>
              <a:rPr lang="en-US" dirty="0">
                <a:solidFill>
                  <a:schemeClr val="dk1"/>
                </a:solidFill>
              </a:rPr>
              <a:t> of your work in the form of the hypothesis/hypotheses, question(s), or problem(s) you investigated; remember, you should have ~4 hypotheses (one for each activity)</a:t>
            </a:r>
          </a:p>
          <a:p>
            <a:pPr marL="1828165" lvl="2" indent="-397509" algn="l" rtl="0">
              <a:lnSpc>
                <a:spcPct val="115000"/>
              </a:lnSpc>
              <a:spcBef>
                <a:spcPts val="0"/>
              </a:spcBef>
              <a:spcAft>
                <a:spcPts val="0"/>
              </a:spcAft>
              <a:buClr>
                <a:schemeClr val="dk1"/>
              </a:buClr>
              <a:buSzPts val="1100"/>
              <a:buAutoNum type="arabicPeriod"/>
            </a:pPr>
            <a:r>
              <a:rPr lang="en-US" b="1" dirty="0">
                <a:solidFill>
                  <a:schemeClr val="dk1"/>
                </a:solidFill>
              </a:rPr>
              <a:t>Rationale</a:t>
            </a:r>
            <a:r>
              <a:rPr lang="en-US" dirty="0">
                <a:solidFill>
                  <a:schemeClr val="dk1"/>
                </a:solidFill>
              </a:rPr>
              <a:t> for your study (it will help to cite the studies found during your literature search). </a:t>
            </a:r>
            <a:r>
              <a:rPr lang="en-US" u="sng" dirty="0">
                <a:solidFill>
                  <a:schemeClr val="dk1"/>
                </a:solidFill>
              </a:rPr>
              <a:t>How will testing the independent variables you chose advance our knowledge?</a:t>
            </a:r>
            <a:endParaRPr dirty="0">
              <a:solidFill>
                <a:schemeClr val="dk1"/>
              </a:solidFill>
            </a:endParaRPr>
          </a:p>
          <a:p>
            <a:pPr marL="1218565" lvl="1" indent="-397509" algn="l" rtl="0">
              <a:lnSpc>
                <a:spcPct val="115000"/>
              </a:lnSpc>
              <a:spcBef>
                <a:spcPts val="0"/>
              </a:spcBef>
              <a:spcAft>
                <a:spcPts val="0"/>
              </a:spcAft>
              <a:buClr>
                <a:schemeClr val="dk1"/>
              </a:buClr>
              <a:buSzPts val="1100"/>
              <a:buAutoNum type="arabicPeriod"/>
            </a:pPr>
            <a:r>
              <a:rPr lang="en-US" b="1" dirty="0">
                <a:solidFill>
                  <a:schemeClr val="dk1"/>
                </a:solidFill>
              </a:rPr>
              <a:t>Variables (1 point):</a:t>
            </a:r>
            <a:r>
              <a:rPr lang="en-US" dirty="0">
                <a:solidFill>
                  <a:schemeClr val="dk1"/>
                </a:solidFill>
              </a:rPr>
              <a:t> Identify the key variables in each of your experiments, including:</a:t>
            </a:r>
          </a:p>
          <a:p>
            <a:pPr marL="1828165" lvl="2" indent="-397509" algn="l" rtl="0">
              <a:lnSpc>
                <a:spcPct val="115000"/>
              </a:lnSpc>
              <a:spcBef>
                <a:spcPts val="0"/>
              </a:spcBef>
              <a:spcAft>
                <a:spcPts val="0"/>
              </a:spcAft>
              <a:buClr>
                <a:schemeClr val="dk1"/>
              </a:buClr>
              <a:buSzPts val="1100"/>
              <a:buAutoNum type="arabicPeriod"/>
            </a:pPr>
            <a:r>
              <a:rPr lang="en-US" b="1" dirty="0">
                <a:solidFill>
                  <a:schemeClr val="dk1"/>
                </a:solidFill>
              </a:rPr>
              <a:t>Independent</a:t>
            </a:r>
            <a:r>
              <a:rPr lang="en-US" dirty="0">
                <a:solidFill>
                  <a:schemeClr val="dk1"/>
                </a:solidFill>
              </a:rPr>
              <a:t> variable(s) for each experiment</a:t>
            </a:r>
            <a:endParaRPr dirty="0">
              <a:solidFill>
                <a:schemeClr val="dk1"/>
              </a:solidFill>
            </a:endParaRPr>
          </a:p>
          <a:p>
            <a:pPr marL="1828165" lvl="2" indent="-397509" algn="l" rtl="0">
              <a:lnSpc>
                <a:spcPct val="115000"/>
              </a:lnSpc>
              <a:spcBef>
                <a:spcPts val="0"/>
              </a:spcBef>
              <a:spcAft>
                <a:spcPts val="0"/>
              </a:spcAft>
              <a:buClr>
                <a:schemeClr val="dk1"/>
              </a:buClr>
              <a:buSzPts val="1100"/>
              <a:buAutoNum type="arabicPeriod"/>
            </a:pPr>
            <a:r>
              <a:rPr lang="en-US" b="1" dirty="0">
                <a:solidFill>
                  <a:schemeClr val="dk1"/>
                </a:solidFill>
              </a:rPr>
              <a:t>Dependent </a:t>
            </a:r>
            <a:r>
              <a:rPr lang="en-US" dirty="0">
                <a:solidFill>
                  <a:schemeClr val="dk1"/>
                </a:solidFill>
              </a:rPr>
              <a:t>variable(s) for each experiment</a:t>
            </a:r>
            <a:endParaRPr dirty="0">
              <a:solidFill>
                <a:schemeClr val="dk1"/>
              </a:solidFill>
            </a:endParaRPr>
          </a:p>
          <a:p>
            <a:pPr marL="1828165" lvl="2" indent="-397509" algn="l" rtl="0">
              <a:lnSpc>
                <a:spcPct val="115000"/>
              </a:lnSpc>
              <a:spcBef>
                <a:spcPts val="0"/>
              </a:spcBef>
              <a:spcAft>
                <a:spcPts val="0"/>
              </a:spcAft>
              <a:buClr>
                <a:schemeClr val="dk1"/>
              </a:buClr>
              <a:buSzPts val="1100"/>
              <a:buAutoNum type="arabicPeriod"/>
            </a:pPr>
            <a:r>
              <a:rPr lang="en-US" b="1" dirty="0">
                <a:solidFill>
                  <a:schemeClr val="dk1"/>
                </a:solidFill>
              </a:rPr>
              <a:t>Controlled</a:t>
            </a:r>
            <a:r>
              <a:rPr lang="en-US" dirty="0">
                <a:solidFill>
                  <a:schemeClr val="dk1"/>
                </a:solidFill>
              </a:rPr>
              <a:t> variables for each experiment (examples are media type, relative </a:t>
            </a:r>
            <a:r>
              <a:rPr lang="en-US" i="1" dirty="0">
                <a:solidFill>
                  <a:schemeClr val="dk1"/>
                </a:solidFill>
              </a:rPr>
              <a:t>Tetrahymena </a:t>
            </a:r>
            <a:r>
              <a:rPr lang="en-US" dirty="0">
                <a:solidFill>
                  <a:schemeClr val="dk1"/>
                </a:solidFill>
              </a:rPr>
              <a:t>culture conditions/concentrations, light, </a:t>
            </a:r>
            <a:r>
              <a:rPr lang="en-US" dirty="0" err="1">
                <a:solidFill>
                  <a:schemeClr val="dk1"/>
                </a:solidFill>
              </a:rPr>
              <a:t>etc</a:t>
            </a:r>
            <a:r>
              <a:rPr lang="en-US" dirty="0">
                <a:solidFill>
                  <a:schemeClr val="dk1"/>
                </a:solidFill>
              </a:rPr>
              <a:t>).</a:t>
            </a:r>
          </a:p>
          <a:p>
            <a:pPr marL="1218565" lvl="1" indent="-397509" algn="l" rtl="0">
              <a:lnSpc>
                <a:spcPct val="115000"/>
              </a:lnSpc>
              <a:spcBef>
                <a:spcPts val="0"/>
              </a:spcBef>
              <a:spcAft>
                <a:spcPts val="0"/>
              </a:spcAft>
              <a:buClr>
                <a:schemeClr val="dk1"/>
              </a:buClr>
              <a:buSzPts val="1100"/>
              <a:buAutoNum type="arabicPeriod"/>
            </a:pPr>
            <a:r>
              <a:rPr lang="en-US" b="1" dirty="0">
                <a:solidFill>
                  <a:schemeClr val="dk1"/>
                </a:solidFill>
              </a:rPr>
              <a:t>Hypotheses (2 points; 0.5 points per experiment):</a:t>
            </a:r>
            <a:r>
              <a:rPr lang="en-US" dirty="0">
                <a:solidFill>
                  <a:schemeClr val="dk1"/>
                </a:solidFill>
              </a:rPr>
              <a:t> </a:t>
            </a:r>
            <a:r>
              <a:rPr lang="en-US" u="sng" dirty="0">
                <a:solidFill>
                  <a:schemeClr val="dk1"/>
                </a:solidFill>
              </a:rPr>
              <a:t>For each of the 4 activities</a:t>
            </a:r>
            <a:r>
              <a:rPr lang="en-US" dirty="0">
                <a:solidFill>
                  <a:schemeClr val="dk1"/>
                </a:solidFill>
              </a:rPr>
              <a:t>, include: </a:t>
            </a:r>
          </a:p>
          <a:p>
            <a:pPr marL="1828165" lvl="2" indent="-397509" algn="l" rtl="0">
              <a:lnSpc>
                <a:spcPct val="115000"/>
              </a:lnSpc>
              <a:spcBef>
                <a:spcPts val="0"/>
              </a:spcBef>
              <a:spcAft>
                <a:spcPts val="0"/>
              </a:spcAft>
              <a:buClr>
                <a:schemeClr val="dk1"/>
              </a:buClr>
              <a:buSzPts val="1100"/>
              <a:buAutoNum type="arabicPeriod"/>
            </a:pPr>
            <a:r>
              <a:rPr lang="en-US" dirty="0">
                <a:solidFill>
                  <a:schemeClr val="dk1"/>
                </a:solidFill>
              </a:rPr>
              <a:t>A </a:t>
            </a:r>
            <a:r>
              <a:rPr lang="en-US" b="1" u="sng" dirty="0">
                <a:solidFill>
                  <a:schemeClr val="dk1"/>
                </a:solidFill>
              </a:rPr>
              <a:t>testable, falsifiable hypothesis.</a:t>
            </a:r>
            <a:r>
              <a:rPr lang="en-US" dirty="0">
                <a:solidFill>
                  <a:schemeClr val="dk1"/>
                </a:solidFill>
              </a:rPr>
              <a:t> Your hypothesis should be a precise, unambiguous prediction of expected outcomes for a given experiment. When formulating your hypotheses, </a:t>
            </a:r>
            <a:r>
              <a:rPr lang="en-US" u="sng" dirty="0">
                <a:solidFill>
                  <a:schemeClr val="dk1"/>
                </a:solidFill>
              </a:rPr>
              <a:t>all variables relevant to your experiment must be correctly identified </a:t>
            </a:r>
            <a:r>
              <a:rPr lang="en-US" dirty="0">
                <a:solidFill>
                  <a:schemeClr val="dk1"/>
                </a:solidFill>
              </a:rPr>
              <a:t>(you should have done this in Step 3).</a:t>
            </a:r>
            <a:endParaRPr dirty="0">
              <a:solidFill>
                <a:schemeClr val="dk1"/>
              </a:solidFill>
            </a:endParaRPr>
          </a:p>
          <a:p>
            <a:pPr marL="1218565" lvl="1" indent="-397509" algn="l" rtl="0">
              <a:lnSpc>
                <a:spcPct val="115000"/>
              </a:lnSpc>
              <a:spcBef>
                <a:spcPts val="0"/>
              </a:spcBef>
              <a:spcAft>
                <a:spcPts val="0"/>
              </a:spcAft>
              <a:buClr>
                <a:schemeClr val="dk1"/>
              </a:buClr>
              <a:buSzPts val="1100"/>
              <a:buAutoNum type="arabicPeriod"/>
            </a:pPr>
            <a:r>
              <a:rPr lang="en-US" b="1" dirty="0">
                <a:solidFill>
                  <a:schemeClr val="dk1"/>
                </a:solidFill>
              </a:rPr>
              <a:t>References (1.5 points): </a:t>
            </a:r>
            <a:r>
              <a:rPr lang="en-US" dirty="0">
                <a:solidFill>
                  <a:schemeClr val="dk1"/>
                </a:solidFill>
              </a:rPr>
              <a:t>Your Plan should include a minimum of 3 references, cited in your Synopsis. </a:t>
            </a:r>
            <a:endParaRPr dirty="0"/>
          </a:p>
          <a:p>
            <a:pPr marL="0" lvl="0" indent="0" algn="l" rtl="0">
              <a:lnSpc>
                <a:spcPct val="115000"/>
              </a:lnSpc>
              <a:spcBef>
                <a:spcPts val="1600"/>
              </a:spcBef>
              <a:spcAft>
                <a:spcPts val="2133"/>
              </a:spcAft>
              <a:buSzPts val="1800"/>
              <a:buNone/>
            </a:pPr>
            <a:endParaRPr dirty="0"/>
          </a:p>
        </p:txBody>
      </p:sp>
      <p:pic>
        <p:nvPicPr>
          <p:cNvPr id="560" name="Google Shape;560;p18" descr="A picture containing indoor, medical equipment, laboratory equipment, healthcare"/>
          <p:cNvPicPr preferRelativeResize="0"/>
          <p:nvPr/>
        </p:nvPicPr>
        <p:blipFill rotWithShape="1">
          <a:blip r:embed="rId3">
            <a:alphaModFix/>
          </a:blip>
          <a:srcRect/>
          <a:stretch/>
        </p:blipFill>
        <p:spPr>
          <a:xfrm>
            <a:off x="9108116" y="843328"/>
            <a:ext cx="3083884" cy="2056951"/>
          </a:xfrm>
          <a:prstGeom prst="rect">
            <a:avLst/>
          </a:prstGeom>
          <a:noFill/>
          <a:ln>
            <a:noFill/>
          </a:ln>
        </p:spPr>
      </p:pic>
      <p:sp>
        <p:nvSpPr>
          <p:cNvPr id="4" name="Footer Placeholder 4">
            <a:extLst>
              <a:ext uri="{FF2B5EF4-FFF2-40B4-BE49-F238E27FC236}">
                <a16:creationId xmlns:a16="http://schemas.microsoft.com/office/drawing/2014/main" id="{19CF8F6A-2653-B827-FA4F-C26F1A359BE8}"/>
              </a:ext>
            </a:extLst>
          </p:cNvPr>
          <p:cNvSpPr txBox="1">
            <a:spLocks/>
          </p:cNvSpPr>
          <p:nvPr/>
        </p:nvSpPr>
        <p:spPr>
          <a:xfrm>
            <a:off x="10923117" y="6550264"/>
            <a:ext cx="4114800" cy="307736"/>
          </a:xfrm>
          <a:prstGeom prst="rect">
            <a:avLst/>
          </a:prstGeom>
          <a:noFill/>
        </p:spPr>
        <p:txBody>
          <a:bodyPr wrap="square" rtlCol="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i="1" dirty="0">
                <a:solidFill>
                  <a:schemeClr val="tx1"/>
                </a:solidFill>
              </a:rPr>
              <a:t>Slide </a:t>
            </a:r>
            <a:fld id="{18C81A75-8FD0-4DA0-9FAF-3618E1711803}" type="slidenum">
              <a:rPr lang="en-US" i="1" smtClean="0">
                <a:solidFill>
                  <a:schemeClr val="tx1"/>
                </a:solidFill>
              </a:rPr>
              <a:pPr/>
              <a:t>20</a:t>
            </a:fld>
            <a:r>
              <a:rPr lang="en-US"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59">
                                            <p:txEl>
                                              <p:pRg st="0" end="0"/>
                                            </p:txEl>
                                          </p:spTgt>
                                        </p:tgtEl>
                                        <p:attrNameLst>
                                          <p:attrName>style.visibility</p:attrName>
                                        </p:attrNameLst>
                                      </p:cBhvr>
                                      <p:to>
                                        <p:strVal val="visible"/>
                                      </p:to>
                                    </p:set>
                                    <p:animEffect transition="in" filter="fade">
                                      <p:cBhvr>
                                        <p:cTn id="7" dur="500"/>
                                        <p:tgtEl>
                                          <p:spTgt spid="5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9">
                                            <p:txEl>
                                              <p:pRg st="1" end="1"/>
                                            </p:txEl>
                                          </p:spTgt>
                                        </p:tgtEl>
                                        <p:attrNameLst>
                                          <p:attrName>style.visibility</p:attrName>
                                        </p:attrNameLst>
                                      </p:cBhvr>
                                      <p:to>
                                        <p:strVal val="visible"/>
                                      </p:to>
                                    </p:set>
                                    <p:animEffect transition="in" filter="fade">
                                      <p:cBhvr>
                                        <p:cTn id="12" dur="500"/>
                                        <p:tgtEl>
                                          <p:spTgt spid="559">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59">
                                            <p:txEl>
                                              <p:pRg st="2" end="2"/>
                                            </p:txEl>
                                          </p:spTgt>
                                        </p:tgtEl>
                                        <p:attrNameLst>
                                          <p:attrName>style.visibility</p:attrName>
                                        </p:attrNameLst>
                                      </p:cBhvr>
                                      <p:to>
                                        <p:strVal val="visible"/>
                                      </p:to>
                                    </p:set>
                                    <p:animEffect transition="in" filter="fade">
                                      <p:cBhvr>
                                        <p:cTn id="15" dur="500"/>
                                        <p:tgtEl>
                                          <p:spTgt spid="559">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59">
                                            <p:txEl>
                                              <p:pRg st="3" end="3"/>
                                            </p:txEl>
                                          </p:spTgt>
                                        </p:tgtEl>
                                        <p:attrNameLst>
                                          <p:attrName>style.visibility</p:attrName>
                                        </p:attrNameLst>
                                      </p:cBhvr>
                                      <p:to>
                                        <p:strVal val="visible"/>
                                      </p:to>
                                    </p:set>
                                    <p:animEffect transition="in" filter="fade">
                                      <p:cBhvr>
                                        <p:cTn id="18" dur="500"/>
                                        <p:tgtEl>
                                          <p:spTgt spid="559">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59">
                                            <p:txEl>
                                              <p:pRg st="4" end="4"/>
                                            </p:txEl>
                                          </p:spTgt>
                                        </p:tgtEl>
                                        <p:attrNameLst>
                                          <p:attrName>style.visibility</p:attrName>
                                        </p:attrNameLst>
                                      </p:cBhvr>
                                      <p:to>
                                        <p:strVal val="visible"/>
                                      </p:to>
                                    </p:set>
                                    <p:animEffect transition="in" filter="fade">
                                      <p:cBhvr>
                                        <p:cTn id="21" dur="500"/>
                                        <p:tgtEl>
                                          <p:spTgt spid="559">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59">
                                            <p:txEl>
                                              <p:pRg st="5" end="5"/>
                                            </p:txEl>
                                          </p:spTgt>
                                        </p:tgtEl>
                                        <p:attrNameLst>
                                          <p:attrName>style.visibility</p:attrName>
                                        </p:attrNameLst>
                                      </p:cBhvr>
                                      <p:to>
                                        <p:strVal val="visible"/>
                                      </p:to>
                                    </p:set>
                                    <p:animEffect transition="in" filter="fade">
                                      <p:cBhvr>
                                        <p:cTn id="26" dur="500"/>
                                        <p:tgtEl>
                                          <p:spTgt spid="559">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559">
                                            <p:txEl>
                                              <p:pRg st="6" end="6"/>
                                            </p:txEl>
                                          </p:spTgt>
                                        </p:tgtEl>
                                        <p:attrNameLst>
                                          <p:attrName>style.visibility</p:attrName>
                                        </p:attrNameLst>
                                      </p:cBhvr>
                                      <p:to>
                                        <p:strVal val="visible"/>
                                      </p:to>
                                    </p:set>
                                    <p:animEffect transition="in" filter="fade">
                                      <p:cBhvr>
                                        <p:cTn id="29" dur="500"/>
                                        <p:tgtEl>
                                          <p:spTgt spid="559">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559">
                                            <p:txEl>
                                              <p:pRg st="7" end="7"/>
                                            </p:txEl>
                                          </p:spTgt>
                                        </p:tgtEl>
                                        <p:attrNameLst>
                                          <p:attrName>style.visibility</p:attrName>
                                        </p:attrNameLst>
                                      </p:cBhvr>
                                      <p:to>
                                        <p:strVal val="visible"/>
                                      </p:to>
                                    </p:set>
                                    <p:animEffect transition="in" filter="fade">
                                      <p:cBhvr>
                                        <p:cTn id="32" dur="500"/>
                                        <p:tgtEl>
                                          <p:spTgt spid="559">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559">
                                            <p:txEl>
                                              <p:pRg st="8" end="8"/>
                                            </p:txEl>
                                          </p:spTgt>
                                        </p:tgtEl>
                                        <p:attrNameLst>
                                          <p:attrName>style.visibility</p:attrName>
                                        </p:attrNameLst>
                                      </p:cBhvr>
                                      <p:to>
                                        <p:strVal val="visible"/>
                                      </p:to>
                                    </p:set>
                                    <p:animEffect transition="in" filter="fade">
                                      <p:cBhvr>
                                        <p:cTn id="35" dur="500"/>
                                        <p:tgtEl>
                                          <p:spTgt spid="559">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559">
                                            <p:txEl>
                                              <p:pRg st="9" end="9"/>
                                            </p:txEl>
                                          </p:spTgt>
                                        </p:tgtEl>
                                        <p:attrNameLst>
                                          <p:attrName>style.visibility</p:attrName>
                                        </p:attrNameLst>
                                      </p:cBhvr>
                                      <p:to>
                                        <p:strVal val="visible"/>
                                      </p:to>
                                    </p:set>
                                    <p:animEffect transition="in" filter="fade">
                                      <p:cBhvr>
                                        <p:cTn id="40" dur="500"/>
                                        <p:tgtEl>
                                          <p:spTgt spid="559">
                                            <p:txEl>
                                              <p:pRg st="9" end="9"/>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559">
                                            <p:txEl>
                                              <p:pRg st="10" end="10"/>
                                            </p:txEl>
                                          </p:spTgt>
                                        </p:tgtEl>
                                        <p:attrNameLst>
                                          <p:attrName>style.visibility</p:attrName>
                                        </p:attrNameLst>
                                      </p:cBhvr>
                                      <p:to>
                                        <p:strVal val="visible"/>
                                      </p:to>
                                    </p:set>
                                    <p:animEffect transition="in" filter="fade">
                                      <p:cBhvr>
                                        <p:cTn id="43" dur="500"/>
                                        <p:tgtEl>
                                          <p:spTgt spid="559">
                                            <p:txEl>
                                              <p:pRg st="10" end="1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559">
                                            <p:txEl>
                                              <p:pRg st="11" end="11"/>
                                            </p:txEl>
                                          </p:spTgt>
                                        </p:tgtEl>
                                        <p:attrNameLst>
                                          <p:attrName>style.visibility</p:attrName>
                                        </p:attrNameLst>
                                      </p:cBhvr>
                                      <p:to>
                                        <p:strVal val="visible"/>
                                      </p:to>
                                    </p:set>
                                    <p:animEffect transition="in" filter="fade">
                                      <p:cBhvr>
                                        <p:cTn id="48" dur="500"/>
                                        <p:tgtEl>
                                          <p:spTgt spid="55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2"/>
          <p:cNvSpPr txBox="1">
            <a:spLocks noGrp="1"/>
          </p:cNvSpPr>
          <p:nvPr>
            <p:ph type="title"/>
          </p:nvPr>
        </p:nvSpPr>
        <p:spPr>
          <a:xfrm>
            <a:off x="4362450" y="346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Today’s Agenda:</a:t>
            </a:r>
            <a:endParaRPr dirty="0"/>
          </a:p>
        </p:txBody>
      </p:sp>
      <p:sp>
        <p:nvSpPr>
          <p:cNvPr id="404" name="Google Shape;404;p2"/>
          <p:cNvSpPr txBox="1">
            <a:spLocks noGrp="1"/>
          </p:cNvSpPr>
          <p:nvPr>
            <p:ph type="body" idx="1"/>
          </p:nvPr>
        </p:nvSpPr>
        <p:spPr>
          <a:xfrm>
            <a:off x="4467224" y="1151635"/>
            <a:ext cx="7419975" cy="539203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solidFill>
                  <a:schemeClr val="tx1"/>
                </a:solidFill>
              </a:rPr>
              <a:t>Introduction to CUREs and </a:t>
            </a:r>
            <a:r>
              <a:rPr lang="en-US" i="1" dirty="0">
                <a:solidFill>
                  <a:schemeClr val="tx1"/>
                </a:solidFill>
              </a:rPr>
              <a:t>Tetrahymena </a:t>
            </a:r>
            <a:r>
              <a:rPr lang="en-US" dirty="0">
                <a:solidFill>
                  <a:schemeClr val="tx1"/>
                </a:solidFill>
              </a:rPr>
              <a:t>CURE project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‘CURE project brainstorming and identifying variables’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accent1"/>
                </a:solidFill>
              </a:rPr>
              <a:t>Perform</a:t>
            </a:r>
            <a:r>
              <a:rPr lang="en-US" i="1" dirty="0">
                <a:solidFill>
                  <a:schemeClr val="accent1"/>
                </a:solidFill>
              </a:rPr>
              <a:t> </a:t>
            </a:r>
            <a:r>
              <a:rPr lang="en-US" dirty="0">
                <a:solidFill>
                  <a:schemeClr val="accent1"/>
                </a:solidFill>
              </a:rPr>
              <a:t>Chemotaxis and Bioconvection (~50 min.) </a:t>
            </a:r>
          </a:p>
          <a:p>
            <a:pPr marL="228600" lvl="0" indent="-228600" algn="l" rtl="0">
              <a:lnSpc>
                <a:spcPct val="90000"/>
              </a:lnSpc>
              <a:spcBef>
                <a:spcPts val="1000"/>
              </a:spcBef>
              <a:spcAft>
                <a:spcPts val="0"/>
              </a:spcAft>
              <a:buClr>
                <a:schemeClr val="dk1"/>
              </a:buClr>
              <a:buSzPts val="2800"/>
              <a:buChar char="•"/>
            </a:pPr>
            <a:r>
              <a:rPr lang="en-US" b="1" dirty="0"/>
              <a:t>Break (30 min.)</a:t>
            </a:r>
          </a:p>
          <a:p>
            <a:pPr marL="228600" lvl="0" indent="-228600" algn="l" rtl="0">
              <a:lnSpc>
                <a:spcPct val="90000"/>
              </a:lnSpc>
              <a:spcBef>
                <a:spcPts val="1000"/>
              </a:spcBef>
              <a:spcAft>
                <a:spcPts val="0"/>
              </a:spcAft>
              <a:buClr>
                <a:schemeClr val="dk1"/>
              </a:buClr>
              <a:buSzPts val="2800"/>
              <a:buChar char="•"/>
            </a:pPr>
            <a:r>
              <a:rPr lang="en-US" dirty="0"/>
              <a:t>Perform Osmosis and Phagocytosis (~40 min.)</a:t>
            </a:r>
            <a:endParaRPr dirty="0"/>
          </a:p>
          <a:p>
            <a:pPr marL="228600" lvl="0" indent="-228600" algn="l" rtl="0">
              <a:lnSpc>
                <a:spcPct val="90000"/>
              </a:lnSpc>
              <a:spcBef>
                <a:spcPts val="1000"/>
              </a:spcBef>
              <a:spcAft>
                <a:spcPts val="0"/>
              </a:spcAft>
              <a:buClr>
                <a:schemeClr val="dk1"/>
              </a:buClr>
              <a:buSzPts val="2800"/>
              <a:buChar char="•"/>
            </a:pPr>
            <a:r>
              <a:rPr lang="en-US" dirty="0"/>
              <a:t>Writing Workshop Highlights and Example Report (30 min.)</a:t>
            </a:r>
            <a:endParaRPr dirty="0"/>
          </a:p>
          <a:p>
            <a:pPr marL="228600" lvl="0" indent="-228600" algn="l" rtl="0">
              <a:lnSpc>
                <a:spcPct val="90000"/>
              </a:lnSpc>
              <a:spcBef>
                <a:spcPts val="1000"/>
              </a:spcBef>
              <a:spcAft>
                <a:spcPts val="0"/>
              </a:spcAft>
              <a:buClr>
                <a:schemeClr val="dk1"/>
              </a:buClr>
              <a:buSzPts val="2800"/>
              <a:buChar char="•"/>
            </a:pPr>
            <a:r>
              <a:rPr lang="en-US" dirty="0"/>
              <a:t>Future Directions and Q+A (10 min.)</a:t>
            </a:r>
            <a:endParaRPr dirty="0"/>
          </a:p>
          <a:p>
            <a:pPr marL="0" lvl="0" indent="0" algn="l" rtl="0">
              <a:lnSpc>
                <a:spcPct val="90000"/>
              </a:lnSpc>
              <a:spcBef>
                <a:spcPts val="1000"/>
              </a:spcBef>
              <a:spcAft>
                <a:spcPts val="0"/>
              </a:spcAft>
              <a:buClr>
                <a:schemeClr val="dk1"/>
              </a:buClr>
              <a:buSzPts val="2800"/>
              <a:buNone/>
            </a:pPr>
            <a:endParaRPr dirty="0"/>
          </a:p>
        </p:txBody>
      </p:sp>
      <p:pic>
        <p:nvPicPr>
          <p:cNvPr id="405" name="Google Shape;405;p2" descr="Glasses on top of a book"/>
          <p:cNvPicPr preferRelativeResize="0"/>
          <p:nvPr/>
        </p:nvPicPr>
        <p:blipFill rotWithShape="1">
          <a:blip r:embed="rId3">
            <a:alphaModFix/>
          </a:blip>
          <a:srcRect l="17064" r="42396" b="-1"/>
          <a:stretch/>
        </p:blipFill>
        <p:spPr>
          <a:xfrm>
            <a:off x="1" y="10"/>
            <a:ext cx="4196496" cy="6857990"/>
          </a:xfrm>
          <a:prstGeom prst="rect">
            <a:avLst/>
          </a:prstGeom>
          <a:noFill/>
          <a:ln>
            <a:noFill/>
          </a:ln>
        </p:spPr>
      </p:pic>
      <p:sp>
        <p:nvSpPr>
          <p:cNvPr id="6" name="Footer Placeholder 4">
            <a:extLst>
              <a:ext uri="{FF2B5EF4-FFF2-40B4-BE49-F238E27FC236}">
                <a16:creationId xmlns:a16="http://schemas.microsoft.com/office/drawing/2014/main" id="{E4D77E71-8E35-C108-A156-4F66862FCFD2}"/>
              </a:ext>
            </a:extLst>
          </p:cNvPr>
          <p:cNvSpPr txBox="1">
            <a:spLocks noGrp="1"/>
          </p:cNvSpPr>
          <p:nvPr>
            <p:ph type="ftr" idx="11"/>
          </p:nvPr>
        </p:nvSpPr>
        <p:spPr>
          <a:xfrm>
            <a:off x="9620250" y="6515375"/>
            <a:ext cx="4114800" cy="307975"/>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21</a:t>
            </a:fld>
            <a:r>
              <a:rPr lang="en-US" sz="1400" i="1" dirty="0">
                <a:solidFill>
                  <a:schemeClr val="tx1"/>
                </a:solidFill>
              </a:rPr>
              <a:t> of 97</a:t>
            </a:r>
          </a:p>
        </p:txBody>
      </p:sp>
    </p:spTree>
    <p:extLst>
      <p:ext uri="{BB962C8B-B14F-4D97-AF65-F5344CB8AC3E}">
        <p14:creationId xmlns:p14="http://schemas.microsoft.com/office/powerpoint/2010/main" val="25630024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565" name="Google Shape;565;p19"/>
          <p:cNvSpPr txBox="1"/>
          <p:nvPr/>
        </p:nvSpPr>
        <p:spPr>
          <a:xfrm>
            <a:off x="6330463" y="5781725"/>
            <a:ext cx="5922792" cy="429260"/>
          </a:xfrm>
          <a:prstGeom prst="rect">
            <a:avLst/>
          </a:prstGeom>
          <a:solidFill>
            <a:srgbClr val="FFFFFF"/>
          </a:solidFill>
          <a:ln>
            <a:noFill/>
          </a:ln>
        </p:spPr>
        <p:txBody>
          <a:bodyPr spcFirstLastPara="1" wrap="square" lIns="91425" tIns="45700" rIns="91425" bIns="45700" anchor="t" anchorCtr="0">
            <a:noAutofit/>
          </a:bodyPr>
          <a:lstStyle/>
          <a:p>
            <a:pPr marL="457200" marR="0" lvl="0" indent="28575" algn="l" rtl="0">
              <a:lnSpc>
                <a:spcPct val="100000"/>
              </a:lnSpc>
              <a:spcBef>
                <a:spcPts val="0"/>
              </a:spcBef>
              <a:spcAft>
                <a:spcPts val="0"/>
              </a:spcAft>
              <a:buClr>
                <a:srgbClr val="000000"/>
              </a:buClr>
              <a:buSzPts val="1600"/>
              <a:buFont typeface="Arial"/>
              <a:buNone/>
            </a:pPr>
            <a:r>
              <a:rPr lang="en-US" sz="1600" b="1" i="1" u="none" strike="noStrike" cap="none" dirty="0">
                <a:solidFill>
                  <a:srgbClr val="000000"/>
                </a:solidFill>
                <a:latin typeface="Times New Roman"/>
                <a:ea typeface="Times New Roman"/>
                <a:cs typeface="Times New Roman"/>
                <a:sym typeface="Times New Roman"/>
              </a:rPr>
              <a:t>Figure 3. </a:t>
            </a:r>
            <a:r>
              <a:rPr lang="en-US" sz="1600" b="0" i="1" u="none" strike="noStrike" cap="none" dirty="0">
                <a:solidFill>
                  <a:srgbClr val="000000"/>
                </a:solidFill>
                <a:latin typeface="Times New Roman"/>
                <a:ea typeface="Times New Roman"/>
                <a:cs typeface="Times New Roman"/>
                <a:sym typeface="Times New Roman"/>
              </a:rPr>
              <a:t>Experimental setup for Chemotaxis assay. ‘Extract’ refers to your test substance (independent variable). Proteose peptone serves as a positive control (chemoattractant).</a:t>
            </a:r>
            <a:endParaRPr sz="1600" b="0" i="1" u="none" strike="noStrike" cap="none" dirty="0">
              <a:solidFill>
                <a:srgbClr val="1F497D"/>
              </a:solidFill>
              <a:latin typeface="Times New Roman"/>
              <a:ea typeface="Times New Roman"/>
              <a:cs typeface="Times New Roman"/>
              <a:sym typeface="Times New Roman"/>
            </a:endParaRPr>
          </a:p>
          <a:p>
            <a:pPr marL="0" marR="0" lvl="0" indent="0" algn="l" rtl="0">
              <a:lnSpc>
                <a:spcPct val="100000"/>
              </a:lnSpc>
              <a:spcBef>
                <a:spcPts val="1000"/>
              </a:spcBef>
              <a:spcAft>
                <a:spcPts val="0"/>
              </a:spcAft>
              <a:buClr>
                <a:srgbClr val="000000"/>
              </a:buClr>
              <a:buSzPts val="1200"/>
              <a:buFont typeface="Arial"/>
              <a:buNone/>
            </a:pPr>
            <a:r>
              <a:rPr lang="en-US" sz="1200" b="0" i="0" u="none" strike="noStrike" cap="none" dirty="0">
                <a:solidFill>
                  <a:srgbClr val="000000"/>
                </a:solidFill>
                <a:latin typeface="Times New Roman"/>
                <a:ea typeface="Times New Roman"/>
                <a:cs typeface="Times New Roman"/>
                <a:sym typeface="Times New Roman"/>
              </a:rPr>
              <a:t> </a:t>
            </a:r>
            <a:endParaRPr sz="1400" b="0" i="0" u="none" strike="noStrike" cap="none" dirty="0">
              <a:solidFill>
                <a:srgbClr val="000000"/>
              </a:solidFill>
              <a:latin typeface="Arial"/>
              <a:ea typeface="Arial"/>
              <a:cs typeface="Arial"/>
              <a:sym typeface="Arial"/>
            </a:endParaRPr>
          </a:p>
        </p:txBody>
      </p:sp>
      <p:pic>
        <p:nvPicPr>
          <p:cNvPr id="566" name="Google Shape;566;p19"/>
          <p:cNvPicPr preferRelativeResize="0"/>
          <p:nvPr/>
        </p:nvPicPr>
        <p:blipFill rotWithShape="1">
          <a:blip r:embed="rId3">
            <a:alphaModFix/>
          </a:blip>
          <a:srcRect/>
          <a:stretch/>
        </p:blipFill>
        <p:spPr>
          <a:xfrm>
            <a:off x="6136347" y="665041"/>
            <a:ext cx="5915660" cy="5088890"/>
          </a:xfrm>
          <a:prstGeom prst="rect">
            <a:avLst/>
          </a:prstGeom>
          <a:noFill/>
          <a:ln>
            <a:noFill/>
          </a:ln>
        </p:spPr>
      </p:pic>
      <p:sp>
        <p:nvSpPr>
          <p:cNvPr id="567" name="Google Shape;567;p19"/>
          <p:cNvSpPr txBox="1">
            <a:spLocks noGrp="1"/>
          </p:cNvSpPr>
          <p:nvPr>
            <p:ph type="title"/>
          </p:nvPr>
        </p:nvSpPr>
        <p:spPr>
          <a:xfrm>
            <a:off x="131888" y="-320677"/>
            <a:ext cx="11808066"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1800"/>
              <a:buNone/>
            </a:pPr>
            <a:r>
              <a:rPr lang="en-US" sz="3600"/>
              <a:t>Activity 1 – Chemotaxis Assay (abridged version)</a:t>
            </a:r>
            <a:endParaRPr/>
          </a:p>
        </p:txBody>
      </p:sp>
      <p:sp>
        <p:nvSpPr>
          <p:cNvPr id="568" name="Google Shape;568;p19"/>
          <p:cNvSpPr txBox="1">
            <a:spLocks noGrp="1"/>
          </p:cNvSpPr>
          <p:nvPr>
            <p:ph type="body" idx="1"/>
          </p:nvPr>
        </p:nvSpPr>
        <p:spPr>
          <a:xfrm>
            <a:off x="0" y="541943"/>
            <a:ext cx="6040315" cy="6154131"/>
          </a:xfrm>
          <a:prstGeom prst="rect">
            <a:avLst/>
          </a:prstGeom>
          <a:noFill/>
          <a:ln>
            <a:noFill/>
          </a:ln>
        </p:spPr>
        <p:txBody>
          <a:bodyPr spcFirstLastPara="1" wrap="square" lIns="91425" tIns="45700" rIns="91425" bIns="45700" anchor="t" anchorCtr="0">
            <a:noAutofit/>
          </a:bodyPr>
          <a:lstStyle/>
          <a:p>
            <a:pPr marL="114300" lvl="0" indent="0" algn="l" rtl="0">
              <a:lnSpc>
                <a:spcPct val="90000"/>
              </a:lnSpc>
              <a:spcBef>
                <a:spcPts val="1000"/>
              </a:spcBef>
              <a:spcAft>
                <a:spcPts val="0"/>
              </a:spcAft>
              <a:buSzPts val="1800"/>
              <a:buNone/>
            </a:pPr>
            <a:r>
              <a:rPr lang="en-US" sz="1800" dirty="0"/>
              <a:t>1. Record the name of your group’s test substance</a:t>
            </a:r>
          </a:p>
          <a:p>
            <a:pPr marL="114300" lvl="0" indent="0" algn="l" rtl="0">
              <a:lnSpc>
                <a:spcPct val="90000"/>
              </a:lnSpc>
              <a:spcBef>
                <a:spcPts val="1000"/>
              </a:spcBef>
              <a:spcAft>
                <a:spcPts val="0"/>
              </a:spcAft>
              <a:buSzPts val="1800"/>
              <a:buNone/>
            </a:pPr>
            <a:r>
              <a:rPr lang="en-US" sz="1800" dirty="0"/>
              <a:t>2. Using a p1000 micropipette, </a:t>
            </a:r>
            <a:r>
              <a:rPr lang="en-US" sz="1800" dirty="0">
                <a:latin typeface="Calibri" panose="020F0502020204030204" pitchFamily="34" charset="0"/>
                <a:cs typeface="Calibri" panose="020F0502020204030204" pitchFamily="34" charset="0"/>
              </a:rPr>
              <a:t>carefully place </a:t>
            </a:r>
            <a:r>
              <a:rPr lang="en-US" sz="1800" b="1" dirty="0">
                <a:latin typeface="Calibri" panose="020F0502020204030204" pitchFamily="34" charset="0"/>
                <a:cs typeface="Calibri" panose="020F0502020204030204" pitchFamily="34" charset="0"/>
              </a:rPr>
              <a:t>200 </a:t>
            </a:r>
            <a:r>
              <a:rPr lang="en-US" sz="1800" b="1" dirty="0">
                <a:effectLst/>
                <a:latin typeface="Calibri" panose="020F0502020204030204" pitchFamily="34" charset="0"/>
                <a:ea typeface="Times New Roman" panose="02020603050405020304" pitchFamily="18" charset="0"/>
                <a:cs typeface="Calibri" panose="020F0502020204030204" pitchFamily="34" charset="0"/>
              </a:rPr>
              <a:t>µL of starved </a:t>
            </a:r>
            <a:r>
              <a:rPr lang="en-US" sz="1800" b="1" i="1" dirty="0">
                <a:effectLst/>
                <a:latin typeface="Calibri" panose="020F0502020204030204" pitchFamily="34" charset="0"/>
                <a:ea typeface="Times New Roman" panose="02020603050405020304" pitchFamily="18" charset="0"/>
                <a:cs typeface="Calibri" panose="020F0502020204030204" pitchFamily="34" charset="0"/>
              </a:rPr>
              <a:t>Tetrahymena </a:t>
            </a:r>
            <a:r>
              <a:rPr lang="en-US" sz="1800" dirty="0">
                <a:latin typeface="Calibri" panose="020F0502020204030204" pitchFamily="34" charset="0"/>
                <a:ea typeface="Times New Roman" panose="02020603050405020304" pitchFamily="18" charset="0"/>
                <a:cs typeface="Calibri" panose="020F0502020204030204" pitchFamily="34" charset="0"/>
              </a:rPr>
              <a:t>into well A1, </a:t>
            </a:r>
            <a:r>
              <a:rPr lang="en-US" sz="1800" b="1" dirty="0">
                <a:latin typeface="Calibri" panose="020F0502020204030204" pitchFamily="34" charset="0"/>
                <a:ea typeface="Times New Roman" panose="02020603050405020304" pitchFamily="18" charset="0"/>
                <a:cs typeface="Calibri" panose="020F0502020204030204" pitchFamily="34" charset="0"/>
              </a:rPr>
              <a:t>150 </a:t>
            </a:r>
            <a:r>
              <a:rPr lang="en-US" sz="1800" b="1" dirty="0">
                <a:effectLst/>
                <a:latin typeface="Calibri" panose="020F0502020204030204" pitchFamily="34" charset="0"/>
                <a:ea typeface="Times New Roman" panose="02020603050405020304" pitchFamily="18" charset="0"/>
                <a:cs typeface="Calibri" panose="020F0502020204030204" pitchFamily="34" charset="0"/>
              </a:rPr>
              <a:t>µL of test substance (extract) </a:t>
            </a:r>
            <a:r>
              <a:rPr lang="en-US" sz="1800" dirty="0">
                <a:effectLst/>
                <a:latin typeface="Calibri" panose="020F0502020204030204" pitchFamily="34" charset="0"/>
                <a:ea typeface="Times New Roman" panose="02020603050405020304" pitchFamily="18" charset="0"/>
                <a:cs typeface="Calibri" panose="020F0502020204030204" pitchFamily="34" charset="0"/>
              </a:rPr>
              <a:t>into well A3, </a:t>
            </a:r>
            <a:r>
              <a:rPr lang="en-US" sz="1800" b="1" dirty="0">
                <a:effectLst/>
                <a:latin typeface="Calibri" panose="020F0502020204030204" pitchFamily="34" charset="0"/>
                <a:ea typeface="Times New Roman" panose="02020603050405020304" pitchFamily="18" charset="0"/>
                <a:cs typeface="Calibri" panose="020F0502020204030204" pitchFamily="34" charset="0"/>
              </a:rPr>
              <a:t>150 µL of proteose peptone </a:t>
            </a:r>
            <a:r>
              <a:rPr lang="en-US" sz="1800" dirty="0">
                <a:effectLst/>
                <a:latin typeface="Calibri" panose="020F0502020204030204" pitchFamily="34" charset="0"/>
                <a:ea typeface="Times New Roman" panose="02020603050405020304" pitchFamily="18" charset="0"/>
                <a:cs typeface="Calibri" panose="020F0502020204030204" pitchFamily="34" charset="0"/>
              </a:rPr>
              <a:t>(‘PP’) into well B3, and </a:t>
            </a:r>
            <a:r>
              <a:rPr lang="en-US" sz="1800" b="1" dirty="0">
                <a:effectLst/>
                <a:latin typeface="Calibri" panose="020F0502020204030204" pitchFamily="34" charset="0"/>
                <a:ea typeface="Times New Roman" panose="02020603050405020304" pitchFamily="18" charset="0"/>
                <a:cs typeface="Calibri" panose="020F0502020204030204" pitchFamily="34" charset="0"/>
              </a:rPr>
              <a:t>100 µL of NEFF media</a:t>
            </a:r>
            <a:r>
              <a:rPr lang="en-US" sz="1800" dirty="0">
                <a:effectLst/>
                <a:latin typeface="Calibri" panose="020F0502020204030204" pitchFamily="34" charset="0"/>
                <a:ea typeface="Times New Roman" panose="02020603050405020304" pitchFamily="18" charset="0"/>
                <a:cs typeface="Calibri" panose="020F0502020204030204" pitchFamily="34" charset="0"/>
              </a:rPr>
              <a:t> into wells A5 and B5. See Fig. 3 for layout.</a:t>
            </a:r>
            <a:endParaRPr sz="1800" dirty="0">
              <a:latin typeface="Calibri" panose="020F0502020204030204" pitchFamily="34" charset="0"/>
              <a:cs typeface="Calibri" panose="020F0502020204030204" pitchFamily="34" charset="0"/>
            </a:endParaRPr>
          </a:p>
          <a:p>
            <a:pPr marL="114300" lvl="0" indent="0" algn="l" rtl="0">
              <a:lnSpc>
                <a:spcPct val="90000"/>
              </a:lnSpc>
              <a:spcBef>
                <a:spcPts val="1000"/>
              </a:spcBef>
              <a:spcAft>
                <a:spcPts val="0"/>
              </a:spcAft>
              <a:buSzPts val="1800"/>
              <a:buNone/>
            </a:pPr>
            <a:r>
              <a:rPr lang="en-US" sz="1800" dirty="0"/>
              <a:t>3. Draw up </a:t>
            </a:r>
            <a:r>
              <a:rPr lang="en-US" sz="1800" b="1" dirty="0"/>
              <a:t>100 </a:t>
            </a:r>
            <a:r>
              <a:rPr lang="en-US" sz="1800" b="1" dirty="0">
                <a:effectLst/>
                <a:latin typeface="Calibri" panose="020F0502020204030204" pitchFamily="34" charset="0"/>
                <a:ea typeface="Times New Roman" panose="02020603050405020304" pitchFamily="18" charset="0"/>
                <a:cs typeface="Calibri" panose="020F0502020204030204" pitchFamily="34" charset="0"/>
              </a:rPr>
              <a:t>µL </a:t>
            </a:r>
            <a:r>
              <a:rPr lang="en-US" sz="1800" dirty="0">
                <a:effectLst/>
                <a:latin typeface="Calibri" panose="020F0502020204030204" pitchFamily="34" charset="0"/>
                <a:ea typeface="Times New Roman" panose="02020603050405020304" pitchFamily="18" charset="0"/>
                <a:cs typeface="Calibri" panose="020F0502020204030204" pitchFamily="34" charset="0"/>
              </a:rPr>
              <a:t>of proteose peptone from well </a:t>
            </a:r>
            <a:r>
              <a:rPr lang="en-US" sz="1800" b="1" dirty="0">
                <a:effectLst/>
                <a:latin typeface="Calibri" panose="020F0502020204030204" pitchFamily="34" charset="0"/>
                <a:ea typeface="Times New Roman" panose="02020603050405020304" pitchFamily="18" charset="0"/>
                <a:cs typeface="Calibri" panose="020F0502020204030204" pitchFamily="34" charset="0"/>
              </a:rPr>
              <a:t>B3 </a:t>
            </a:r>
            <a:r>
              <a:rPr lang="en-US" sz="1800" dirty="0">
                <a:effectLst/>
                <a:latin typeface="Calibri" panose="020F0502020204030204" pitchFamily="34" charset="0"/>
                <a:ea typeface="Times New Roman" panose="02020603050405020304" pitchFamily="18" charset="0"/>
                <a:cs typeface="Calibri" panose="020F0502020204030204" pitchFamily="34" charset="0"/>
              </a:rPr>
              <a:t>(Column 3). Place the micropipette in the clamp on the ring stand and lower it so the tip rests in well A1, containing </a:t>
            </a:r>
            <a:r>
              <a:rPr lang="en-US" sz="1800" i="1" dirty="0">
                <a:effectLst/>
                <a:latin typeface="Calibri" panose="020F0502020204030204" pitchFamily="34" charset="0"/>
                <a:ea typeface="Times New Roman" panose="02020603050405020304" pitchFamily="18" charset="0"/>
                <a:cs typeface="Calibri" panose="020F0502020204030204" pitchFamily="34" charset="0"/>
              </a:rPr>
              <a:t>Tet. </a:t>
            </a:r>
            <a:r>
              <a:rPr lang="en-US" sz="1800" dirty="0">
                <a:effectLst/>
                <a:latin typeface="Calibri" panose="020F0502020204030204" pitchFamily="34" charset="0"/>
                <a:ea typeface="Times New Roman" panose="02020603050405020304" pitchFamily="18" charset="0"/>
                <a:cs typeface="Calibri" panose="020F0502020204030204" pitchFamily="34" charset="0"/>
              </a:rPr>
              <a:t>cells (Column 1). </a:t>
            </a:r>
            <a:r>
              <a:rPr lang="en-US" sz="1800" b="1" u="sng" dirty="0">
                <a:effectLst/>
                <a:latin typeface="Calibri" panose="020F0502020204030204" pitchFamily="34" charset="0"/>
                <a:ea typeface="Times New Roman" panose="02020603050405020304" pitchFamily="18" charset="0"/>
                <a:cs typeface="Calibri" panose="020F0502020204030204" pitchFamily="34" charset="0"/>
              </a:rPr>
              <a:t>Do not</a:t>
            </a:r>
            <a:r>
              <a:rPr lang="en-US" sz="1800" b="1" dirty="0">
                <a:effectLst/>
                <a:latin typeface="Calibri" panose="020F0502020204030204" pitchFamily="34" charset="0"/>
                <a:ea typeface="Times New Roman" panose="02020603050405020304" pitchFamily="18" charset="0"/>
                <a:cs typeface="Calibri" panose="020F0502020204030204" pitchFamily="34" charset="0"/>
              </a:rPr>
              <a:t> </a:t>
            </a:r>
            <a:r>
              <a:rPr lang="en-US" sz="1800" dirty="0">
                <a:effectLst/>
                <a:latin typeface="Calibri" panose="020F0502020204030204" pitchFamily="34" charset="0"/>
                <a:ea typeface="Times New Roman" panose="02020603050405020304" pitchFamily="18" charset="0"/>
                <a:cs typeface="Calibri" panose="020F0502020204030204" pitchFamily="34" charset="0"/>
              </a:rPr>
              <a:t>push the plunger and mix the extract into the cells! (Just leave the tips suspended and wait.) </a:t>
            </a:r>
            <a:r>
              <a:rPr lang="en-US" sz="1800" b="1" dirty="0">
                <a:effectLst/>
                <a:latin typeface="Calibri" panose="020F0502020204030204" pitchFamily="34" charset="0"/>
                <a:ea typeface="Times New Roman" panose="02020603050405020304" pitchFamily="18" charset="0"/>
                <a:cs typeface="Calibri" panose="020F0502020204030204" pitchFamily="34" charset="0"/>
              </a:rPr>
              <a:t>Start a timer and leave it set up for 10 minutes </a:t>
            </a:r>
            <a:r>
              <a:rPr lang="en-US" sz="1800" dirty="0">
                <a:effectLst/>
                <a:latin typeface="Calibri" panose="020F0502020204030204" pitchFamily="34" charset="0"/>
                <a:ea typeface="Times New Roman" panose="02020603050405020304" pitchFamily="18" charset="0"/>
                <a:cs typeface="Calibri" panose="020F0502020204030204" pitchFamily="34" charset="0"/>
              </a:rPr>
              <a:t>(as soon as you suspend the tip in the well). Now get a microscope and slide.</a:t>
            </a:r>
          </a:p>
          <a:p>
            <a:pPr marL="114300" lvl="0" indent="0" algn="l" rtl="0">
              <a:lnSpc>
                <a:spcPct val="90000"/>
              </a:lnSpc>
              <a:spcBef>
                <a:spcPts val="1000"/>
              </a:spcBef>
              <a:spcAft>
                <a:spcPts val="0"/>
              </a:spcAft>
              <a:buSzPts val="1800"/>
              <a:buNone/>
            </a:pPr>
            <a:r>
              <a:rPr lang="en-US" sz="1800" dirty="0">
                <a:latin typeface="Calibri" panose="020F0502020204030204" pitchFamily="34" charset="0"/>
                <a:ea typeface="Times New Roman" panose="02020603050405020304" pitchFamily="18" charset="0"/>
                <a:cs typeface="Calibri" panose="020F0502020204030204" pitchFamily="34" charset="0"/>
              </a:rPr>
              <a:t>4. After 10 minutes, remove the pipette from well A1 and pipet the contents of the tip </a:t>
            </a:r>
            <a:r>
              <a:rPr lang="en-US" sz="1800" b="1" dirty="0">
                <a:latin typeface="Calibri" panose="020F0502020204030204" pitchFamily="34" charset="0"/>
                <a:ea typeface="Times New Roman" panose="02020603050405020304" pitchFamily="18" charset="0"/>
                <a:cs typeface="Calibri" panose="020F0502020204030204" pitchFamily="34" charset="0"/>
              </a:rPr>
              <a:t>into well B5 </a:t>
            </a:r>
            <a:r>
              <a:rPr lang="en-US" sz="1800" dirty="0">
                <a:latin typeface="Calibri" panose="020F0502020204030204" pitchFamily="34" charset="0"/>
                <a:ea typeface="Times New Roman" panose="02020603050405020304" pitchFamily="18" charset="0"/>
                <a:cs typeface="Calibri" panose="020F0502020204030204" pitchFamily="34" charset="0"/>
              </a:rPr>
              <a:t>(containing NEFF media) in Column 5. This time you should push the plunger and </a:t>
            </a:r>
            <a:r>
              <a:rPr lang="en-US" sz="1800" b="1" i="1" dirty="0">
                <a:latin typeface="Calibri" panose="020F0502020204030204" pitchFamily="34" charset="0"/>
                <a:ea typeface="Times New Roman" panose="02020603050405020304" pitchFamily="18" charset="0"/>
                <a:cs typeface="Calibri" panose="020F0502020204030204" pitchFamily="34" charset="0"/>
              </a:rPr>
              <a:t>gently </a:t>
            </a:r>
            <a:r>
              <a:rPr lang="en-US" sz="1800" dirty="0">
                <a:latin typeface="Calibri" panose="020F0502020204030204" pitchFamily="34" charset="0"/>
                <a:ea typeface="Times New Roman" panose="02020603050405020304" pitchFamily="18" charset="0"/>
                <a:cs typeface="Calibri" panose="020F0502020204030204" pitchFamily="34" charset="0"/>
              </a:rPr>
              <a:t>mix the contents of the tip into the NEFF medium. </a:t>
            </a:r>
            <a:r>
              <a:rPr lang="en-US" sz="1800" b="1" i="1" dirty="0">
                <a:latin typeface="Calibri" panose="020F0502020204030204" pitchFamily="34" charset="0"/>
                <a:ea typeface="Times New Roman" panose="02020603050405020304" pitchFamily="18" charset="0"/>
                <a:cs typeface="Calibri" panose="020F0502020204030204" pitchFamily="34" charset="0"/>
              </a:rPr>
              <a:t>Mix slowly to avoid splashing or killing any cells.</a:t>
            </a:r>
            <a:endParaRPr lang="en-US" sz="1800" i="1" dirty="0">
              <a:latin typeface="Calibri" panose="020F0502020204030204" pitchFamily="34" charset="0"/>
              <a:ea typeface="Times New Roman" panose="02020603050405020304" pitchFamily="18" charset="0"/>
              <a:cs typeface="Calibri" panose="020F0502020204030204" pitchFamily="34" charset="0"/>
            </a:endParaRPr>
          </a:p>
          <a:p>
            <a:pPr marL="114300" lvl="0" indent="0" algn="l" rtl="0">
              <a:lnSpc>
                <a:spcPct val="90000"/>
              </a:lnSpc>
              <a:spcBef>
                <a:spcPts val="1000"/>
              </a:spcBef>
              <a:spcAft>
                <a:spcPts val="0"/>
              </a:spcAft>
              <a:buSzPts val="1800"/>
              <a:buNone/>
            </a:pPr>
            <a:r>
              <a:rPr lang="en-US" sz="1800" dirty="0">
                <a:latin typeface="Calibri" panose="020F0502020204030204" pitchFamily="34" charset="0"/>
                <a:ea typeface="Times New Roman" panose="02020603050405020304" pitchFamily="18" charset="0"/>
                <a:cs typeface="Calibri" panose="020F0502020204030204" pitchFamily="34" charset="0"/>
              </a:rPr>
              <a:t>5. Repeat Steps 1-4 for each row of wells on your plate (e.g., draw up 100 </a:t>
            </a:r>
            <a:r>
              <a:rPr lang="en-US" sz="1800" dirty="0">
                <a:effectLst/>
                <a:latin typeface="Calibri" panose="020F0502020204030204" pitchFamily="34" charset="0"/>
                <a:ea typeface="Times New Roman" panose="02020603050405020304" pitchFamily="18" charset="0"/>
                <a:cs typeface="Calibri" panose="020F0502020204030204" pitchFamily="34" charset="0"/>
              </a:rPr>
              <a:t>µL of </a:t>
            </a:r>
            <a:r>
              <a:rPr lang="en-US" sz="1800" u="sng" dirty="0">
                <a:effectLst/>
                <a:latin typeface="Calibri" panose="020F0502020204030204" pitchFamily="34" charset="0"/>
                <a:ea typeface="Times New Roman" panose="02020603050405020304" pitchFamily="18" charset="0"/>
                <a:cs typeface="Calibri" panose="020F0502020204030204" pitchFamily="34" charset="0"/>
              </a:rPr>
              <a:t>extract</a:t>
            </a:r>
            <a:r>
              <a:rPr lang="en-US" sz="1800" dirty="0">
                <a:effectLst/>
                <a:latin typeface="Calibri" panose="020F0502020204030204" pitchFamily="34" charset="0"/>
                <a:ea typeface="Times New Roman" panose="02020603050405020304" pitchFamily="18" charset="0"/>
                <a:cs typeface="Calibri" panose="020F0502020204030204" pitchFamily="34" charset="0"/>
              </a:rPr>
              <a:t> from well A3, suspend the tip over well A1, wait 10 min., empty the contents into well A5)</a:t>
            </a:r>
          </a:p>
          <a:p>
            <a:pPr marL="114300" lvl="0" indent="0" algn="l" rtl="0">
              <a:lnSpc>
                <a:spcPct val="90000"/>
              </a:lnSpc>
              <a:spcBef>
                <a:spcPts val="1000"/>
              </a:spcBef>
              <a:spcAft>
                <a:spcPts val="0"/>
              </a:spcAft>
              <a:buSzPts val="1800"/>
              <a:buNone/>
            </a:pPr>
            <a:endParaRPr lang="en-US" sz="1800" dirty="0">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569" name="Google Shape;569;p19"/>
          <p:cNvSpPr/>
          <p:nvPr/>
        </p:nvSpPr>
        <p:spPr>
          <a:xfrm>
            <a:off x="6186985" y="2024418"/>
            <a:ext cx="6676029" cy="3935103"/>
          </a:xfrm>
          <a:prstGeom prst="mathMultiply">
            <a:avLst>
              <a:gd name="adj1" fmla="val 23520"/>
            </a:avLst>
          </a:prstGeom>
          <a:solidFill>
            <a:srgbClr val="FF0000">
              <a:alpha val="34901"/>
            </a:srgbClr>
          </a:solidFill>
          <a:ln w="25400" cap="flat" cmpd="sng">
            <a:solidFill>
              <a:srgbClr val="1C305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570" name="Google Shape;570;p19"/>
          <p:cNvSpPr/>
          <p:nvPr/>
        </p:nvSpPr>
        <p:spPr>
          <a:xfrm>
            <a:off x="6045200" y="772160"/>
            <a:ext cx="5923280" cy="1757680"/>
          </a:xfrm>
          <a:prstGeom prst="rect">
            <a:avLst/>
          </a:prstGeom>
          <a:noFill/>
          <a:ln w="57150" cap="flat" cmpd="sng">
            <a:solidFill>
              <a:srgbClr val="00B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5" name="Footer Placeholder 4">
            <a:extLst>
              <a:ext uri="{FF2B5EF4-FFF2-40B4-BE49-F238E27FC236}">
                <a16:creationId xmlns:a16="http://schemas.microsoft.com/office/drawing/2014/main" id="{B5F64FCE-5A7C-C744-CC91-15AE401F8AFA}"/>
              </a:ext>
            </a:extLst>
          </p:cNvPr>
          <p:cNvSpPr txBox="1">
            <a:spLocks noGrp="1"/>
          </p:cNvSpPr>
          <p:nvPr>
            <p:ph type="ftr" idx="11"/>
          </p:nvPr>
        </p:nvSpPr>
        <p:spPr>
          <a:xfrm>
            <a:off x="9609082" y="657889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22</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69"/>
                                        </p:tgtEl>
                                        <p:attrNameLst>
                                          <p:attrName>style.visibility</p:attrName>
                                        </p:attrNameLst>
                                      </p:cBhvr>
                                      <p:to>
                                        <p:strVal val="visible"/>
                                      </p:to>
                                    </p:set>
                                    <p:anim calcmode="lin" valueType="num">
                                      <p:cBhvr additive="base">
                                        <p:cTn id="7" dur="500"/>
                                        <p:tgtEl>
                                          <p:spTgt spid="569"/>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74"/>
        <p:cNvGrpSpPr/>
        <p:nvPr/>
      </p:nvGrpSpPr>
      <p:grpSpPr>
        <a:xfrm>
          <a:off x="0" y="0"/>
          <a:ext cx="0" cy="0"/>
          <a:chOff x="0" y="0"/>
          <a:chExt cx="0" cy="0"/>
        </a:xfrm>
      </p:grpSpPr>
      <p:sp>
        <p:nvSpPr>
          <p:cNvPr id="575" name="Google Shape;575;p20"/>
          <p:cNvSpPr txBox="1">
            <a:spLocks noGrp="1"/>
          </p:cNvSpPr>
          <p:nvPr>
            <p:ph type="title"/>
          </p:nvPr>
        </p:nvSpPr>
        <p:spPr>
          <a:xfrm>
            <a:off x="140677" y="-379164"/>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1800"/>
              <a:buNone/>
            </a:pPr>
            <a:r>
              <a:rPr lang="en-US" sz="3600" dirty="0"/>
              <a:t>Chemotaxis Assay (continued)</a:t>
            </a:r>
            <a:endParaRPr dirty="0"/>
          </a:p>
        </p:txBody>
      </p:sp>
      <p:sp>
        <p:nvSpPr>
          <p:cNvPr id="576" name="Google Shape;576;p20"/>
          <p:cNvSpPr txBox="1">
            <a:spLocks noGrp="1"/>
          </p:cNvSpPr>
          <p:nvPr>
            <p:ph type="body" idx="1"/>
          </p:nvPr>
        </p:nvSpPr>
        <p:spPr>
          <a:xfrm>
            <a:off x="0" y="466529"/>
            <a:ext cx="11922369" cy="6292080"/>
          </a:xfrm>
          <a:prstGeom prst="rect">
            <a:avLst/>
          </a:prstGeom>
          <a:noFill/>
          <a:ln>
            <a:noFill/>
          </a:ln>
        </p:spPr>
        <p:txBody>
          <a:bodyPr spcFirstLastPara="1" wrap="square" lIns="91425" tIns="45700" rIns="91425" bIns="45700" anchor="t" anchorCtr="0">
            <a:noAutofit/>
          </a:bodyPr>
          <a:lstStyle/>
          <a:p>
            <a:pPr marL="114300" lvl="0" indent="0" algn="l" rtl="0">
              <a:lnSpc>
                <a:spcPct val="90000"/>
              </a:lnSpc>
              <a:spcBef>
                <a:spcPts val="1000"/>
              </a:spcBef>
              <a:spcAft>
                <a:spcPts val="0"/>
              </a:spcAft>
              <a:buSzPts val="1800"/>
              <a:buNone/>
            </a:pPr>
            <a:r>
              <a:rPr lang="en-US" sz="2000" dirty="0"/>
              <a:t>6. While monitoring the 10-minute incubation period for your test substance (and after completing your first </a:t>
            </a:r>
            <a:r>
              <a:rPr lang="en-US" sz="2000" dirty="0">
                <a:latin typeface="Calibri" panose="020F0502020204030204" pitchFamily="34" charset="0"/>
                <a:cs typeface="Calibri" panose="020F0502020204030204" pitchFamily="34" charset="0"/>
              </a:rPr>
              <a:t>sample </a:t>
            </a:r>
            <a:r>
              <a:rPr lang="en-US" sz="2000" dirty="0">
                <a:effectLst/>
                <a:latin typeface="Calibri" panose="020F0502020204030204" pitchFamily="34" charset="0"/>
                <a:ea typeface="Times New Roman" panose="02020603050405020304" pitchFamily="18" charset="0"/>
                <a:cs typeface="Calibri" panose="020F0502020204030204" pitchFamily="34" charset="0"/>
              </a:rPr>
              <a:t>– the proteose peptone), use a new sterile tip on a 2-20 µL pipette to obtain a 3 µL sample from well B5. Place this sample onto a microscope slide without a cover slip. </a:t>
            </a:r>
            <a:r>
              <a:rPr lang="en-US" sz="2000" u="sng" dirty="0">
                <a:effectLst/>
                <a:latin typeface="Calibri" panose="020F0502020204030204" pitchFamily="34" charset="0"/>
                <a:ea typeface="Times New Roman" panose="02020603050405020304" pitchFamily="18" charset="0"/>
                <a:cs typeface="Calibri" panose="020F0502020204030204" pitchFamily="34" charset="0"/>
              </a:rPr>
              <a:t>Repeat this process</a:t>
            </a:r>
            <a:r>
              <a:rPr lang="en-US" sz="2000" dirty="0">
                <a:effectLst/>
                <a:latin typeface="Calibri" panose="020F0502020204030204" pitchFamily="34" charset="0"/>
                <a:ea typeface="Times New Roman" panose="02020603050405020304" pitchFamily="18" charset="0"/>
                <a:cs typeface="Calibri" panose="020F0502020204030204" pitchFamily="34" charset="0"/>
              </a:rPr>
              <a:t> for each chemotaxis assay in Column 5 as you complete them.</a:t>
            </a:r>
          </a:p>
          <a:p>
            <a:pPr marL="114300" lvl="0" indent="0" algn="l" rtl="0">
              <a:lnSpc>
                <a:spcPct val="90000"/>
              </a:lnSpc>
              <a:spcBef>
                <a:spcPts val="1000"/>
              </a:spcBef>
              <a:spcAft>
                <a:spcPts val="0"/>
              </a:spcAft>
              <a:buSzPts val="1800"/>
              <a:buNone/>
            </a:pPr>
            <a:endParaRPr lang="en-US" sz="2000" dirty="0">
              <a:effectLst/>
              <a:latin typeface="Calibri" panose="020F0502020204030204" pitchFamily="34" charset="0"/>
              <a:ea typeface="Times New Roman" panose="02020603050405020304" pitchFamily="18" charset="0"/>
              <a:cs typeface="Calibri" panose="020F0502020204030204" pitchFamily="34" charset="0"/>
            </a:endParaRPr>
          </a:p>
          <a:p>
            <a:pPr marL="114300" lvl="0" indent="0" algn="l" rtl="0">
              <a:lnSpc>
                <a:spcPct val="90000"/>
              </a:lnSpc>
              <a:spcBef>
                <a:spcPts val="1000"/>
              </a:spcBef>
              <a:spcAft>
                <a:spcPts val="0"/>
              </a:spcAft>
              <a:buSzPts val="1800"/>
              <a:buNone/>
            </a:pPr>
            <a:r>
              <a:rPr lang="en-US" sz="2000" dirty="0">
                <a:latin typeface="Calibri" panose="020F0502020204030204" pitchFamily="34" charset="0"/>
                <a:cs typeface="Calibri" panose="020F0502020204030204" pitchFamily="34" charset="0"/>
              </a:rPr>
              <a:t>7. Place your prepared slide onto the microscope stage. Using the </a:t>
            </a:r>
            <a:r>
              <a:rPr lang="en-US" sz="2000" u="sng" dirty="0">
                <a:latin typeface="Calibri" panose="020F0502020204030204" pitchFamily="34" charset="0"/>
                <a:cs typeface="Calibri" panose="020F0502020204030204" pitchFamily="34" charset="0"/>
              </a:rPr>
              <a:t>lowest power lens (4x)</a:t>
            </a:r>
            <a:r>
              <a:rPr lang="en-US" sz="2000" dirty="0">
                <a:latin typeface="Calibri" panose="020F0502020204030204" pitchFamily="34" charset="0"/>
                <a:cs typeface="Calibri" panose="020F0502020204030204" pitchFamily="34" charset="0"/>
              </a:rPr>
              <a:t> on your scope, count the number of cells you observe in the drop. You and your partner(s) should agree on the count. </a:t>
            </a:r>
            <a:r>
              <a:rPr lang="en-US" sz="2000" u="sng" dirty="0">
                <a:latin typeface="Calibri" panose="020F0502020204030204" pitchFamily="34" charset="0"/>
                <a:cs typeface="Calibri" panose="020F0502020204030204" pitchFamily="34" charset="0"/>
              </a:rPr>
              <a:t>You will need to work fairly quickly since 3 </a:t>
            </a:r>
            <a:r>
              <a:rPr lang="en-US" sz="2000" u="sng" dirty="0">
                <a:effectLst/>
                <a:latin typeface="Calibri" panose="020F0502020204030204" pitchFamily="34" charset="0"/>
                <a:ea typeface="Times New Roman" panose="02020603050405020304" pitchFamily="18" charset="0"/>
                <a:cs typeface="Calibri" panose="020F0502020204030204" pitchFamily="34" charset="0"/>
              </a:rPr>
              <a:t>µL is a very small amount and will begin to evaporate, killing the cells.</a:t>
            </a:r>
            <a:r>
              <a:rPr lang="en-US" sz="2000" dirty="0">
                <a:effectLst/>
                <a:latin typeface="Calibri" panose="020F0502020204030204" pitchFamily="34" charset="0"/>
                <a:ea typeface="Times New Roman" panose="02020603050405020304" pitchFamily="18" charset="0"/>
                <a:cs typeface="Calibri" panose="020F0502020204030204" pitchFamily="34" charset="0"/>
              </a:rPr>
              <a:t> I</a:t>
            </a:r>
            <a:r>
              <a:rPr lang="en-US" sz="2000" dirty="0">
                <a:latin typeface="Calibri" panose="020F0502020204030204" pitchFamily="34" charset="0"/>
                <a:ea typeface="Times New Roman" panose="02020603050405020304" pitchFamily="18" charset="0"/>
                <a:cs typeface="Calibri" panose="020F0502020204030204" pitchFamily="34" charset="0"/>
              </a:rPr>
              <a:t>f you see a really large number of cells, try counting about half the drop and multiplying by 2, or a quarter of the drop and multiplying by 4. (If using this method, try it at least twice to make sure you’re getting about the same results each time). </a:t>
            </a:r>
            <a:r>
              <a:rPr lang="en-US" sz="2000" b="1" i="1" dirty="0">
                <a:latin typeface="Calibri" panose="020F0502020204030204" pitchFamily="34" charset="0"/>
                <a:ea typeface="Times New Roman" panose="02020603050405020304" pitchFamily="18" charset="0"/>
                <a:cs typeface="Calibri" panose="020F0502020204030204" pitchFamily="34" charset="0"/>
              </a:rPr>
              <a:t>Note that proteose peptone is a positive control/chemoattractant</a:t>
            </a:r>
            <a:r>
              <a:rPr lang="en-US" sz="2000" b="1" dirty="0">
                <a:latin typeface="Calibri" panose="020F0502020204030204" pitchFamily="34" charset="0"/>
                <a:ea typeface="Times New Roman" panose="02020603050405020304" pitchFamily="18" charset="0"/>
                <a:cs typeface="Calibri" panose="020F0502020204030204" pitchFamily="34" charset="0"/>
              </a:rPr>
              <a:t>.</a:t>
            </a:r>
            <a:r>
              <a:rPr lang="en-US" sz="2000" dirty="0">
                <a:latin typeface="Calibri" panose="020F0502020204030204" pitchFamily="34" charset="0"/>
                <a:ea typeface="Times New Roman" panose="02020603050405020304" pitchFamily="18" charset="0"/>
                <a:cs typeface="Calibri" panose="020F0502020204030204" pitchFamily="34" charset="0"/>
              </a:rPr>
              <a:t> Record the count(s) for your group in the table below:</a:t>
            </a:r>
          </a:p>
          <a:p>
            <a:pPr marL="114300" lvl="0" indent="0" algn="l" rtl="0">
              <a:lnSpc>
                <a:spcPct val="90000"/>
              </a:lnSpc>
              <a:spcBef>
                <a:spcPts val="1000"/>
              </a:spcBef>
              <a:spcAft>
                <a:spcPts val="0"/>
              </a:spcAft>
              <a:buSzPts val="1800"/>
              <a:buNone/>
            </a:pPr>
            <a:endParaRPr lang="en-US" sz="2000" u="sng" dirty="0">
              <a:latin typeface="Calibri" panose="020F0502020204030204" pitchFamily="34" charset="0"/>
              <a:cs typeface="Calibri" panose="020F0502020204030204" pitchFamily="34" charset="0"/>
            </a:endParaRPr>
          </a:p>
          <a:p>
            <a:pPr marL="114300" lvl="0" indent="0" algn="l" rtl="0">
              <a:lnSpc>
                <a:spcPct val="90000"/>
              </a:lnSpc>
              <a:spcBef>
                <a:spcPts val="1000"/>
              </a:spcBef>
              <a:spcAft>
                <a:spcPts val="0"/>
              </a:spcAft>
              <a:buSzPts val="1800"/>
              <a:buNone/>
            </a:pPr>
            <a:endParaRPr lang="en-US" sz="2000" u="sng" dirty="0">
              <a:latin typeface="Calibri" panose="020F0502020204030204" pitchFamily="34" charset="0"/>
              <a:cs typeface="Calibri" panose="020F0502020204030204" pitchFamily="34" charset="0"/>
            </a:endParaRPr>
          </a:p>
          <a:p>
            <a:pPr marL="114300" lvl="0" indent="0" algn="l" rtl="0">
              <a:lnSpc>
                <a:spcPct val="90000"/>
              </a:lnSpc>
              <a:spcBef>
                <a:spcPts val="1000"/>
              </a:spcBef>
              <a:spcAft>
                <a:spcPts val="0"/>
              </a:spcAft>
              <a:buSzPts val="1800"/>
              <a:buNone/>
            </a:pPr>
            <a:endParaRPr lang="en-US" sz="2000" u="sng" dirty="0">
              <a:latin typeface="Calibri" panose="020F0502020204030204" pitchFamily="34" charset="0"/>
              <a:cs typeface="Calibri" panose="020F0502020204030204" pitchFamily="34" charset="0"/>
            </a:endParaRPr>
          </a:p>
          <a:p>
            <a:pPr marL="114300" lvl="0" indent="0" algn="l" rtl="0">
              <a:lnSpc>
                <a:spcPct val="90000"/>
              </a:lnSpc>
              <a:spcBef>
                <a:spcPts val="1000"/>
              </a:spcBef>
              <a:spcAft>
                <a:spcPts val="0"/>
              </a:spcAft>
              <a:buSzPts val="1800"/>
              <a:buNone/>
            </a:pPr>
            <a:endParaRPr lang="en-US" sz="2000" u="sng" dirty="0">
              <a:latin typeface="Calibri" panose="020F0502020204030204" pitchFamily="34" charset="0"/>
              <a:cs typeface="Calibri" panose="020F0502020204030204" pitchFamily="34" charset="0"/>
            </a:endParaRPr>
          </a:p>
          <a:p>
            <a:pPr marL="114300" lvl="0" indent="0" algn="l" rtl="0">
              <a:lnSpc>
                <a:spcPct val="90000"/>
              </a:lnSpc>
              <a:spcBef>
                <a:spcPts val="1000"/>
              </a:spcBef>
              <a:spcAft>
                <a:spcPts val="0"/>
              </a:spcAft>
              <a:buSzPts val="1800"/>
              <a:buNone/>
            </a:pPr>
            <a:r>
              <a:rPr lang="en-US" sz="2000" i="1" strike="sngStrike" dirty="0">
                <a:latin typeface="Calibri" panose="020F0502020204030204" pitchFamily="34" charset="0"/>
                <a:cs typeface="Calibri" panose="020F0502020204030204" pitchFamily="34" charset="0"/>
              </a:rPr>
              <a:t>When finished, input your data into this </a:t>
            </a:r>
            <a:r>
              <a:rPr lang="en-US" sz="2000" i="1" strike="sngStrike" dirty="0">
                <a:latin typeface="Calibri" panose="020F0502020204030204" pitchFamily="34" charset="0"/>
                <a:cs typeface="Calibri" panose="020F0502020204030204" pitchFamily="34" charset="0"/>
                <a:hlinkClick r:id="rId3"/>
              </a:rPr>
              <a:t>Google Sheets file</a:t>
            </a:r>
            <a:r>
              <a:rPr lang="en-US" sz="2000" i="1" strike="sngStrike" dirty="0">
                <a:latin typeface="Calibri" panose="020F0502020204030204" pitchFamily="34" charset="0"/>
                <a:cs typeface="Calibri" panose="020F0502020204030204" pitchFamily="34" charset="0"/>
              </a:rPr>
              <a:t>, which will calculate the </a:t>
            </a:r>
            <a:r>
              <a:rPr lang="en-US" sz="2000" b="1" i="1" strike="sngStrike" dirty="0">
                <a:latin typeface="Calibri" panose="020F0502020204030204" pitchFamily="34" charset="0"/>
                <a:cs typeface="Calibri" panose="020F0502020204030204" pitchFamily="34" charset="0"/>
              </a:rPr>
              <a:t>percent effectiveness </a:t>
            </a:r>
            <a:r>
              <a:rPr lang="en-US" sz="2000" i="1" strike="sngStrike" dirty="0">
                <a:latin typeface="Calibri" panose="020F0502020204030204" pitchFamily="34" charset="0"/>
                <a:cs typeface="Calibri" panose="020F0502020204030204" pitchFamily="34" charset="0"/>
              </a:rPr>
              <a:t>and </a:t>
            </a:r>
            <a:r>
              <a:rPr lang="en-US" sz="2000" b="1" i="1" strike="sngStrike" dirty="0">
                <a:latin typeface="Calibri" panose="020F0502020204030204" pitchFamily="34" charset="0"/>
                <a:cs typeface="Calibri" panose="020F0502020204030204" pitchFamily="34" charset="0"/>
              </a:rPr>
              <a:t>chemotaxis index </a:t>
            </a:r>
            <a:r>
              <a:rPr lang="en-US" sz="2000" i="1" strike="sngStrike" dirty="0">
                <a:latin typeface="Calibri" panose="020F0502020204030204" pitchFamily="34" charset="0"/>
                <a:cs typeface="Calibri" panose="020F0502020204030204" pitchFamily="34" charset="0"/>
              </a:rPr>
              <a:t>of your test substance.</a:t>
            </a:r>
            <a:endParaRPr sz="2000" i="1" strike="sngStrike" dirty="0"/>
          </a:p>
          <a:p>
            <a:pPr marL="114300" lvl="0" indent="0" algn="l" rtl="0">
              <a:lnSpc>
                <a:spcPct val="90000"/>
              </a:lnSpc>
              <a:spcBef>
                <a:spcPts val="1000"/>
              </a:spcBef>
              <a:spcAft>
                <a:spcPts val="0"/>
              </a:spcAft>
              <a:buSzPts val="1800"/>
              <a:buNone/>
            </a:pPr>
            <a:endParaRPr sz="2000" u="sng" dirty="0"/>
          </a:p>
          <a:p>
            <a:pPr marL="114300" lvl="0" indent="0" algn="l" rtl="0">
              <a:lnSpc>
                <a:spcPct val="90000"/>
              </a:lnSpc>
              <a:spcBef>
                <a:spcPts val="1000"/>
              </a:spcBef>
              <a:spcAft>
                <a:spcPts val="0"/>
              </a:spcAft>
              <a:buSzPts val="1800"/>
              <a:buNone/>
            </a:pPr>
            <a:endParaRPr sz="2000" dirty="0"/>
          </a:p>
        </p:txBody>
      </p:sp>
      <p:graphicFrame>
        <p:nvGraphicFramePr>
          <p:cNvPr id="577" name="Google Shape;577;p20"/>
          <p:cNvGraphicFramePr/>
          <p:nvPr>
            <p:extLst>
              <p:ext uri="{D42A27DB-BD31-4B8C-83A1-F6EECF244321}">
                <p14:modId xmlns:p14="http://schemas.microsoft.com/office/powerpoint/2010/main" val="3143079860"/>
              </p:ext>
            </p:extLst>
          </p:nvPr>
        </p:nvGraphicFramePr>
        <p:xfrm>
          <a:off x="1730208" y="4405387"/>
          <a:ext cx="8376800" cy="1385253"/>
        </p:xfrm>
        <a:graphic>
          <a:graphicData uri="http://schemas.openxmlformats.org/drawingml/2006/table">
            <a:tbl>
              <a:tblPr>
                <a:noFill/>
                <a:tableStyleId>{8DCE884F-6168-46A0-B68C-D6E15993BF56}</a:tableStyleId>
              </a:tblPr>
              <a:tblGrid>
                <a:gridCol w="1813075">
                  <a:extLst>
                    <a:ext uri="{9D8B030D-6E8A-4147-A177-3AD203B41FA5}">
                      <a16:colId xmlns:a16="http://schemas.microsoft.com/office/drawing/2014/main" val="20000"/>
                    </a:ext>
                  </a:extLst>
                </a:gridCol>
                <a:gridCol w="1671750">
                  <a:extLst>
                    <a:ext uri="{9D8B030D-6E8A-4147-A177-3AD203B41FA5}">
                      <a16:colId xmlns:a16="http://schemas.microsoft.com/office/drawing/2014/main" val="20001"/>
                    </a:ext>
                  </a:extLst>
                </a:gridCol>
                <a:gridCol w="1671750">
                  <a:extLst>
                    <a:ext uri="{9D8B030D-6E8A-4147-A177-3AD203B41FA5}">
                      <a16:colId xmlns:a16="http://schemas.microsoft.com/office/drawing/2014/main" val="20002"/>
                    </a:ext>
                  </a:extLst>
                </a:gridCol>
                <a:gridCol w="1526375">
                  <a:extLst>
                    <a:ext uri="{9D8B030D-6E8A-4147-A177-3AD203B41FA5}">
                      <a16:colId xmlns:a16="http://schemas.microsoft.com/office/drawing/2014/main" val="20003"/>
                    </a:ext>
                  </a:extLst>
                </a:gridCol>
                <a:gridCol w="1693850">
                  <a:extLst>
                    <a:ext uri="{9D8B030D-6E8A-4147-A177-3AD203B41FA5}">
                      <a16:colId xmlns:a16="http://schemas.microsoft.com/office/drawing/2014/main" val="20004"/>
                    </a:ext>
                  </a:extLst>
                </a:gridCol>
              </a:tblGrid>
              <a:tr h="457200">
                <a:tc>
                  <a:txBody>
                    <a:bodyPr/>
                    <a:lstStyle/>
                    <a:p>
                      <a:pPr marL="0" marR="0" lvl="0" indent="0" algn="ctr" rtl="0">
                        <a:lnSpc>
                          <a:spcPct val="115000"/>
                        </a:lnSpc>
                        <a:spcBef>
                          <a:spcPts val="0"/>
                        </a:spcBef>
                        <a:spcAft>
                          <a:spcPts val="0"/>
                        </a:spcAft>
                        <a:buNone/>
                      </a:pPr>
                      <a:r>
                        <a:rPr lang="en-US" sz="1400" b="1" u="none" strike="noStrike" cap="none">
                          <a:latin typeface="Arial"/>
                          <a:ea typeface="Arial"/>
                          <a:cs typeface="Arial"/>
                          <a:sym typeface="Arial"/>
                        </a:rPr>
                        <a:t>Solution</a:t>
                      </a:r>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15000"/>
                        </a:lnSpc>
                        <a:spcBef>
                          <a:spcPts val="0"/>
                        </a:spcBef>
                        <a:spcAft>
                          <a:spcPts val="0"/>
                        </a:spcAft>
                        <a:buNone/>
                      </a:pPr>
                      <a:r>
                        <a:rPr lang="en-US" sz="1400" b="1" u="none" strike="noStrike" cap="none" dirty="0">
                          <a:latin typeface="Arial"/>
                          <a:ea typeface="Arial"/>
                          <a:cs typeface="Arial"/>
                          <a:sym typeface="Arial"/>
                        </a:rPr>
                        <a:t>Replicate 1 cell count (per 3 µL)</a:t>
                      </a:r>
                      <a:endParaRPr dirty="0"/>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15000"/>
                        </a:lnSpc>
                        <a:spcBef>
                          <a:spcPts val="0"/>
                        </a:spcBef>
                        <a:spcAft>
                          <a:spcPts val="0"/>
                        </a:spcAft>
                        <a:buNone/>
                      </a:pPr>
                      <a:r>
                        <a:rPr lang="en-US" sz="1400" b="1" u="none" strike="noStrike" cap="none" dirty="0">
                          <a:latin typeface="Arial"/>
                          <a:ea typeface="Arial"/>
                          <a:cs typeface="Arial"/>
                          <a:sym typeface="Arial"/>
                        </a:rPr>
                        <a:t>Replicate 2 cell count (per 3 µL)</a:t>
                      </a:r>
                      <a:endParaRPr sz="1400" b="1" u="none" strike="noStrike" cap="none" dirty="0">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ctr" rtl="0">
                        <a:lnSpc>
                          <a:spcPct val="115000"/>
                        </a:lnSpc>
                        <a:spcBef>
                          <a:spcPts val="0"/>
                        </a:spcBef>
                        <a:spcAft>
                          <a:spcPts val="0"/>
                        </a:spcAft>
                        <a:buNone/>
                      </a:pPr>
                      <a:r>
                        <a:rPr lang="en-US" sz="1400" b="1" u="none" strike="noStrike" cap="none">
                          <a:latin typeface="Arial"/>
                          <a:ea typeface="Arial"/>
                          <a:cs typeface="Arial"/>
                          <a:sym typeface="Arial"/>
                        </a:rPr>
                        <a:t>Replicate 3 cell count (per 3 µL)</a:t>
                      </a:r>
                      <a:endParaRPr sz="1400" b="1"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ctr" rtl="0">
                        <a:lnSpc>
                          <a:spcPct val="115000"/>
                        </a:lnSpc>
                        <a:spcBef>
                          <a:spcPts val="0"/>
                        </a:spcBef>
                        <a:spcAft>
                          <a:spcPts val="0"/>
                        </a:spcAft>
                        <a:buNone/>
                      </a:pPr>
                      <a:r>
                        <a:rPr lang="en-US" sz="1400" b="1" u="none" strike="noStrike" cap="none">
                          <a:latin typeface="Arial"/>
                          <a:ea typeface="Arial"/>
                          <a:cs typeface="Arial"/>
                          <a:sym typeface="Arial"/>
                        </a:rPr>
                        <a:t>Average cell count (per 3 µL)</a:t>
                      </a:r>
                      <a:endParaRPr sz="1400" b="1"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0"/>
                  </a:ext>
                </a:extLst>
              </a:tr>
              <a:tr h="457200">
                <a:tc>
                  <a:txBody>
                    <a:bodyPr/>
                    <a:lstStyle/>
                    <a:p>
                      <a:pPr marL="0" marR="0" lvl="0" indent="0" algn="l" rtl="0">
                        <a:lnSpc>
                          <a:spcPct val="115000"/>
                        </a:lnSpc>
                        <a:spcBef>
                          <a:spcPts val="0"/>
                        </a:spcBef>
                        <a:spcAft>
                          <a:spcPts val="0"/>
                        </a:spcAft>
                        <a:buNone/>
                      </a:pPr>
                      <a:r>
                        <a:rPr lang="en-US" sz="1400" u="none" strike="noStrike" cap="none">
                          <a:latin typeface="Arial"/>
                          <a:ea typeface="Arial"/>
                          <a:cs typeface="Arial"/>
                          <a:sym typeface="Arial"/>
                        </a:rPr>
                        <a:t>Extract:__________</a:t>
                      </a:r>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400" u="none" strike="noStrike" cap="none">
                          <a:latin typeface="Arial"/>
                          <a:ea typeface="Arial"/>
                          <a:cs typeface="Arial"/>
                          <a:sym typeface="Arial"/>
                        </a:rPr>
                        <a:t>Well A5:________</a:t>
                      </a:r>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400" u="none" strike="noStrike" cap="none">
                          <a:latin typeface="Arial"/>
                          <a:ea typeface="Arial"/>
                          <a:cs typeface="Arial"/>
                          <a:sym typeface="Arial"/>
                        </a:rPr>
                        <a:t>Well C5:_______</a:t>
                      </a:r>
                      <a:endParaRPr sz="14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15000"/>
                        </a:lnSpc>
                        <a:spcBef>
                          <a:spcPts val="0"/>
                        </a:spcBef>
                        <a:spcAft>
                          <a:spcPts val="0"/>
                        </a:spcAft>
                        <a:buNone/>
                      </a:pPr>
                      <a:r>
                        <a:rPr lang="en-US" sz="1400" u="none" strike="noStrike" cap="none">
                          <a:latin typeface="Arial"/>
                          <a:ea typeface="Arial"/>
                          <a:cs typeface="Arial"/>
                          <a:sym typeface="Arial"/>
                        </a:rPr>
                        <a:t>Well E5:______</a:t>
                      </a:r>
                      <a:endParaRPr sz="14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15000"/>
                        </a:lnSpc>
                        <a:spcBef>
                          <a:spcPts val="0"/>
                        </a:spcBef>
                        <a:spcAft>
                          <a:spcPts val="0"/>
                        </a:spcAft>
                        <a:buNone/>
                      </a:pPr>
                      <a:endParaRPr sz="14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1"/>
                  </a:ext>
                </a:extLst>
              </a:tr>
              <a:tr h="457200">
                <a:tc>
                  <a:txBody>
                    <a:bodyPr/>
                    <a:lstStyle/>
                    <a:p>
                      <a:pPr marL="0" marR="0" lvl="0" indent="0" algn="l" rtl="0">
                        <a:lnSpc>
                          <a:spcPct val="115000"/>
                        </a:lnSpc>
                        <a:spcBef>
                          <a:spcPts val="0"/>
                        </a:spcBef>
                        <a:spcAft>
                          <a:spcPts val="0"/>
                        </a:spcAft>
                        <a:buNone/>
                      </a:pPr>
                      <a:r>
                        <a:rPr lang="en-US" sz="1400" u="none" strike="noStrike" cap="none">
                          <a:latin typeface="Arial"/>
                          <a:ea typeface="Arial"/>
                          <a:cs typeface="Arial"/>
                          <a:sym typeface="Arial"/>
                        </a:rPr>
                        <a:t>Proteose peptone</a:t>
                      </a:r>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400" u="none" strike="noStrike" cap="none">
                          <a:latin typeface="Arial"/>
                          <a:ea typeface="Arial"/>
                          <a:cs typeface="Arial"/>
                          <a:sym typeface="Arial"/>
                        </a:rPr>
                        <a:t>Well B5:________</a:t>
                      </a:r>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400" u="none" strike="noStrike" cap="none" dirty="0">
                          <a:latin typeface="Arial"/>
                          <a:ea typeface="Arial"/>
                          <a:cs typeface="Arial"/>
                          <a:sym typeface="Arial"/>
                        </a:rPr>
                        <a:t>Well D5:_______</a:t>
                      </a:r>
                      <a:endParaRPr sz="1400" u="none" strike="noStrike" cap="none" dirty="0">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15000"/>
                        </a:lnSpc>
                        <a:spcBef>
                          <a:spcPts val="0"/>
                        </a:spcBef>
                        <a:spcAft>
                          <a:spcPts val="0"/>
                        </a:spcAft>
                        <a:buNone/>
                      </a:pPr>
                      <a:r>
                        <a:rPr lang="en-US" sz="1400" u="none" strike="noStrike" cap="none">
                          <a:latin typeface="Arial"/>
                          <a:ea typeface="Arial"/>
                          <a:cs typeface="Arial"/>
                          <a:sym typeface="Arial"/>
                        </a:rPr>
                        <a:t>Well F5:______</a:t>
                      </a:r>
                      <a:endParaRPr sz="14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15000"/>
                        </a:lnSpc>
                        <a:spcBef>
                          <a:spcPts val="0"/>
                        </a:spcBef>
                        <a:spcAft>
                          <a:spcPts val="0"/>
                        </a:spcAft>
                        <a:buNone/>
                      </a:pPr>
                      <a:endParaRPr sz="1400" u="none" strike="noStrike" cap="none" dirty="0">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2"/>
                  </a:ext>
                </a:extLst>
              </a:tr>
            </a:tbl>
          </a:graphicData>
        </a:graphic>
      </p:graphicFrame>
      <p:sp>
        <p:nvSpPr>
          <p:cNvPr id="5" name="Footer Placeholder 4">
            <a:extLst>
              <a:ext uri="{FF2B5EF4-FFF2-40B4-BE49-F238E27FC236}">
                <a16:creationId xmlns:a16="http://schemas.microsoft.com/office/drawing/2014/main" id="{5503355E-1129-F486-A2F4-06390BFE0821}"/>
              </a:ext>
            </a:extLst>
          </p:cNvPr>
          <p:cNvSpPr txBox="1">
            <a:spLocks noGrp="1"/>
          </p:cNvSpPr>
          <p:nvPr>
            <p:ph type="ftr" idx="11"/>
          </p:nvPr>
        </p:nvSpPr>
        <p:spPr>
          <a:xfrm>
            <a:off x="9598572" y="6553150"/>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23</a:t>
            </a:fld>
            <a:r>
              <a:rPr lang="en-US" sz="1400" i="1" dirty="0">
                <a:solidFill>
                  <a:schemeClr val="tx1"/>
                </a:solidFill>
              </a:rPr>
              <a:t> of 97</a:t>
            </a:r>
          </a:p>
        </p:txBody>
      </p:sp>
      <p:sp>
        <p:nvSpPr>
          <p:cNvPr id="2" name="TextBox 1">
            <a:extLst>
              <a:ext uri="{FF2B5EF4-FFF2-40B4-BE49-F238E27FC236}">
                <a16:creationId xmlns:a16="http://schemas.microsoft.com/office/drawing/2014/main" id="{36D49D62-3546-35E6-DF8A-669C934E4AC0}"/>
              </a:ext>
            </a:extLst>
          </p:cNvPr>
          <p:cNvSpPr txBox="1"/>
          <p:nvPr/>
        </p:nvSpPr>
        <p:spPr>
          <a:xfrm>
            <a:off x="4282819" y="4044748"/>
            <a:ext cx="4604657" cy="369332"/>
          </a:xfrm>
          <a:prstGeom prst="rect">
            <a:avLst/>
          </a:prstGeom>
          <a:noFill/>
        </p:spPr>
        <p:txBody>
          <a:bodyPr wrap="square" rtlCol="0">
            <a:spAutoFit/>
          </a:bodyPr>
          <a:lstStyle/>
          <a:p>
            <a:r>
              <a:rPr lang="en-US" sz="1800" b="1" dirty="0"/>
              <a:t>Table 1: Chemotaxis Results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81"/>
        <p:cNvGrpSpPr/>
        <p:nvPr/>
      </p:nvGrpSpPr>
      <p:grpSpPr>
        <a:xfrm>
          <a:off x="0" y="0"/>
          <a:ext cx="0" cy="0"/>
          <a:chOff x="0" y="0"/>
          <a:chExt cx="0" cy="0"/>
        </a:xfrm>
      </p:grpSpPr>
      <p:sp>
        <p:nvSpPr>
          <p:cNvPr id="582" name="Google Shape;582;p21"/>
          <p:cNvSpPr txBox="1">
            <a:spLocks noGrp="1"/>
          </p:cNvSpPr>
          <p:nvPr>
            <p:ph type="title"/>
          </p:nvPr>
        </p:nvSpPr>
        <p:spPr>
          <a:xfrm>
            <a:off x="569569" y="-378064"/>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1800"/>
              <a:buNone/>
            </a:pPr>
            <a:r>
              <a:rPr lang="en-US" sz="3600"/>
              <a:t>Activity 2 - Bioconvection Protocol (abridged)</a:t>
            </a:r>
            <a:endParaRPr/>
          </a:p>
        </p:txBody>
      </p:sp>
      <p:sp>
        <p:nvSpPr>
          <p:cNvPr id="583" name="Google Shape;583;p21"/>
          <p:cNvSpPr txBox="1">
            <a:spLocks noGrp="1"/>
          </p:cNvSpPr>
          <p:nvPr>
            <p:ph type="body" idx="1"/>
          </p:nvPr>
        </p:nvSpPr>
        <p:spPr>
          <a:xfrm>
            <a:off x="247808" y="535374"/>
            <a:ext cx="11541369" cy="5392860"/>
          </a:xfrm>
          <a:prstGeom prst="rect">
            <a:avLst/>
          </a:prstGeom>
          <a:noFill/>
          <a:ln>
            <a:noFill/>
          </a:ln>
        </p:spPr>
        <p:txBody>
          <a:bodyPr spcFirstLastPara="1" wrap="square" lIns="91425" tIns="45700" rIns="91425" bIns="45700" anchor="t" anchorCtr="0">
            <a:noAutofit/>
          </a:bodyPr>
          <a:lstStyle/>
          <a:p>
            <a:pPr marL="342900" marR="0" lvl="0" indent="-342900" algn="l" rtl="0">
              <a:lnSpc>
                <a:spcPct val="115000"/>
              </a:lnSpc>
              <a:spcBef>
                <a:spcPts val="0"/>
              </a:spcBef>
              <a:spcAft>
                <a:spcPts val="0"/>
              </a:spcAft>
              <a:buSzPts val="1800"/>
              <a:buFont typeface="Arial"/>
              <a:buAutoNum type="arabicPeriod"/>
            </a:pPr>
            <a:r>
              <a:rPr lang="en-US" sz="2000" dirty="0">
                <a:latin typeface="Calibri"/>
                <a:ea typeface="Calibri"/>
                <a:cs typeface="Calibri"/>
                <a:sym typeface="Calibri"/>
              </a:rPr>
              <a:t>Place your plate culture on an even surface (e.g. lab bench/counter) and allow the </a:t>
            </a:r>
            <a:r>
              <a:rPr lang="en-US" sz="2000" i="1" dirty="0">
                <a:latin typeface="Calibri"/>
                <a:ea typeface="Calibri"/>
                <a:cs typeface="Calibri"/>
                <a:sym typeface="Calibri"/>
              </a:rPr>
              <a:t>Tetrahymena </a:t>
            </a:r>
            <a:r>
              <a:rPr lang="en-US" sz="2000" dirty="0">
                <a:latin typeface="Calibri"/>
                <a:ea typeface="Calibri"/>
                <a:cs typeface="Calibri"/>
                <a:sym typeface="Calibri"/>
              </a:rPr>
              <a:t>to form a honeycomb pattern; this will be most visible when placing the plate on a dark surface. Do not proceed until you notice a clear, well-defined pattern. Ask the instructor to take a look at your plate if you’re having issues.</a:t>
            </a:r>
            <a:endParaRPr dirty="0"/>
          </a:p>
          <a:p>
            <a:pPr marL="342900" marR="0" lvl="0" indent="-342900" algn="l" rtl="0">
              <a:lnSpc>
                <a:spcPct val="115000"/>
              </a:lnSpc>
              <a:spcBef>
                <a:spcPts val="100"/>
              </a:spcBef>
              <a:spcAft>
                <a:spcPts val="0"/>
              </a:spcAft>
              <a:buSzPts val="1800"/>
              <a:buFont typeface="Arial"/>
              <a:buAutoNum type="arabicPeriod"/>
            </a:pPr>
            <a:r>
              <a:rPr lang="en-US" sz="2000" dirty="0">
                <a:latin typeface="Calibri"/>
                <a:ea typeface="Calibri"/>
                <a:cs typeface="Calibri"/>
                <a:sym typeface="Calibri"/>
              </a:rPr>
              <a:t>In this activity, you are also being asked to describe the degree of pattern definition/sharpness you observe. The honeycomb pattern should be distinct/sharp in an untreated culture plate, but this sharpness may decrease after the </a:t>
            </a:r>
            <a:r>
              <a:rPr lang="en-US" sz="2000" i="1" dirty="0">
                <a:latin typeface="Calibri"/>
                <a:ea typeface="Calibri"/>
                <a:cs typeface="Calibri"/>
                <a:sym typeface="Calibri"/>
              </a:rPr>
              <a:t>Tetrahymena </a:t>
            </a:r>
            <a:r>
              <a:rPr lang="en-US" sz="2000" dirty="0">
                <a:latin typeface="Calibri"/>
                <a:ea typeface="Calibri"/>
                <a:cs typeface="Calibri"/>
                <a:sym typeface="Calibri"/>
              </a:rPr>
              <a:t>are exposed to your independent variable.</a:t>
            </a:r>
            <a:endParaRPr dirty="0"/>
          </a:p>
          <a:p>
            <a:pPr marL="342900" marR="0" lvl="0" indent="-342900" algn="l" rtl="0">
              <a:lnSpc>
                <a:spcPct val="115000"/>
              </a:lnSpc>
              <a:spcBef>
                <a:spcPts val="100"/>
              </a:spcBef>
              <a:spcAft>
                <a:spcPts val="0"/>
              </a:spcAft>
              <a:buSzPts val="1800"/>
              <a:buFont typeface="Arial"/>
              <a:buAutoNum type="arabicPeriod"/>
            </a:pPr>
            <a:r>
              <a:rPr lang="en-US" sz="2000" dirty="0">
                <a:latin typeface="Calibri"/>
                <a:ea typeface="Calibri"/>
                <a:cs typeface="Calibri"/>
                <a:sym typeface="Calibri"/>
              </a:rPr>
              <a:t>With a timer/stopwatch ready, disrupt the pattern by rocking the plate in a ‘north, south, east, west’ motion. </a:t>
            </a:r>
            <a:r>
              <a:rPr lang="en-US" sz="2000" b="1" dirty="0">
                <a:latin typeface="Calibri"/>
                <a:ea typeface="Calibri"/>
                <a:cs typeface="Calibri"/>
                <a:sym typeface="Calibri"/>
              </a:rPr>
              <a:t>Be as consistent as possible when doing these motions</a:t>
            </a:r>
            <a:r>
              <a:rPr lang="en-US" sz="2000" dirty="0">
                <a:latin typeface="Calibri"/>
                <a:ea typeface="Calibri"/>
                <a:cs typeface="Calibri"/>
                <a:sym typeface="Calibri"/>
              </a:rPr>
              <a:t>, as you will otherwise introduce systematic error into your results. Have the same group member perform the disruption for ALL plates and replicates. </a:t>
            </a:r>
            <a:r>
              <a:rPr lang="en-US" sz="2000" u="sng" dirty="0">
                <a:latin typeface="Calibri"/>
                <a:ea typeface="Calibri"/>
                <a:cs typeface="Calibri"/>
                <a:sym typeface="Calibri"/>
              </a:rPr>
              <a:t>Start your timer the moment you start disrupting the pattern</a:t>
            </a:r>
            <a:r>
              <a:rPr lang="en-US" sz="2000" dirty="0">
                <a:latin typeface="Calibri"/>
                <a:ea typeface="Calibri"/>
                <a:cs typeface="Calibri"/>
                <a:sym typeface="Calibri"/>
              </a:rPr>
              <a:t>, and stop your timer </a:t>
            </a:r>
            <a:r>
              <a:rPr lang="en-US" sz="2000" u="sng" dirty="0">
                <a:latin typeface="Calibri"/>
                <a:ea typeface="Calibri"/>
                <a:cs typeface="Calibri"/>
                <a:sym typeface="Calibri"/>
              </a:rPr>
              <a:t>once you can distinguish a clear pattern again.</a:t>
            </a:r>
            <a:r>
              <a:rPr lang="en-US" sz="2000" dirty="0">
                <a:latin typeface="Calibri"/>
                <a:ea typeface="Calibri"/>
                <a:cs typeface="Calibri"/>
                <a:sym typeface="Calibri"/>
              </a:rPr>
              <a:t> Record your pattern formation time and observations in </a:t>
            </a:r>
            <a:r>
              <a:rPr lang="en-US" sz="2000" b="1" dirty="0">
                <a:latin typeface="Calibri"/>
                <a:ea typeface="Calibri"/>
                <a:cs typeface="Calibri"/>
                <a:sym typeface="Calibri"/>
              </a:rPr>
              <a:t>Table 2 </a:t>
            </a:r>
            <a:r>
              <a:rPr lang="en-US" sz="2000" dirty="0">
                <a:latin typeface="Calibri"/>
                <a:ea typeface="Calibri"/>
                <a:cs typeface="Calibri"/>
                <a:sym typeface="Calibri"/>
              </a:rPr>
              <a:t>below, under the </a:t>
            </a:r>
            <a:r>
              <a:rPr lang="en-US" sz="2000" b="1" dirty="0">
                <a:latin typeface="Calibri"/>
                <a:ea typeface="Calibri"/>
                <a:cs typeface="Calibri"/>
                <a:sym typeface="Calibri"/>
              </a:rPr>
              <a:t>Replicate 1 </a:t>
            </a:r>
            <a:r>
              <a:rPr lang="en-US" sz="2000" dirty="0">
                <a:latin typeface="Calibri"/>
                <a:ea typeface="Calibri"/>
                <a:cs typeface="Calibri"/>
                <a:sym typeface="Calibri"/>
              </a:rPr>
              <a:t>column.</a:t>
            </a:r>
            <a:endParaRPr dirty="0"/>
          </a:p>
          <a:p>
            <a:pPr marL="0" marR="0" lvl="0" indent="0" algn="l" rtl="0">
              <a:lnSpc>
                <a:spcPct val="115000"/>
              </a:lnSpc>
              <a:spcBef>
                <a:spcPts val="100"/>
              </a:spcBef>
              <a:spcAft>
                <a:spcPts val="0"/>
              </a:spcAft>
              <a:buSzPts val="1800"/>
              <a:buNone/>
            </a:pPr>
            <a:endParaRPr sz="1200" i="1" dirty="0">
              <a:latin typeface="Calibri"/>
              <a:ea typeface="Calibri"/>
              <a:cs typeface="Calibri"/>
              <a:sym typeface="Calibri"/>
            </a:endParaRPr>
          </a:p>
          <a:p>
            <a:pPr marL="0" marR="0" lvl="0" indent="0" algn="l" rtl="0">
              <a:lnSpc>
                <a:spcPct val="115000"/>
              </a:lnSpc>
              <a:spcBef>
                <a:spcPts val="100"/>
              </a:spcBef>
              <a:spcAft>
                <a:spcPts val="100"/>
              </a:spcAft>
              <a:buSzPts val="1800"/>
              <a:buNone/>
            </a:pPr>
            <a:r>
              <a:rPr lang="en-US" sz="1800" i="1" dirty="0">
                <a:latin typeface="Calibri"/>
                <a:ea typeface="Calibri"/>
                <a:cs typeface="Calibri"/>
                <a:sym typeface="Calibri"/>
              </a:rPr>
              <a:t>NOTE: Because this is your control plate, you should keep timing until you see a clear, well-defined pattern, however your test plate (the one you will treat with a substance or environmental factor) may not re-form a clear (or any) pattern, depending on the effects of your independent variable. </a:t>
            </a:r>
            <a:r>
              <a:rPr lang="en-US" sz="1800" b="1" i="1" dirty="0">
                <a:latin typeface="Calibri"/>
                <a:ea typeface="Calibri"/>
                <a:cs typeface="Calibri"/>
                <a:sym typeface="Calibri"/>
              </a:rPr>
              <a:t>Your preliminary research (and parameters from the </a:t>
            </a:r>
            <a:r>
              <a:rPr lang="en-US" sz="1800" b="1" i="1" dirty="0" err="1">
                <a:latin typeface="Calibri"/>
                <a:ea typeface="Calibri"/>
                <a:cs typeface="Calibri"/>
                <a:sym typeface="Calibri"/>
              </a:rPr>
              <a:t>Loefer</a:t>
            </a:r>
            <a:r>
              <a:rPr lang="en-US" sz="1800" b="1" i="1" dirty="0">
                <a:latin typeface="Calibri"/>
                <a:ea typeface="Calibri"/>
                <a:cs typeface="Calibri"/>
                <a:sym typeface="Calibri"/>
              </a:rPr>
              <a:t>/</a:t>
            </a:r>
            <a:r>
              <a:rPr lang="en-US" sz="1800" b="1" i="1" dirty="0" err="1">
                <a:latin typeface="Calibri"/>
                <a:ea typeface="Calibri"/>
                <a:cs typeface="Calibri"/>
                <a:sym typeface="Calibri"/>
              </a:rPr>
              <a:t>Medferd</a:t>
            </a:r>
            <a:r>
              <a:rPr lang="en-US" sz="1800" b="1" i="1" dirty="0">
                <a:latin typeface="Calibri"/>
                <a:ea typeface="Calibri"/>
                <a:cs typeface="Calibri"/>
                <a:sym typeface="Calibri"/>
              </a:rPr>
              <a:t> paper) should inform the final concentration/environmental conditions you choose to test.</a:t>
            </a:r>
            <a:endParaRPr sz="1800" dirty="0">
              <a:latin typeface="Calibri"/>
              <a:ea typeface="Calibri"/>
              <a:cs typeface="Calibri"/>
              <a:sym typeface="Calibri"/>
            </a:endParaRPr>
          </a:p>
        </p:txBody>
      </p:sp>
      <p:sp>
        <p:nvSpPr>
          <p:cNvPr id="5" name="Footer Placeholder 4">
            <a:extLst>
              <a:ext uri="{FF2B5EF4-FFF2-40B4-BE49-F238E27FC236}">
                <a16:creationId xmlns:a16="http://schemas.microsoft.com/office/drawing/2014/main" id="{0EF6574B-9500-FBEC-313B-6044F7DD7D82}"/>
              </a:ext>
            </a:extLst>
          </p:cNvPr>
          <p:cNvSpPr txBox="1">
            <a:spLocks noGrp="1"/>
          </p:cNvSpPr>
          <p:nvPr>
            <p:ph type="ftr" idx="11"/>
          </p:nvPr>
        </p:nvSpPr>
        <p:spPr>
          <a:xfrm>
            <a:off x="955653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24</a:t>
            </a:fld>
            <a:r>
              <a:rPr lang="en-US" sz="1400" i="1" dirty="0">
                <a:solidFill>
                  <a:schemeClr val="tx1"/>
                </a:solidFill>
              </a:rPr>
              <a:t> of 97</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sp>
        <p:nvSpPr>
          <p:cNvPr id="589" name="Google Shape;589;p22"/>
          <p:cNvSpPr txBox="1">
            <a:spLocks noGrp="1"/>
          </p:cNvSpPr>
          <p:nvPr>
            <p:ph type="body" idx="1"/>
          </p:nvPr>
        </p:nvSpPr>
        <p:spPr>
          <a:xfrm>
            <a:off x="247808" y="126998"/>
            <a:ext cx="11541369" cy="539286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SzPts val="1800"/>
              <a:buNone/>
            </a:pPr>
            <a:r>
              <a:rPr lang="en-US" sz="2000" dirty="0"/>
              <a:t>4. Repeat Step 2 </a:t>
            </a:r>
            <a:r>
              <a:rPr lang="en-US" sz="2000" u="sng" dirty="0"/>
              <a:t>twice</a:t>
            </a:r>
            <a:r>
              <a:rPr lang="en-US" sz="2000" dirty="0"/>
              <a:t> to obtain your 2</a:t>
            </a:r>
            <a:r>
              <a:rPr lang="en-US" sz="2000" baseline="30000" dirty="0"/>
              <a:t>nd</a:t>
            </a:r>
            <a:r>
              <a:rPr lang="en-US" sz="2000" dirty="0"/>
              <a:t> and 3</a:t>
            </a:r>
            <a:r>
              <a:rPr lang="en-US" sz="2000" baseline="30000" dirty="0"/>
              <a:t>rd</a:t>
            </a:r>
            <a:r>
              <a:rPr lang="en-US" sz="2000" dirty="0"/>
              <a:t> replicate for the control plate; enter your results in </a:t>
            </a:r>
            <a:r>
              <a:rPr lang="en-US" sz="2000" b="1" dirty="0"/>
              <a:t>Table 2</a:t>
            </a:r>
            <a:r>
              <a:rPr lang="en-US" sz="2000" dirty="0"/>
              <a:t>. Again, </a:t>
            </a:r>
            <a:r>
              <a:rPr lang="en-US" sz="2000" u="sng" dirty="0"/>
              <a:t>be as consistent as possible when performing the disruption.</a:t>
            </a:r>
            <a:r>
              <a:rPr lang="en-US" sz="2000" dirty="0"/>
              <a:t> When finished, calculate the average pattern formation time by adding all control plate replicate times together and dividing by 3; write the average in the space below Table 2.</a:t>
            </a:r>
            <a:endParaRPr sz="2000" b="1" dirty="0"/>
          </a:p>
          <a:p>
            <a:pPr marL="0" lvl="0" indent="0" algn="l" rtl="0">
              <a:lnSpc>
                <a:spcPct val="115000"/>
              </a:lnSpc>
              <a:spcBef>
                <a:spcPts val="100"/>
              </a:spcBef>
              <a:spcAft>
                <a:spcPts val="0"/>
              </a:spcAft>
              <a:buSzPts val="1800"/>
              <a:buNone/>
            </a:pPr>
            <a:r>
              <a:rPr lang="en-US" sz="2000" dirty="0"/>
              <a:t>5. </a:t>
            </a:r>
            <a:r>
              <a:rPr lang="en-US" sz="2000" u="sng" dirty="0"/>
              <a:t>Using the same ‘control’ plate</a:t>
            </a:r>
            <a:r>
              <a:rPr lang="en-US" sz="2000" dirty="0"/>
              <a:t>, expose your plate to your </a:t>
            </a:r>
            <a:r>
              <a:rPr lang="en-US" sz="2000" b="1" dirty="0"/>
              <a:t>independent variable</a:t>
            </a:r>
            <a:r>
              <a:rPr lang="en-US" sz="2000" dirty="0"/>
              <a:t>. If adding a solution/test substance, determine the volume you need to achieve your final concentration, expressed as either a percentage OR molarity (</a:t>
            </a:r>
            <a:r>
              <a:rPr lang="en-US" sz="2000" u="sng" dirty="0"/>
              <a:t>remember that each plate initially contains 8 mL of culture</a:t>
            </a:r>
            <a:r>
              <a:rPr lang="en-US" sz="2000" dirty="0"/>
              <a:t>).</a:t>
            </a:r>
          </a:p>
          <a:p>
            <a:pPr marL="0" lvl="0" indent="0" algn="l" rtl="0">
              <a:lnSpc>
                <a:spcPct val="115000"/>
              </a:lnSpc>
              <a:spcBef>
                <a:spcPts val="100"/>
              </a:spcBef>
              <a:spcAft>
                <a:spcPts val="0"/>
              </a:spcAft>
              <a:buSzPts val="1800"/>
              <a:buNone/>
            </a:pPr>
            <a:r>
              <a:rPr lang="en-US" sz="2000" dirty="0"/>
              <a:t>6. As noted above, adjust your treatment concentration (if needed) and repeat the disruption process. Record your results in </a:t>
            </a:r>
            <a:r>
              <a:rPr lang="en-US" sz="2000" b="1" dirty="0"/>
              <a:t>Table 3</a:t>
            </a:r>
            <a:r>
              <a:rPr lang="en-US" sz="2000" dirty="0"/>
              <a:t> for your test plate/cultures. </a:t>
            </a:r>
          </a:p>
          <a:p>
            <a:pPr marL="0" lvl="0" indent="0" algn="l" rtl="0">
              <a:lnSpc>
                <a:spcPct val="115000"/>
              </a:lnSpc>
              <a:spcBef>
                <a:spcPts val="100"/>
              </a:spcBef>
              <a:spcAft>
                <a:spcPts val="0"/>
              </a:spcAft>
              <a:buSzPts val="1800"/>
              <a:buNone/>
            </a:pPr>
            <a:endParaRPr sz="1800" dirty="0">
              <a:latin typeface="Times New Roman"/>
              <a:ea typeface="Times New Roman"/>
              <a:cs typeface="Times New Roman"/>
              <a:sym typeface="Times New Roman"/>
            </a:endParaRPr>
          </a:p>
          <a:p>
            <a:pPr marL="0" marR="0" lvl="0" indent="0" algn="l" rtl="0">
              <a:lnSpc>
                <a:spcPct val="115000"/>
              </a:lnSpc>
              <a:spcBef>
                <a:spcPts val="100"/>
              </a:spcBef>
              <a:spcAft>
                <a:spcPts val="100"/>
              </a:spcAft>
              <a:buSzPts val="1800"/>
              <a:buNone/>
            </a:pPr>
            <a:endParaRPr sz="1800" dirty="0">
              <a:latin typeface="Times New Roman"/>
              <a:ea typeface="Times New Roman"/>
              <a:cs typeface="Times New Roman"/>
              <a:sym typeface="Times New Roman"/>
            </a:endParaRPr>
          </a:p>
        </p:txBody>
      </p:sp>
      <p:graphicFrame>
        <p:nvGraphicFramePr>
          <p:cNvPr id="590" name="Google Shape;590;p22"/>
          <p:cNvGraphicFramePr/>
          <p:nvPr>
            <p:extLst>
              <p:ext uri="{D42A27DB-BD31-4B8C-83A1-F6EECF244321}">
                <p14:modId xmlns:p14="http://schemas.microsoft.com/office/powerpoint/2010/main" val="2035525867"/>
              </p:ext>
            </p:extLst>
          </p:nvPr>
        </p:nvGraphicFramePr>
        <p:xfrm>
          <a:off x="144159" y="4073631"/>
          <a:ext cx="5806000" cy="2075067"/>
        </p:xfrm>
        <a:graphic>
          <a:graphicData uri="http://schemas.openxmlformats.org/drawingml/2006/table">
            <a:tbl>
              <a:tblPr>
                <a:noFill/>
                <a:tableStyleId>{8DCE884F-6168-46A0-B68C-D6E15993BF56}</a:tableStyleId>
              </a:tblPr>
              <a:tblGrid>
                <a:gridCol w="1451225">
                  <a:extLst>
                    <a:ext uri="{9D8B030D-6E8A-4147-A177-3AD203B41FA5}">
                      <a16:colId xmlns:a16="http://schemas.microsoft.com/office/drawing/2014/main" val="20000"/>
                    </a:ext>
                  </a:extLst>
                </a:gridCol>
                <a:gridCol w="1451225">
                  <a:extLst>
                    <a:ext uri="{9D8B030D-6E8A-4147-A177-3AD203B41FA5}">
                      <a16:colId xmlns:a16="http://schemas.microsoft.com/office/drawing/2014/main" val="20001"/>
                    </a:ext>
                  </a:extLst>
                </a:gridCol>
                <a:gridCol w="1451775">
                  <a:extLst>
                    <a:ext uri="{9D8B030D-6E8A-4147-A177-3AD203B41FA5}">
                      <a16:colId xmlns:a16="http://schemas.microsoft.com/office/drawing/2014/main" val="20002"/>
                    </a:ext>
                  </a:extLst>
                </a:gridCol>
                <a:gridCol w="1451775">
                  <a:extLst>
                    <a:ext uri="{9D8B030D-6E8A-4147-A177-3AD203B41FA5}">
                      <a16:colId xmlns:a16="http://schemas.microsoft.com/office/drawing/2014/main" val="20003"/>
                    </a:ext>
                  </a:extLst>
                </a:gridCol>
              </a:tblGrid>
              <a:tr h="249175">
                <a:tc>
                  <a:txBody>
                    <a:bodyPr/>
                    <a:lstStyle/>
                    <a:p>
                      <a:pPr marL="0" marR="0" lvl="0" indent="0" algn="l" rtl="0">
                        <a:lnSpc>
                          <a:spcPct val="115000"/>
                        </a:lnSpc>
                        <a:spcBef>
                          <a:spcPts val="0"/>
                        </a:spcBef>
                        <a:spcAft>
                          <a:spcPts val="0"/>
                        </a:spcAft>
                        <a:buNone/>
                      </a:pPr>
                      <a:r>
                        <a:rPr lang="en-US" sz="1100" b="1" u="none" strike="noStrike" cap="none">
                          <a:latin typeface="Arial"/>
                          <a:ea typeface="Arial"/>
                          <a:cs typeface="Arial"/>
                          <a:sym typeface="Arial"/>
                        </a:rPr>
                        <a:t>Observations (Control plate)</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15000"/>
                        </a:lnSpc>
                        <a:spcBef>
                          <a:spcPts val="0"/>
                        </a:spcBef>
                        <a:spcAft>
                          <a:spcPts val="0"/>
                        </a:spcAft>
                        <a:buNone/>
                      </a:pPr>
                      <a:r>
                        <a:rPr lang="en-US" sz="1100" b="1" u="none" strike="noStrike" cap="none">
                          <a:latin typeface="Arial"/>
                          <a:ea typeface="Arial"/>
                          <a:cs typeface="Arial"/>
                          <a:sym typeface="Arial"/>
                        </a:rPr>
                        <a:t>Replicate 1</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15000"/>
                        </a:lnSpc>
                        <a:spcBef>
                          <a:spcPts val="0"/>
                        </a:spcBef>
                        <a:spcAft>
                          <a:spcPts val="0"/>
                        </a:spcAft>
                        <a:buNone/>
                      </a:pPr>
                      <a:r>
                        <a:rPr lang="en-US" sz="1100" b="1" u="none" strike="noStrike" cap="none">
                          <a:latin typeface="Arial"/>
                          <a:ea typeface="Arial"/>
                          <a:cs typeface="Arial"/>
                          <a:sym typeface="Arial"/>
                        </a:rPr>
                        <a:t>Replicate 2</a:t>
                      </a:r>
                      <a:endParaRPr sz="1200" u="none" strike="noStrike" cap="none">
                        <a:latin typeface="Arial"/>
                        <a:ea typeface="Arial"/>
                        <a:cs typeface="Arial"/>
                        <a:sym typeface="Arial"/>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ctr" rtl="0">
                        <a:lnSpc>
                          <a:spcPct val="115000"/>
                        </a:lnSpc>
                        <a:spcBef>
                          <a:spcPts val="0"/>
                        </a:spcBef>
                        <a:spcAft>
                          <a:spcPts val="0"/>
                        </a:spcAft>
                        <a:buNone/>
                      </a:pPr>
                      <a:r>
                        <a:rPr lang="en-US" sz="1100" b="1" u="none" strike="noStrike" cap="none">
                          <a:latin typeface="Arial"/>
                          <a:ea typeface="Arial"/>
                          <a:cs typeface="Arial"/>
                          <a:sym typeface="Arial"/>
                        </a:rPr>
                        <a:t>Replicate 3</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0"/>
                  </a:ext>
                </a:extLst>
              </a:tr>
              <a:tr h="615900">
                <a:tc>
                  <a:txBody>
                    <a:bodyPr/>
                    <a:lstStyle/>
                    <a:p>
                      <a:pPr marL="0" marR="0" lvl="0" indent="0" algn="l" rtl="0">
                        <a:lnSpc>
                          <a:spcPct val="115000"/>
                        </a:lnSpc>
                        <a:spcBef>
                          <a:spcPts val="0"/>
                        </a:spcBef>
                        <a:spcAft>
                          <a:spcPts val="0"/>
                        </a:spcAft>
                        <a:buNone/>
                      </a:pPr>
                      <a:endParaRPr sz="1050" u="none" strike="noStrike" cap="none">
                        <a:latin typeface="Times New Roman"/>
                        <a:ea typeface="Times New Roman"/>
                        <a:cs typeface="Times New Roman"/>
                        <a:sym typeface="Times New Roman"/>
                      </a:endParaRPr>
                    </a:p>
                    <a:p>
                      <a:pPr marL="0" marR="0" lvl="0" indent="0" algn="l" rtl="0">
                        <a:lnSpc>
                          <a:spcPct val="115000"/>
                        </a:lnSpc>
                        <a:spcBef>
                          <a:spcPts val="100"/>
                        </a:spcBef>
                        <a:spcAft>
                          <a:spcPts val="0"/>
                        </a:spcAft>
                        <a:buNone/>
                      </a:pPr>
                      <a:r>
                        <a:rPr lang="en-US" sz="1050" b="1" u="none" strike="noStrike" cap="none">
                          <a:latin typeface="Arial"/>
                          <a:ea typeface="Arial"/>
                          <a:cs typeface="Arial"/>
                          <a:sym typeface="Arial"/>
                        </a:rPr>
                        <a:t>Pattern formation time (seconds)</a:t>
                      </a:r>
                      <a:endParaRPr sz="105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100" u="none" strike="noStrike" cap="none">
                          <a:latin typeface="Arial"/>
                          <a:ea typeface="Arial"/>
                          <a:cs typeface="Arial"/>
                          <a:sym typeface="Arial"/>
                        </a:rPr>
                        <a:t> </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100" u="none" strike="noStrike" cap="none">
                          <a:latin typeface="Arial"/>
                          <a:ea typeface="Arial"/>
                          <a:cs typeface="Arial"/>
                          <a:sym typeface="Arial"/>
                        </a:rPr>
                        <a:t> </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15000"/>
                        </a:lnSpc>
                        <a:spcBef>
                          <a:spcPts val="0"/>
                        </a:spcBef>
                        <a:spcAft>
                          <a:spcPts val="0"/>
                        </a:spcAft>
                        <a:buNone/>
                      </a:pPr>
                      <a:r>
                        <a:rPr lang="en-US" sz="1100" u="none" strike="noStrike" cap="none">
                          <a:latin typeface="Arial"/>
                          <a:ea typeface="Arial"/>
                          <a:cs typeface="Arial"/>
                          <a:sym typeface="Arial"/>
                        </a:rPr>
                        <a:t> </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1"/>
                  </a:ext>
                </a:extLst>
              </a:tr>
              <a:tr h="768575">
                <a:tc>
                  <a:txBody>
                    <a:bodyPr/>
                    <a:lstStyle/>
                    <a:p>
                      <a:pPr marL="0" marR="0" lvl="0" indent="0" algn="l" rtl="0">
                        <a:lnSpc>
                          <a:spcPct val="115000"/>
                        </a:lnSpc>
                        <a:spcBef>
                          <a:spcPts val="0"/>
                        </a:spcBef>
                        <a:spcAft>
                          <a:spcPts val="0"/>
                        </a:spcAft>
                        <a:buNone/>
                      </a:pPr>
                      <a:r>
                        <a:rPr lang="en-US" sz="1050" b="1" u="none" strike="noStrike" cap="none">
                          <a:latin typeface="Arial"/>
                          <a:ea typeface="Arial"/>
                          <a:cs typeface="Arial"/>
                          <a:sym typeface="Arial"/>
                        </a:rPr>
                        <a:t>Pattern definition/sharpness for test plate (poorly defined, moderately defined or well-defined)</a:t>
                      </a:r>
                      <a:endParaRPr sz="105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endParaRPr sz="1200" u="none" strike="noStrike" cap="none">
                        <a:latin typeface="Arial"/>
                        <a:ea typeface="Arial"/>
                        <a:cs typeface="Arial"/>
                        <a:sym typeface="Arial"/>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100" u="none" strike="noStrike" cap="none" dirty="0">
                          <a:latin typeface="Arial"/>
                          <a:ea typeface="Arial"/>
                          <a:cs typeface="Arial"/>
                          <a:sym typeface="Arial"/>
                        </a:rPr>
                        <a:t> </a:t>
                      </a:r>
                      <a:endParaRPr sz="1200" u="none" strike="noStrike" cap="none" dirty="0">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15000"/>
                        </a:lnSpc>
                        <a:spcBef>
                          <a:spcPts val="0"/>
                        </a:spcBef>
                        <a:spcAft>
                          <a:spcPts val="0"/>
                        </a:spcAft>
                        <a:buNone/>
                      </a:pPr>
                      <a:r>
                        <a:rPr lang="en-US" sz="1100" u="none" strike="noStrike" cap="none" dirty="0">
                          <a:latin typeface="Arial"/>
                          <a:ea typeface="Arial"/>
                          <a:cs typeface="Arial"/>
                          <a:sym typeface="Arial"/>
                        </a:rPr>
                        <a:t> </a:t>
                      </a:r>
                      <a:endParaRPr sz="1200" u="none" strike="noStrike" cap="none" dirty="0">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2"/>
                  </a:ext>
                </a:extLst>
              </a:tr>
            </a:tbl>
          </a:graphicData>
        </a:graphic>
      </p:graphicFrame>
      <p:sp>
        <p:nvSpPr>
          <p:cNvPr id="591" name="Google Shape;591;p22"/>
          <p:cNvSpPr/>
          <p:nvPr/>
        </p:nvSpPr>
        <p:spPr>
          <a:xfrm>
            <a:off x="796399" y="3754420"/>
            <a:ext cx="4408083" cy="307777"/>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00"/>
              </a:buClr>
              <a:buSzPts val="1400"/>
              <a:buFont typeface="Arial"/>
              <a:buNone/>
            </a:pPr>
            <a:r>
              <a:rPr lang="en-US" sz="1400" b="1" i="0" u="none" strike="noStrike" cap="none" dirty="0">
                <a:solidFill>
                  <a:srgbClr val="000000"/>
                </a:solidFill>
                <a:latin typeface="Arial"/>
                <a:ea typeface="Arial"/>
                <a:cs typeface="Arial"/>
                <a:sym typeface="Arial"/>
              </a:rPr>
              <a:t>Table 2: Bioconvection results – control plate</a:t>
            </a:r>
            <a:endParaRPr sz="1400" b="0" i="0" u="none" strike="noStrike" cap="none" dirty="0">
              <a:solidFill>
                <a:srgbClr val="000000"/>
              </a:solidFill>
              <a:latin typeface="Arial"/>
              <a:ea typeface="Arial"/>
              <a:cs typeface="Arial"/>
              <a:sym typeface="Arial"/>
            </a:endParaRPr>
          </a:p>
        </p:txBody>
      </p:sp>
      <p:sp>
        <p:nvSpPr>
          <p:cNvPr id="592" name="Google Shape;592;p22"/>
          <p:cNvSpPr txBox="1"/>
          <p:nvPr/>
        </p:nvSpPr>
        <p:spPr>
          <a:xfrm>
            <a:off x="5641217" y="3744906"/>
            <a:ext cx="6094520" cy="340053"/>
          </a:xfrm>
          <a:prstGeom prst="rect">
            <a:avLst/>
          </a:prstGeom>
          <a:noFill/>
          <a:ln>
            <a:noFill/>
          </a:ln>
        </p:spPr>
        <p:txBody>
          <a:bodyPr spcFirstLastPara="1" wrap="square" lIns="91425" tIns="45700" rIns="91425" bIns="45700" anchor="t" anchorCtr="0">
            <a:spAutoFit/>
          </a:bodyPr>
          <a:lstStyle/>
          <a:p>
            <a:pPr marL="457200" marR="0" lvl="0" indent="0" algn="ctr" rtl="0">
              <a:lnSpc>
                <a:spcPct val="115000"/>
              </a:lnSpc>
              <a:spcBef>
                <a:spcPts val="0"/>
              </a:spcBef>
              <a:spcAft>
                <a:spcPts val="0"/>
              </a:spcAft>
              <a:buClr>
                <a:srgbClr val="000000"/>
              </a:buClr>
              <a:buSzPts val="1400"/>
              <a:buFont typeface="Arial"/>
              <a:buNone/>
            </a:pPr>
            <a:r>
              <a:rPr lang="en-US" sz="1400" b="1" i="0" u="none" strike="noStrike" cap="none" dirty="0">
                <a:solidFill>
                  <a:srgbClr val="000000"/>
                </a:solidFill>
                <a:latin typeface="Arial"/>
                <a:ea typeface="Arial"/>
                <a:cs typeface="Arial"/>
                <a:sym typeface="Arial"/>
              </a:rPr>
              <a:t>Table 3: Bioconvection results – test plate</a:t>
            </a:r>
            <a:endParaRPr sz="1600" b="0" i="0" u="none" strike="noStrike" cap="none" dirty="0">
              <a:solidFill>
                <a:srgbClr val="000000"/>
              </a:solidFill>
              <a:latin typeface="Times New Roman"/>
              <a:ea typeface="Times New Roman"/>
              <a:cs typeface="Times New Roman"/>
              <a:sym typeface="Times New Roman"/>
            </a:endParaRPr>
          </a:p>
        </p:txBody>
      </p:sp>
      <p:graphicFrame>
        <p:nvGraphicFramePr>
          <p:cNvPr id="593" name="Google Shape;593;p22"/>
          <p:cNvGraphicFramePr/>
          <p:nvPr>
            <p:extLst>
              <p:ext uri="{D42A27DB-BD31-4B8C-83A1-F6EECF244321}">
                <p14:modId xmlns:p14="http://schemas.microsoft.com/office/powerpoint/2010/main" val="4286638596"/>
              </p:ext>
            </p:extLst>
          </p:nvPr>
        </p:nvGraphicFramePr>
        <p:xfrm>
          <a:off x="6166834" y="4085276"/>
          <a:ext cx="5806000" cy="2075067"/>
        </p:xfrm>
        <a:graphic>
          <a:graphicData uri="http://schemas.openxmlformats.org/drawingml/2006/table">
            <a:tbl>
              <a:tblPr>
                <a:noFill/>
                <a:tableStyleId>{8DCE884F-6168-46A0-B68C-D6E15993BF56}</a:tableStyleId>
              </a:tblPr>
              <a:tblGrid>
                <a:gridCol w="1451225">
                  <a:extLst>
                    <a:ext uri="{9D8B030D-6E8A-4147-A177-3AD203B41FA5}">
                      <a16:colId xmlns:a16="http://schemas.microsoft.com/office/drawing/2014/main" val="20000"/>
                    </a:ext>
                  </a:extLst>
                </a:gridCol>
                <a:gridCol w="1451225">
                  <a:extLst>
                    <a:ext uri="{9D8B030D-6E8A-4147-A177-3AD203B41FA5}">
                      <a16:colId xmlns:a16="http://schemas.microsoft.com/office/drawing/2014/main" val="20001"/>
                    </a:ext>
                  </a:extLst>
                </a:gridCol>
                <a:gridCol w="1451775">
                  <a:extLst>
                    <a:ext uri="{9D8B030D-6E8A-4147-A177-3AD203B41FA5}">
                      <a16:colId xmlns:a16="http://schemas.microsoft.com/office/drawing/2014/main" val="20002"/>
                    </a:ext>
                  </a:extLst>
                </a:gridCol>
                <a:gridCol w="1451775">
                  <a:extLst>
                    <a:ext uri="{9D8B030D-6E8A-4147-A177-3AD203B41FA5}">
                      <a16:colId xmlns:a16="http://schemas.microsoft.com/office/drawing/2014/main" val="20003"/>
                    </a:ext>
                  </a:extLst>
                </a:gridCol>
              </a:tblGrid>
              <a:tr h="249175">
                <a:tc>
                  <a:txBody>
                    <a:bodyPr/>
                    <a:lstStyle/>
                    <a:p>
                      <a:pPr marL="0" marR="0" lvl="0" indent="0" algn="l" rtl="0">
                        <a:lnSpc>
                          <a:spcPct val="115000"/>
                        </a:lnSpc>
                        <a:spcBef>
                          <a:spcPts val="0"/>
                        </a:spcBef>
                        <a:spcAft>
                          <a:spcPts val="0"/>
                        </a:spcAft>
                        <a:buNone/>
                      </a:pPr>
                      <a:r>
                        <a:rPr lang="en-US" sz="1100" b="1" u="none" strike="noStrike" cap="none">
                          <a:latin typeface="Arial"/>
                          <a:ea typeface="Arial"/>
                          <a:cs typeface="Arial"/>
                          <a:sym typeface="Arial"/>
                        </a:rPr>
                        <a:t>Observations   (Test plate)</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15000"/>
                        </a:lnSpc>
                        <a:spcBef>
                          <a:spcPts val="0"/>
                        </a:spcBef>
                        <a:spcAft>
                          <a:spcPts val="0"/>
                        </a:spcAft>
                        <a:buNone/>
                      </a:pPr>
                      <a:r>
                        <a:rPr lang="en-US" sz="1100" b="1" u="none" strike="noStrike" cap="none">
                          <a:latin typeface="Arial"/>
                          <a:ea typeface="Arial"/>
                          <a:cs typeface="Arial"/>
                          <a:sym typeface="Arial"/>
                        </a:rPr>
                        <a:t>Replicate 1</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15000"/>
                        </a:lnSpc>
                        <a:spcBef>
                          <a:spcPts val="0"/>
                        </a:spcBef>
                        <a:spcAft>
                          <a:spcPts val="0"/>
                        </a:spcAft>
                        <a:buNone/>
                      </a:pPr>
                      <a:r>
                        <a:rPr lang="en-US" sz="1100" b="1" u="none" strike="noStrike" cap="none">
                          <a:latin typeface="Arial"/>
                          <a:ea typeface="Arial"/>
                          <a:cs typeface="Arial"/>
                          <a:sym typeface="Arial"/>
                        </a:rPr>
                        <a:t>Replicate 2</a:t>
                      </a:r>
                      <a:endParaRPr sz="1200" u="none" strike="noStrike" cap="none">
                        <a:latin typeface="Arial"/>
                        <a:ea typeface="Arial"/>
                        <a:cs typeface="Arial"/>
                        <a:sym typeface="Arial"/>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ctr" rtl="0">
                        <a:lnSpc>
                          <a:spcPct val="115000"/>
                        </a:lnSpc>
                        <a:spcBef>
                          <a:spcPts val="0"/>
                        </a:spcBef>
                        <a:spcAft>
                          <a:spcPts val="0"/>
                        </a:spcAft>
                        <a:buNone/>
                      </a:pPr>
                      <a:r>
                        <a:rPr lang="en-US" sz="1100" b="1" u="none" strike="noStrike" cap="none">
                          <a:latin typeface="Arial"/>
                          <a:ea typeface="Arial"/>
                          <a:cs typeface="Arial"/>
                          <a:sym typeface="Arial"/>
                        </a:rPr>
                        <a:t>Replicate 3</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0"/>
                  </a:ext>
                </a:extLst>
              </a:tr>
              <a:tr h="615900">
                <a:tc>
                  <a:txBody>
                    <a:bodyPr/>
                    <a:lstStyle/>
                    <a:p>
                      <a:pPr marL="0" marR="0" lvl="0" indent="0" algn="l" rtl="0">
                        <a:lnSpc>
                          <a:spcPct val="115000"/>
                        </a:lnSpc>
                        <a:spcBef>
                          <a:spcPts val="0"/>
                        </a:spcBef>
                        <a:spcAft>
                          <a:spcPts val="0"/>
                        </a:spcAft>
                        <a:buNone/>
                      </a:pPr>
                      <a:r>
                        <a:rPr lang="en-US" sz="1050" u="none" strike="noStrike" cap="none">
                          <a:latin typeface="Arial"/>
                          <a:ea typeface="Arial"/>
                          <a:cs typeface="Arial"/>
                          <a:sym typeface="Arial"/>
                        </a:rPr>
                        <a:t> </a:t>
                      </a:r>
                      <a:endParaRPr sz="1050" u="none" strike="noStrike" cap="none">
                        <a:latin typeface="Times New Roman"/>
                        <a:ea typeface="Times New Roman"/>
                        <a:cs typeface="Times New Roman"/>
                        <a:sym typeface="Times New Roman"/>
                      </a:endParaRPr>
                    </a:p>
                    <a:p>
                      <a:pPr marL="0" marR="0" lvl="0" indent="0" algn="l" rtl="0">
                        <a:lnSpc>
                          <a:spcPct val="115000"/>
                        </a:lnSpc>
                        <a:spcBef>
                          <a:spcPts val="100"/>
                        </a:spcBef>
                        <a:spcAft>
                          <a:spcPts val="0"/>
                        </a:spcAft>
                        <a:buNone/>
                      </a:pPr>
                      <a:r>
                        <a:rPr lang="en-US" sz="1050" b="1" u="none" strike="noStrike" cap="none">
                          <a:latin typeface="Arial"/>
                          <a:ea typeface="Arial"/>
                          <a:cs typeface="Arial"/>
                          <a:sym typeface="Arial"/>
                        </a:rPr>
                        <a:t>Pattern formation time (seconds)</a:t>
                      </a:r>
                      <a:endParaRPr sz="105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100" u="none" strike="noStrike" cap="none">
                          <a:latin typeface="Arial"/>
                          <a:ea typeface="Arial"/>
                          <a:cs typeface="Arial"/>
                          <a:sym typeface="Arial"/>
                        </a:rPr>
                        <a:t> </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100" u="none" strike="noStrike" cap="none">
                          <a:latin typeface="Arial"/>
                          <a:ea typeface="Arial"/>
                          <a:cs typeface="Arial"/>
                          <a:sym typeface="Arial"/>
                        </a:rPr>
                        <a:t> </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15000"/>
                        </a:lnSpc>
                        <a:spcBef>
                          <a:spcPts val="0"/>
                        </a:spcBef>
                        <a:spcAft>
                          <a:spcPts val="0"/>
                        </a:spcAft>
                        <a:buNone/>
                      </a:pPr>
                      <a:r>
                        <a:rPr lang="en-US" sz="1100" u="none" strike="noStrike" cap="none">
                          <a:latin typeface="Arial"/>
                          <a:ea typeface="Arial"/>
                          <a:cs typeface="Arial"/>
                          <a:sym typeface="Arial"/>
                        </a:rPr>
                        <a:t> </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1"/>
                  </a:ext>
                </a:extLst>
              </a:tr>
              <a:tr h="768575">
                <a:tc>
                  <a:txBody>
                    <a:bodyPr/>
                    <a:lstStyle/>
                    <a:p>
                      <a:pPr marL="0" marR="0" lvl="0" indent="0" algn="l" rtl="0">
                        <a:lnSpc>
                          <a:spcPct val="115000"/>
                        </a:lnSpc>
                        <a:spcBef>
                          <a:spcPts val="0"/>
                        </a:spcBef>
                        <a:spcAft>
                          <a:spcPts val="0"/>
                        </a:spcAft>
                        <a:buNone/>
                      </a:pPr>
                      <a:r>
                        <a:rPr lang="en-US" sz="1050" b="1" u="none" strike="noStrike" cap="none">
                          <a:latin typeface="Arial"/>
                          <a:ea typeface="Arial"/>
                          <a:cs typeface="Arial"/>
                          <a:sym typeface="Arial"/>
                        </a:rPr>
                        <a:t>Pattern definition/sharpness for test plate (poorly defined, moderately defined or well-defined)</a:t>
                      </a:r>
                      <a:endParaRPr sz="105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endParaRPr sz="1200" u="none" strike="noStrike" cap="none" dirty="0">
                        <a:latin typeface="Arial"/>
                        <a:ea typeface="Arial"/>
                        <a:cs typeface="Arial"/>
                        <a:sym typeface="Arial"/>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None/>
                      </a:pPr>
                      <a:r>
                        <a:rPr lang="en-US" sz="1100" u="none" strike="noStrike" cap="none">
                          <a:latin typeface="Arial"/>
                          <a:ea typeface="Arial"/>
                          <a:cs typeface="Arial"/>
                          <a:sym typeface="Arial"/>
                        </a:rPr>
                        <a:t> </a:t>
                      </a:r>
                      <a:endParaRPr sz="1200" u="none" strike="noStrike" cap="none">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15000"/>
                        </a:lnSpc>
                        <a:spcBef>
                          <a:spcPts val="0"/>
                        </a:spcBef>
                        <a:spcAft>
                          <a:spcPts val="0"/>
                        </a:spcAft>
                        <a:buNone/>
                      </a:pPr>
                      <a:r>
                        <a:rPr lang="en-US" sz="1100" u="none" strike="noStrike" cap="none" dirty="0">
                          <a:latin typeface="Arial"/>
                          <a:ea typeface="Arial"/>
                          <a:cs typeface="Arial"/>
                          <a:sym typeface="Arial"/>
                        </a:rPr>
                        <a:t> </a:t>
                      </a:r>
                      <a:endParaRPr sz="1200" u="none" strike="noStrike" cap="none" dirty="0">
                        <a:latin typeface="Times New Roman"/>
                        <a:ea typeface="Times New Roman"/>
                        <a:cs typeface="Times New Roman"/>
                        <a:sym typeface="Times New Roman"/>
                      </a:endParaRPr>
                    </a:p>
                  </a:txBody>
                  <a:tcPr marL="68575" marR="685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2"/>
                  </a:ext>
                </a:extLst>
              </a:tr>
            </a:tbl>
          </a:graphicData>
        </a:graphic>
      </p:graphicFrame>
      <p:sp>
        <p:nvSpPr>
          <p:cNvPr id="5" name="Footer Placeholder 4">
            <a:extLst>
              <a:ext uri="{FF2B5EF4-FFF2-40B4-BE49-F238E27FC236}">
                <a16:creationId xmlns:a16="http://schemas.microsoft.com/office/drawing/2014/main" id="{B32601D6-4AFF-5127-48C2-0AFD3BDB9787}"/>
              </a:ext>
            </a:extLst>
          </p:cNvPr>
          <p:cNvSpPr txBox="1">
            <a:spLocks noGrp="1"/>
          </p:cNvSpPr>
          <p:nvPr>
            <p:ph type="ftr" idx="11"/>
          </p:nvPr>
        </p:nvSpPr>
        <p:spPr>
          <a:xfrm>
            <a:off x="9598573" y="6577133"/>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25</a:t>
            </a:fld>
            <a:r>
              <a:rPr lang="en-US" sz="1400" i="1" dirty="0">
                <a:solidFill>
                  <a:schemeClr val="tx1"/>
                </a:solidFill>
              </a:rPr>
              <a:t> of 97</a:t>
            </a:r>
          </a:p>
        </p:txBody>
      </p:sp>
      <p:sp>
        <p:nvSpPr>
          <p:cNvPr id="3" name="TextBox 2">
            <a:extLst>
              <a:ext uri="{FF2B5EF4-FFF2-40B4-BE49-F238E27FC236}">
                <a16:creationId xmlns:a16="http://schemas.microsoft.com/office/drawing/2014/main" id="{9DAC11E1-3DE0-1EBF-D9BA-E062482F82A6}"/>
              </a:ext>
            </a:extLst>
          </p:cNvPr>
          <p:cNvSpPr txBox="1"/>
          <p:nvPr/>
        </p:nvSpPr>
        <p:spPr>
          <a:xfrm>
            <a:off x="144159" y="6221956"/>
            <a:ext cx="5806000" cy="320024"/>
          </a:xfrm>
          <a:prstGeom prst="rect">
            <a:avLst/>
          </a:prstGeom>
          <a:noFill/>
        </p:spPr>
        <p:txBody>
          <a:bodyPr wrap="square">
            <a:spAutoFit/>
          </a:bodyPr>
          <a:lstStyle/>
          <a:p>
            <a:pPr marL="0" marR="0">
              <a:lnSpc>
                <a:spcPct val="115000"/>
              </a:lnSpc>
              <a:spcBef>
                <a:spcPts val="0"/>
              </a:spcBef>
              <a:spcAft>
                <a:spcPts val="100"/>
              </a:spcAft>
            </a:pPr>
            <a:r>
              <a:rPr lang="en-US" sz="1400" dirty="0">
                <a:solidFill>
                  <a:srgbClr val="000000"/>
                </a:solidFill>
                <a:effectLst/>
                <a:latin typeface="Arial" panose="020B0604020202020204" pitchFamily="34" charset="0"/>
                <a:ea typeface="Times New Roman" panose="02020603050405020304" pitchFamily="18" charset="0"/>
              </a:rPr>
              <a:t>Control plate average formation time: _________</a:t>
            </a:r>
            <a:endParaRPr lang="en-US" sz="16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331A306C-6E6A-ABAB-1DFB-2B64D35A2338}"/>
              </a:ext>
            </a:extLst>
          </p:cNvPr>
          <p:cNvSpPr txBox="1"/>
          <p:nvPr/>
        </p:nvSpPr>
        <p:spPr>
          <a:xfrm>
            <a:off x="6096000" y="6226492"/>
            <a:ext cx="6858000" cy="320024"/>
          </a:xfrm>
          <a:prstGeom prst="rect">
            <a:avLst/>
          </a:prstGeom>
          <a:noFill/>
        </p:spPr>
        <p:txBody>
          <a:bodyPr wrap="square">
            <a:spAutoFit/>
          </a:bodyPr>
          <a:lstStyle/>
          <a:p>
            <a:pPr marL="0" marR="0">
              <a:lnSpc>
                <a:spcPct val="115000"/>
              </a:lnSpc>
              <a:spcBef>
                <a:spcPts val="0"/>
              </a:spcBef>
              <a:spcAft>
                <a:spcPts val="1000"/>
              </a:spcAft>
            </a:pPr>
            <a:r>
              <a:rPr lang="en-US" sz="1400" dirty="0">
                <a:effectLst/>
                <a:latin typeface="Arial" panose="020B0604020202020204" pitchFamily="34" charset="0"/>
                <a:ea typeface="Times New Roman" panose="02020603050405020304" pitchFamily="18" charset="0"/>
              </a:rPr>
              <a:t>Test plate average formation time: _________</a:t>
            </a:r>
            <a:endParaRPr lang="en-US" sz="16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2"/>
          <p:cNvSpPr txBox="1">
            <a:spLocks noGrp="1"/>
          </p:cNvSpPr>
          <p:nvPr>
            <p:ph type="title"/>
          </p:nvPr>
        </p:nvSpPr>
        <p:spPr>
          <a:xfrm>
            <a:off x="4362450" y="346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Today’s Agenda:</a:t>
            </a:r>
            <a:endParaRPr dirty="0"/>
          </a:p>
        </p:txBody>
      </p:sp>
      <p:sp>
        <p:nvSpPr>
          <p:cNvPr id="404" name="Google Shape;404;p2"/>
          <p:cNvSpPr txBox="1">
            <a:spLocks noGrp="1"/>
          </p:cNvSpPr>
          <p:nvPr>
            <p:ph type="body" idx="1"/>
          </p:nvPr>
        </p:nvSpPr>
        <p:spPr>
          <a:xfrm>
            <a:off x="4467224" y="1151635"/>
            <a:ext cx="7419975" cy="539203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solidFill>
                  <a:schemeClr val="tx1"/>
                </a:solidFill>
              </a:rPr>
              <a:t>Introduction to CUREs and </a:t>
            </a:r>
            <a:r>
              <a:rPr lang="en-US" i="1" dirty="0">
                <a:solidFill>
                  <a:schemeClr val="tx1"/>
                </a:solidFill>
              </a:rPr>
              <a:t>Tetrahymena </a:t>
            </a:r>
            <a:r>
              <a:rPr lang="en-US" dirty="0">
                <a:solidFill>
                  <a:schemeClr val="tx1"/>
                </a:solidFill>
              </a:rPr>
              <a:t>CURE project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‘CURE project brainstorming and identifying variables’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Perform</a:t>
            </a:r>
            <a:r>
              <a:rPr lang="en-US" i="1" dirty="0">
                <a:solidFill>
                  <a:schemeClr val="tx1"/>
                </a:solidFill>
              </a:rPr>
              <a:t> </a:t>
            </a:r>
            <a:r>
              <a:rPr lang="en-US" dirty="0">
                <a:solidFill>
                  <a:schemeClr val="tx1"/>
                </a:solidFill>
              </a:rPr>
              <a:t>Chemotaxis and Bioconvection (~50 min.) </a:t>
            </a:r>
          </a:p>
          <a:p>
            <a:pPr marL="228600" lvl="0" indent="-228600" algn="l" rtl="0">
              <a:lnSpc>
                <a:spcPct val="90000"/>
              </a:lnSpc>
              <a:spcBef>
                <a:spcPts val="1000"/>
              </a:spcBef>
              <a:spcAft>
                <a:spcPts val="0"/>
              </a:spcAft>
              <a:buClr>
                <a:schemeClr val="dk1"/>
              </a:buClr>
              <a:buSzPts val="2800"/>
              <a:buChar char="•"/>
            </a:pPr>
            <a:r>
              <a:rPr lang="en-US" b="1" dirty="0">
                <a:solidFill>
                  <a:schemeClr val="accent1"/>
                </a:solidFill>
              </a:rPr>
              <a:t>Break (30 min.)</a:t>
            </a:r>
          </a:p>
          <a:p>
            <a:pPr marL="228600" lvl="0" indent="-228600" algn="l" rtl="0">
              <a:lnSpc>
                <a:spcPct val="90000"/>
              </a:lnSpc>
              <a:spcBef>
                <a:spcPts val="1000"/>
              </a:spcBef>
              <a:spcAft>
                <a:spcPts val="0"/>
              </a:spcAft>
              <a:buClr>
                <a:schemeClr val="dk1"/>
              </a:buClr>
              <a:buSzPts val="2800"/>
              <a:buChar char="•"/>
            </a:pPr>
            <a:r>
              <a:rPr lang="en-US" dirty="0"/>
              <a:t>Perform Osmosis and Phagocytosis (~40 min.)</a:t>
            </a:r>
            <a:endParaRPr dirty="0"/>
          </a:p>
          <a:p>
            <a:pPr marL="228600" lvl="0" indent="-228600" algn="l" rtl="0">
              <a:lnSpc>
                <a:spcPct val="90000"/>
              </a:lnSpc>
              <a:spcBef>
                <a:spcPts val="1000"/>
              </a:spcBef>
              <a:spcAft>
                <a:spcPts val="0"/>
              </a:spcAft>
              <a:buClr>
                <a:schemeClr val="dk1"/>
              </a:buClr>
              <a:buSzPts val="2800"/>
              <a:buChar char="•"/>
            </a:pPr>
            <a:r>
              <a:rPr lang="en-US" dirty="0"/>
              <a:t>Writing Workshop Highlights and Example Report (30 min.)</a:t>
            </a:r>
            <a:endParaRPr dirty="0"/>
          </a:p>
          <a:p>
            <a:pPr marL="228600" lvl="0" indent="-228600" algn="l" rtl="0">
              <a:lnSpc>
                <a:spcPct val="90000"/>
              </a:lnSpc>
              <a:spcBef>
                <a:spcPts val="1000"/>
              </a:spcBef>
              <a:spcAft>
                <a:spcPts val="0"/>
              </a:spcAft>
              <a:buClr>
                <a:schemeClr val="dk1"/>
              </a:buClr>
              <a:buSzPts val="2800"/>
              <a:buChar char="•"/>
            </a:pPr>
            <a:r>
              <a:rPr lang="en-US" dirty="0"/>
              <a:t>Future Directions and Q+A (10 min.)</a:t>
            </a:r>
            <a:endParaRPr dirty="0"/>
          </a:p>
          <a:p>
            <a:pPr marL="0" lvl="0" indent="0" algn="l" rtl="0">
              <a:lnSpc>
                <a:spcPct val="90000"/>
              </a:lnSpc>
              <a:spcBef>
                <a:spcPts val="1000"/>
              </a:spcBef>
              <a:spcAft>
                <a:spcPts val="0"/>
              </a:spcAft>
              <a:buClr>
                <a:schemeClr val="dk1"/>
              </a:buClr>
              <a:buSzPts val="2800"/>
              <a:buNone/>
            </a:pPr>
            <a:endParaRPr dirty="0"/>
          </a:p>
        </p:txBody>
      </p:sp>
      <p:pic>
        <p:nvPicPr>
          <p:cNvPr id="405" name="Google Shape;405;p2" descr="Glasses on top of a book"/>
          <p:cNvPicPr preferRelativeResize="0"/>
          <p:nvPr/>
        </p:nvPicPr>
        <p:blipFill rotWithShape="1">
          <a:blip r:embed="rId3">
            <a:alphaModFix/>
          </a:blip>
          <a:srcRect l="17064" r="42396" b="-1"/>
          <a:stretch/>
        </p:blipFill>
        <p:spPr>
          <a:xfrm>
            <a:off x="1" y="10"/>
            <a:ext cx="4196496" cy="6857990"/>
          </a:xfrm>
          <a:prstGeom prst="rect">
            <a:avLst/>
          </a:prstGeom>
          <a:noFill/>
          <a:ln>
            <a:noFill/>
          </a:ln>
        </p:spPr>
      </p:pic>
      <p:sp>
        <p:nvSpPr>
          <p:cNvPr id="6" name="Footer Placeholder 4">
            <a:extLst>
              <a:ext uri="{FF2B5EF4-FFF2-40B4-BE49-F238E27FC236}">
                <a16:creationId xmlns:a16="http://schemas.microsoft.com/office/drawing/2014/main" id="{E4D77E71-8E35-C108-A156-4F66862FCFD2}"/>
              </a:ext>
            </a:extLst>
          </p:cNvPr>
          <p:cNvSpPr txBox="1">
            <a:spLocks noGrp="1"/>
          </p:cNvSpPr>
          <p:nvPr>
            <p:ph type="ftr" idx="11"/>
          </p:nvPr>
        </p:nvSpPr>
        <p:spPr>
          <a:xfrm>
            <a:off x="9620250" y="6515375"/>
            <a:ext cx="4114800" cy="307975"/>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26</a:t>
            </a:fld>
            <a:r>
              <a:rPr lang="en-US" sz="1400" i="1" dirty="0">
                <a:solidFill>
                  <a:schemeClr val="tx1"/>
                </a:solidFill>
              </a:rPr>
              <a:t> of 97</a:t>
            </a:r>
          </a:p>
        </p:txBody>
      </p:sp>
    </p:spTree>
    <p:extLst>
      <p:ext uri="{BB962C8B-B14F-4D97-AF65-F5344CB8AC3E}">
        <p14:creationId xmlns:p14="http://schemas.microsoft.com/office/powerpoint/2010/main" val="39847520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2"/>
          <p:cNvSpPr txBox="1">
            <a:spLocks noGrp="1"/>
          </p:cNvSpPr>
          <p:nvPr>
            <p:ph type="title"/>
          </p:nvPr>
        </p:nvSpPr>
        <p:spPr>
          <a:xfrm>
            <a:off x="4362450" y="346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Today’s Agenda:</a:t>
            </a:r>
            <a:endParaRPr dirty="0"/>
          </a:p>
        </p:txBody>
      </p:sp>
      <p:sp>
        <p:nvSpPr>
          <p:cNvPr id="404" name="Google Shape;404;p2"/>
          <p:cNvSpPr txBox="1">
            <a:spLocks noGrp="1"/>
          </p:cNvSpPr>
          <p:nvPr>
            <p:ph type="body" idx="1"/>
          </p:nvPr>
        </p:nvSpPr>
        <p:spPr>
          <a:xfrm>
            <a:off x="4467224" y="1151635"/>
            <a:ext cx="7419975" cy="539203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solidFill>
                  <a:schemeClr val="tx1"/>
                </a:solidFill>
              </a:rPr>
              <a:t>Introduction to CUREs and </a:t>
            </a:r>
            <a:r>
              <a:rPr lang="en-US" i="1" dirty="0">
                <a:solidFill>
                  <a:schemeClr val="tx1"/>
                </a:solidFill>
              </a:rPr>
              <a:t>Tetrahymena </a:t>
            </a:r>
            <a:r>
              <a:rPr lang="en-US" dirty="0">
                <a:solidFill>
                  <a:schemeClr val="tx1"/>
                </a:solidFill>
              </a:rPr>
              <a:t>CURE project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‘CURE project brainstorming and identifying variables’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Perform</a:t>
            </a:r>
            <a:r>
              <a:rPr lang="en-US" i="1" dirty="0">
                <a:solidFill>
                  <a:schemeClr val="tx1"/>
                </a:solidFill>
              </a:rPr>
              <a:t> </a:t>
            </a:r>
            <a:r>
              <a:rPr lang="en-US" dirty="0">
                <a:solidFill>
                  <a:schemeClr val="tx1"/>
                </a:solidFill>
              </a:rPr>
              <a:t>Chemotaxis and Bioconvection (~50 min.) </a:t>
            </a:r>
          </a:p>
          <a:p>
            <a:pPr marL="228600" lvl="0" indent="-228600" algn="l" rtl="0">
              <a:lnSpc>
                <a:spcPct val="90000"/>
              </a:lnSpc>
              <a:spcBef>
                <a:spcPts val="1000"/>
              </a:spcBef>
              <a:spcAft>
                <a:spcPts val="0"/>
              </a:spcAft>
              <a:buClr>
                <a:schemeClr val="dk1"/>
              </a:buClr>
              <a:buSzPts val="2800"/>
              <a:buChar char="•"/>
            </a:pPr>
            <a:r>
              <a:rPr lang="en-US" b="1" dirty="0">
                <a:solidFill>
                  <a:schemeClr val="tx1"/>
                </a:solidFill>
              </a:rPr>
              <a:t>Break (30 min.)</a:t>
            </a:r>
          </a:p>
          <a:p>
            <a:pPr marL="228600" lvl="0" indent="-228600" algn="l" rtl="0">
              <a:lnSpc>
                <a:spcPct val="90000"/>
              </a:lnSpc>
              <a:spcBef>
                <a:spcPts val="1000"/>
              </a:spcBef>
              <a:spcAft>
                <a:spcPts val="0"/>
              </a:spcAft>
              <a:buClr>
                <a:schemeClr val="dk1"/>
              </a:buClr>
              <a:buSzPts val="2800"/>
              <a:buChar char="•"/>
            </a:pPr>
            <a:r>
              <a:rPr lang="en-US" dirty="0">
                <a:solidFill>
                  <a:schemeClr val="accent1"/>
                </a:solidFill>
              </a:rPr>
              <a:t>Perform Osmosis and Phagocytosis (~40 min.)</a:t>
            </a:r>
            <a:endParaRPr dirty="0">
              <a:solidFill>
                <a:schemeClr val="accent1"/>
              </a:solidFill>
            </a:endParaRPr>
          </a:p>
          <a:p>
            <a:pPr marL="228600" lvl="0" indent="-228600" algn="l" rtl="0">
              <a:lnSpc>
                <a:spcPct val="90000"/>
              </a:lnSpc>
              <a:spcBef>
                <a:spcPts val="1000"/>
              </a:spcBef>
              <a:spcAft>
                <a:spcPts val="0"/>
              </a:spcAft>
              <a:buClr>
                <a:schemeClr val="dk1"/>
              </a:buClr>
              <a:buSzPts val="2800"/>
              <a:buChar char="•"/>
            </a:pPr>
            <a:r>
              <a:rPr lang="en-US" dirty="0"/>
              <a:t>Writing Workshop Highlights and Example Report (30 min.)</a:t>
            </a:r>
            <a:endParaRPr dirty="0"/>
          </a:p>
          <a:p>
            <a:pPr marL="228600" lvl="0" indent="-228600" algn="l" rtl="0">
              <a:lnSpc>
                <a:spcPct val="90000"/>
              </a:lnSpc>
              <a:spcBef>
                <a:spcPts val="1000"/>
              </a:spcBef>
              <a:spcAft>
                <a:spcPts val="0"/>
              </a:spcAft>
              <a:buClr>
                <a:schemeClr val="dk1"/>
              </a:buClr>
              <a:buSzPts val="2800"/>
              <a:buChar char="•"/>
            </a:pPr>
            <a:r>
              <a:rPr lang="en-US" dirty="0"/>
              <a:t>Future Directions and Q+A (10 min.)</a:t>
            </a:r>
            <a:endParaRPr dirty="0"/>
          </a:p>
          <a:p>
            <a:pPr marL="0" lvl="0" indent="0" algn="l" rtl="0">
              <a:lnSpc>
                <a:spcPct val="90000"/>
              </a:lnSpc>
              <a:spcBef>
                <a:spcPts val="1000"/>
              </a:spcBef>
              <a:spcAft>
                <a:spcPts val="0"/>
              </a:spcAft>
              <a:buClr>
                <a:schemeClr val="dk1"/>
              </a:buClr>
              <a:buSzPts val="2800"/>
              <a:buNone/>
            </a:pPr>
            <a:endParaRPr dirty="0"/>
          </a:p>
        </p:txBody>
      </p:sp>
      <p:pic>
        <p:nvPicPr>
          <p:cNvPr id="405" name="Google Shape;405;p2" descr="Glasses on top of a book"/>
          <p:cNvPicPr preferRelativeResize="0"/>
          <p:nvPr/>
        </p:nvPicPr>
        <p:blipFill rotWithShape="1">
          <a:blip r:embed="rId3">
            <a:alphaModFix/>
          </a:blip>
          <a:srcRect l="17064" r="42396" b="-1"/>
          <a:stretch/>
        </p:blipFill>
        <p:spPr>
          <a:xfrm>
            <a:off x="1" y="10"/>
            <a:ext cx="4196496" cy="6857990"/>
          </a:xfrm>
          <a:prstGeom prst="rect">
            <a:avLst/>
          </a:prstGeom>
          <a:noFill/>
          <a:ln>
            <a:noFill/>
          </a:ln>
        </p:spPr>
      </p:pic>
      <p:sp>
        <p:nvSpPr>
          <p:cNvPr id="6" name="Footer Placeholder 4">
            <a:extLst>
              <a:ext uri="{FF2B5EF4-FFF2-40B4-BE49-F238E27FC236}">
                <a16:creationId xmlns:a16="http://schemas.microsoft.com/office/drawing/2014/main" id="{E4D77E71-8E35-C108-A156-4F66862FCFD2}"/>
              </a:ext>
            </a:extLst>
          </p:cNvPr>
          <p:cNvSpPr txBox="1">
            <a:spLocks noGrp="1"/>
          </p:cNvSpPr>
          <p:nvPr>
            <p:ph type="ftr" idx="11"/>
          </p:nvPr>
        </p:nvSpPr>
        <p:spPr>
          <a:xfrm>
            <a:off x="9620250" y="6515375"/>
            <a:ext cx="4114800" cy="307975"/>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27</a:t>
            </a:fld>
            <a:r>
              <a:rPr lang="en-US" sz="1400" i="1" dirty="0">
                <a:solidFill>
                  <a:schemeClr val="tx1"/>
                </a:solidFill>
              </a:rPr>
              <a:t> of 97</a:t>
            </a:r>
          </a:p>
        </p:txBody>
      </p:sp>
    </p:spTree>
    <p:extLst>
      <p:ext uri="{BB962C8B-B14F-4D97-AF65-F5344CB8AC3E}">
        <p14:creationId xmlns:p14="http://schemas.microsoft.com/office/powerpoint/2010/main" val="31705685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34"/>
        <p:cNvGrpSpPr/>
        <p:nvPr/>
      </p:nvGrpSpPr>
      <p:grpSpPr>
        <a:xfrm>
          <a:off x="0" y="0"/>
          <a:ext cx="0" cy="0"/>
          <a:chOff x="0" y="0"/>
          <a:chExt cx="0" cy="0"/>
        </a:xfrm>
      </p:grpSpPr>
      <p:sp>
        <p:nvSpPr>
          <p:cNvPr id="635" name="Google Shape;635;p28"/>
          <p:cNvSpPr txBox="1"/>
          <p:nvPr/>
        </p:nvSpPr>
        <p:spPr>
          <a:xfrm>
            <a:off x="623657" y="56688"/>
            <a:ext cx="7605604"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600"/>
              <a:buFont typeface="Calibri"/>
              <a:buNone/>
            </a:pPr>
            <a:r>
              <a:rPr lang="en-US" sz="3600" b="0" i="0" u="none" strike="noStrike" cap="none" dirty="0">
                <a:solidFill>
                  <a:srgbClr val="000000"/>
                </a:solidFill>
                <a:latin typeface="Calibri"/>
                <a:ea typeface="Calibri"/>
                <a:cs typeface="Calibri"/>
                <a:sym typeface="Calibri"/>
              </a:rPr>
              <a:t>Activity 3: Phagocytosis </a:t>
            </a:r>
            <a:r>
              <a:rPr lang="en-US" sz="3600" dirty="0">
                <a:solidFill>
                  <a:srgbClr val="000000"/>
                </a:solidFill>
                <a:latin typeface="Calibri"/>
                <a:ea typeface="Calibri"/>
                <a:cs typeface="Calibri"/>
                <a:sym typeface="Calibri"/>
              </a:rPr>
              <a:t>(abridged)</a:t>
            </a:r>
            <a:endParaRPr sz="1800" b="0" i="0" u="none" strike="noStrike" cap="none" dirty="0">
              <a:solidFill>
                <a:srgbClr val="000000"/>
              </a:solidFill>
              <a:latin typeface="Arial"/>
              <a:ea typeface="Arial"/>
              <a:cs typeface="Arial"/>
              <a:sym typeface="Arial"/>
            </a:endParaRPr>
          </a:p>
        </p:txBody>
      </p:sp>
      <p:sp>
        <p:nvSpPr>
          <p:cNvPr id="636" name="Google Shape;636;p28"/>
          <p:cNvSpPr txBox="1"/>
          <p:nvPr/>
        </p:nvSpPr>
        <p:spPr>
          <a:xfrm>
            <a:off x="0" y="812675"/>
            <a:ext cx="12191999" cy="4708941"/>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rgbClr val="000000"/>
              </a:buClr>
              <a:buSzPts val="1400"/>
              <a:buFont typeface="Arial"/>
              <a:buAutoNum type="arabicPeriod"/>
            </a:pPr>
            <a:r>
              <a:rPr lang="en-US" sz="2000" b="0" i="0" u="none" strike="noStrike" cap="none" dirty="0">
                <a:solidFill>
                  <a:srgbClr val="000000"/>
                </a:solidFill>
                <a:latin typeface="Calibri" panose="020F0502020204030204" pitchFamily="34" charset="0"/>
                <a:cs typeface="Calibri" panose="020F0502020204030204" pitchFamily="34" charset="0"/>
                <a:sym typeface="Arial"/>
              </a:rPr>
              <a:t>Place 500 µl of </a:t>
            </a:r>
            <a:r>
              <a:rPr lang="en-US" sz="2000" b="0" i="0" u="none" strike="noStrike" cap="none" dirty="0">
                <a:solidFill>
                  <a:srgbClr val="000000"/>
                </a:solidFill>
                <a:highlight>
                  <a:srgbClr val="FFFF00"/>
                </a:highlight>
                <a:latin typeface="Calibri" panose="020F0502020204030204" pitchFamily="34" charset="0"/>
                <a:cs typeface="Calibri" panose="020F0502020204030204" pitchFamily="34" charset="0"/>
                <a:sym typeface="Arial"/>
              </a:rPr>
              <a:t>normal (</a:t>
            </a:r>
            <a:r>
              <a:rPr lang="en-US" sz="2000" b="0" i="0" u="none" strike="noStrike" cap="none" dirty="0" err="1">
                <a:solidFill>
                  <a:srgbClr val="000000"/>
                </a:solidFill>
                <a:highlight>
                  <a:srgbClr val="FFFF00"/>
                </a:highlight>
                <a:latin typeface="Calibri" panose="020F0502020204030204" pitchFamily="34" charset="0"/>
                <a:cs typeface="Calibri" panose="020F0502020204030204" pitchFamily="34" charset="0"/>
                <a:sym typeface="Arial"/>
              </a:rPr>
              <a:t>unstarved</a:t>
            </a:r>
            <a:r>
              <a:rPr lang="en-US" sz="2000" b="0" i="0" u="none" strike="noStrike" cap="none" dirty="0">
                <a:solidFill>
                  <a:srgbClr val="000000"/>
                </a:solidFill>
                <a:highlight>
                  <a:srgbClr val="FFFF00"/>
                </a:highlight>
                <a:latin typeface="Calibri" panose="020F0502020204030204" pitchFamily="34" charset="0"/>
                <a:cs typeface="Calibri" panose="020F0502020204030204" pitchFamily="34" charset="0"/>
                <a:sym typeface="Arial"/>
              </a:rPr>
              <a:t>) </a:t>
            </a:r>
            <a:r>
              <a:rPr lang="en-US" sz="2000" b="0" i="1" u="none" strike="noStrike" cap="none" dirty="0">
                <a:solidFill>
                  <a:srgbClr val="000000"/>
                </a:solidFill>
                <a:highlight>
                  <a:srgbClr val="FFFF00"/>
                </a:highlight>
                <a:latin typeface="Calibri" panose="020F0502020204030204" pitchFamily="34" charset="0"/>
                <a:cs typeface="Calibri" panose="020F0502020204030204" pitchFamily="34" charset="0"/>
                <a:sym typeface="Arial"/>
              </a:rPr>
              <a:t>Tetrahymena</a:t>
            </a:r>
            <a:r>
              <a:rPr lang="en-US" sz="2000" b="0" i="0" u="none" strike="noStrike" cap="none" dirty="0">
                <a:solidFill>
                  <a:srgbClr val="000000"/>
                </a:solidFill>
                <a:highlight>
                  <a:srgbClr val="FFFF00"/>
                </a:highlight>
                <a:latin typeface="Calibri" panose="020F0502020204030204" pitchFamily="34" charset="0"/>
                <a:cs typeface="Calibri" panose="020F0502020204030204" pitchFamily="34" charset="0"/>
                <a:sym typeface="Arial"/>
              </a:rPr>
              <a:t> </a:t>
            </a:r>
            <a:r>
              <a:rPr lang="en-US" sz="2000" b="0" i="0" u="none" strike="noStrike" cap="none" dirty="0">
                <a:solidFill>
                  <a:srgbClr val="000000"/>
                </a:solidFill>
                <a:latin typeface="Calibri" panose="020F0502020204030204" pitchFamily="34" charset="0"/>
                <a:cs typeface="Calibri" panose="020F0502020204030204" pitchFamily="34" charset="0"/>
                <a:sym typeface="Arial"/>
              </a:rPr>
              <a:t>culture into a 2-mL microfuge tube</a:t>
            </a:r>
            <a:endParaRPr lang="en-US" sz="2000" b="0" i="0" u="none" strike="noStrike" cap="none" dirty="0">
              <a:solidFill>
                <a:srgbClr val="000000"/>
              </a:solidFill>
              <a:highlight>
                <a:srgbClr val="00FF00"/>
              </a:highlight>
              <a:latin typeface="Calibri" panose="020F0502020204030204" pitchFamily="34" charset="0"/>
              <a:ea typeface="Times New Roman"/>
              <a:cs typeface="Calibri" panose="020F0502020204030204" pitchFamily="34" charset="0"/>
              <a:sym typeface="Times New Roman"/>
            </a:endParaRPr>
          </a:p>
          <a:p>
            <a:pPr marL="342900" marR="0" lvl="0" indent="-342900" algn="l" rtl="0">
              <a:lnSpc>
                <a:spcPct val="100000"/>
              </a:lnSpc>
              <a:spcBef>
                <a:spcPts val="1600"/>
              </a:spcBef>
              <a:spcAft>
                <a:spcPts val="0"/>
              </a:spcAft>
              <a:buClr>
                <a:srgbClr val="000000"/>
              </a:buClr>
              <a:buSzPts val="1400"/>
              <a:buFont typeface="Arial"/>
              <a:buAutoNum type="arabicPeriod"/>
            </a:pPr>
            <a:r>
              <a:rPr lang="en-US" sz="2000" b="0" i="0" u="none" strike="noStrike" cap="none" dirty="0">
                <a:solidFill>
                  <a:srgbClr val="000000"/>
                </a:solidFill>
                <a:latin typeface="Calibri" panose="020F0502020204030204" pitchFamily="34" charset="0"/>
                <a:cs typeface="Calibri" panose="020F0502020204030204" pitchFamily="34" charset="0"/>
                <a:sym typeface="Arial"/>
              </a:rPr>
              <a:t>Start uptake with the addition of 500 </a:t>
            </a:r>
            <a:r>
              <a:rPr lang="en-US" sz="2000" dirty="0">
                <a:effectLst/>
                <a:latin typeface="Calibri" panose="020F0502020204030204" pitchFamily="34" charset="0"/>
                <a:ea typeface="Times New Roman" panose="02020603050405020304" pitchFamily="18" charset="0"/>
                <a:cs typeface="Calibri" panose="020F0502020204030204" pitchFamily="34" charset="0"/>
              </a:rPr>
              <a:t>µL 1% India ink (well-mixed); mix ink and </a:t>
            </a:r>
            <a:r>
              <a:rPr lang="en-US" sz="2000" i="1" dirty="0">
                <a:effectLst/>
                <a:latin typeface="Calibri" panose="020F0502020204030204" pitchFamily="34" charset="0"/>
                <a:ea typeface="Times New Roman" panose="02020603050405020304" pitchFamily="18" charset="0"/>
                <a:cs typeface="Calibri" panose="020F0502020204030204" pitchFamily="34" charset="0"/>
              </a:rPr>
              <a:t>Tetrahymena </a:t>
            </a:r>
            <a:r>
              <a:rPr lang="en-US" sz="2000" dirty="0">
                <a:effectLst/>
                <a:latin typeface="Calibri" panose="020F0502020204030204" pitchFamily="34" charset="0"/>
                <a:ea typeface="Times New Roman" panose="02020603050405020304" pitchFamily="18" charset="0"/>
                <a:cs typeface="Calibri" panose="020F0502020204030204" pitchFamily="34" charset="0"/>
              </a:rPr>
              <a:t>carefully/gently by triturating (pipetting up and down).</a:t>
            </a:r>
            <a:endParaRPr lang="en-US" sz="2000" b="0" i="0" u="none" strike="noStrike" cap="none" dirty="0">
              <a:solidFill>
                <a:srgbClr val="000000"/>
              </a:solidFill>
              <a:latin typeface="Calibri" panose="020F0502020204030204" pitchFamily="34" charset="0"/>
              <a:ea typeface="Times New Roman"/>
              <a:cs typeface="Calibri" panose="020F0502020204030204" pitchFamily="34" charset="0"/>
              <a:sym typeface="Times New Roman"/>
            </a:endParaRPr>
          </a:p>
          <a:p>
            <a:pPr marL="342900" marR="0" lvl="0" indent="-342900" algn="l" rtl="0">
              <a:lnSpc>
                <a:spcPct val="100000"/>
              </a:lnSpc>
              <a:spcBef>
                <a:spcPts val="1600"/>
              </a:spcBef>
              <a:spcAft>
                <a:spcPts val="0"/>
              </a:spcAft>
              <a:buClr>
                <a:srgbClr val="000000"/>
              </a:buClr>
              <a:buSzPts val="1400"/>
              <a:buFont typeface="Arial"/>
              <a:buAutoNum type="arabicPeriod"/>
            </a:pPr>
            <a:r>
              <a:rPr lang="en-US" sz="2000" b="0" i="0" u="none" strike="noStrike" cap="none" dirty="0">
                <a:solidFill>
                  <a:srgbClr val="000000"/>
                </a:solidFill>
                <a:latin typeface="Calibri" panose="020F0502020204030204" pitchFamily="34" charset="0"/>
                <a:cs typeface="Calibri" panose="020F0502020204030204" pitchFamily="34" charset="0"/>
                <a:sym typeface="Arial"/>
              </a:rPr>
              <a:t>At 2, 5, 8, 11, and 14 minutes, take a 30 </a:t>
            </a:r>
            <a:r>
              <a:rPr lang="en-US" sz="2000" dirty="0">
                <a:effectLst/>
                <a:latin typeface="Calibri" panose="020F0502020204030204" pitchFamily="34" charset="0"/>
                <a:ea typeface="Times New Roman" panose="02020603050405020304" pitchFamily="18" charset="0"/>
                <a:cs typeface="Calibri" panose="020F0502020204030204" pitchFamily="34" charset="0"/>
              </a:rPr>
              <a:t>µL sample of </a:t>
            </a:r>
            <a:r>
              <a:rPr lang="en-US" sz="2000" i="1" dirty="0">
                <a:effectLst/>
                <a:latin typeface="Calibri" panose="020F0502020204030204" pitchFamily="34" charset="0"/>
                <a:ea typeface="Times New Roman" panose="02020603050405020304" pitchFamily="18" charset="0"/>
                <a:cs typeface="Calibri" panose="020F0502020204030204" pitchFamily="34" charset="0"/>
              </a:rPr>
              <a:t>Tetrahymena </a:t>
            </a:r>
            <a:r>
              <a:rPr lang="en-US" sz="2000" dirty="0">
                <a:effectLst/>
                <a:latin typeface="Calibri" panose="020F0502020204030204" pitchFamily="34" charset="0"/>
                <a:ea typeface="Times New Roman" panose="02020603050405020304" pitchFamily="18" charset="0"/>
                <a:cs typeface="Calibri" panose="020F0502020204030204" pitchFamily="34" charset="0"/>
              </a:rPr>
              <a:t>and ink and place it on a microscope slide. Quickly add 5 µL of a 5% glutaraldehyde solution to the 30 µL sample and mix with the edge of a cover slip. Place the cover slip on top.</a:t>
            </a:r>
            <a:endParaRPr sz="2000" b="0" i="0" u="none" strike="noStrike" cap="none" dirty="0">
              <a:solidFill>
                <a:srgbClr val="000000"/>
              </a:solidFill>
              <a:latin typeface="Calibri" panose="020F0502020204030204" pitchFamily="34" charset="0"/>
              <a:ea typeface="Times New Roman"/>
              <a:cs typeface="Calibri" panose="020F0502020204030204" pitchFamily="34" charset="0"/>
              <a:sym typeface="Times New Roman"/>
            </a:endParaRPr>
          </a:p>
          <a:p>
            <a:pPr marL="342900" marR="0" lvl="0" indent="-342900" algn="l" rtl="0">
              <a:spcBef>
                <a:spcPts val="1600"/>
              </a:spcBef>
              <a:spcAft>
                <a:spcPts val="0"/>
              </a:spcAft>
              <a:buClr>
                <a:srgbClr val="000000"/>
              </a:buClr>
              <a:buSzPts val="1400"/>
              <a:buFont typeface="Arial"/>
              <a:buAutoNum type="arabicPeriod"/>
            </a:pPr>
            <a:r>
              <a:rPr lang="en-US" sz="2000" b="0" i="0" u="none" strike="noStrike" cap="none" dirty="0">
                <a:solidFill>
                  <a:srgbClr val="000000"/>
                </a:solidFill>
                <a:latin typeface="Calibri" panose="020F0502020204030204" pitchFamily="34" charset="0"/>
                <a:cs typeface="Calibri" panose="020F0502020204030204" pitchFamily="34" charset="0"/>
                <a:sym typeface="Arial"/>
              </a:rPr>
              <a:t>Count the number of vacuoles at 400x magnification in </a:t>
            </a:r>
            <a:r>
              <a:rPr lang="en-US" sz="2000" b="0" i="0" u="sng" strike="noStrike" cap="none" dirty="0">
                <a:solidFill>
                  <a:srgbClr val="000000"/>
                </a:solidFill>
                <a:latin typeface="Calibri" panose="020F0502020204030204" pitchFamily="34" charset="0"/>
                <a:cs typeface="Calibri" panose="020F0502020204030204" pitchFamily="34" charset="0"/>
                <a:sym typeface="Arial"/>
              </a:rPr>
              <a:t>10 different cells</a:t>
            </a:r>
            <a:r>
              <a:rPr lang="en-US" sz="2000" b="0" i="0" strike="noStrike" cap="none" dirty="0">
                <a:solidFill>
                  <a:srgbClr val="000000"/>
                </a:solidFill>
                <a:latin typeface="Calibri" panose="020F0502020204030204" pitchFamily="34" charset="0"/>
                <a:cs typeface="Calibri" panose="020F0502020204030204" pitchFamily="34" charset="0"/>
                <a:sym typeface="Arial"/>
              </a:rPr>
              <a:t> for each timepoint; </a:t>
            </a:r>
            <a:r>
              <a:rPr lang="en-US" sz="2000" b="0" i="0" u="sng" strike="noStrike" cap="none" dirty="0">
                <a:solidFill>
                  <a:srgbClr val="000000"/>
                </a:solidFill>
                <a:latin typeface="Calibri" panose="020F0502020204030204" pitchFamily="34" charset="0"/>
                <a:cs typeface="Calibri" panose="020F0502020204030204" pitchFamily="34" charset="0"/>
                <a:sym typeface="Arial"/>
              </a:rPr>
              <a:t>only count cells that have at least 1 ink vacuole</a:t>
            </a:r>
            <a:r>
              <a:rPr lang="en-US" sz="2000" b="0" i="0" strike="noStrike" cap="none" dirty="0">
                <a:solidFill>
                  <a:srgbClr val="000000"/>
                </a:solidFill>
                <a:latin typeface="Calibri" panose="020F0502020204030204" pitchFamily="34" charset="0"/>
                <a:cs typeface="Calibri" panose="020F0502020204030204" pitchFamily="34" charset="0"/>
                <a:sym typeface="Arial"/>
              </a:rPr>
              <a:t> (note, you may not observe any for the first few minutes). Also, the cells are 3D, so focus </a:t>
            </a:r>
            <a:r>
              <a:rPr lang="en-US" sz="2000" i="1" dirty="0">
                <a:latin typeface="Calibri" panose="020F0502020204030204" pitchFamily="34" charset="0"/>
                <a:cs typeface="Calibri" panose="020F0502020204030204" pitchFamily="34" charset="0"/>
              </a:rPr>
              <a:t>through </a:t>
            </a:r>
            <a:r>
              <a:rPr lang="en-US" sz="2000" dirty="0">
                <a:latin typeface="Calibri" panose="020F0502020204030204" pitchFamily="34" charset="0"/>
                <a:cs typeface="Calibri" panose="020F0502020204030204" pitchFamily="34" charset="0"/>
              </a:rPr>
              <a:t>the cells when you count. Record your data.</a:t>
            </a:r>
            <a:endParaRPr sz="2000" b="0" i="0" u="none" strike="noStrike" cap="none" dirty="0">
              <a:solidFill>
                <a:srgbClr val="000000"/>
              </a:solidFill>
              <a:latin typeface="Calibri" panose="020F0502020204030204" pitchFamily="34" charset="0"/>
              <a:cs typeface="Calibri" panose="020F0502020204030204" pitchFamily="34" charset="0"/>
              <a:sym typeface="Arial"/>
            </a:endParaRPr>
          </a:p>
          <a:p>
            <a:pPr marL="342900" marR="0" lvl="0" indent="-342900" algn="l" rtl="0">
              <a:lnSpc>
                <a:spcPct val="100000"/>
              </a:lnSpc>
              <a:spcBef>
                <a:spcPts val="0"/>
              </a:spcBef>
              <a:spcAft>
                <a:spcPts val="0"/>
              </a:spcAft>
              <a:buClr>
                <a:srgbClr val="000000"/>
              </a:buClr>
              <a:buSzPts val="1400"/>
              <a:buFont typeface="Arial"/>
              <a:buAutoNum type="arabicPeriod"/>
            </a:pPr>
            <a:endParaRPr lang="en-US" sz="2000" b="0" i="0" u="none" strike="noStrike" cap="none" dirty="0">
              <a:solidFill>
                <a:srgbClr val="000000"/>
              </a:solidFill>
              <a:latin typeface="Calibri" panose="020F0502020204030204" pitchFamily="34" charset="0"/>
              <a:cs typeface="Calibri" panose="020F0502020204030204" pitchFamily="34" charset="0"/>
              <a:sym typeface="Arial"/>
            </a:endParaRPr>
          </a:p>
          <a:p>
            <a:pPr marL="342900" marR="0" lvl="0" indent="-342900" algn="l" rtl="0">
              <a:lnSpc>
                <a:spcPct val="100000"/>
              </a:lnSpc>
              <a:spcBef>
                <a:spcPts val="0"/>
              </a:spcBef>
              <a:spcAft>
                <a:spcPts val="0"/>
              </a:spcAft>
              <a:buClr>
                <a:srgbClr val="000000"/>
              </a:buClr>
              <a:buSzPts val="1400"/>
              <a:buFont typeface="Arial"/>
              <a:buAutoNum type="arabicPeriod"/>
            </a:pPr>
            <a:r>
              <a:rPr lang="en-US" sz="2000" b="1" i="0" u="none" strike="noStrike" cap="none" dirty="0">
                <a:solidFill>
                  <a:srgbClr val="000000"/>
                </a:solidFill>
                <a:latin typeface="Calibri" panose="020F0502020204030204" pitchFamily="34" charset="0"/>
                <a:cs typeface="Calibri" panose="020F0502020204030204" pitchFamily="34" charset="0"/>
                <a:sym typeface="Arial"/>
              </a:rPr>
              <a:t>Perform the following experiment at the same time/concurrently with Steps 1-4. </a:t>
            </a:r>
            <a:r>
              <a:rPr lang="en-US" sz="2000" i="0" u="none" strike="noStrike" cap="none" dirty="0">
                <a:solidFill>
                  <a:srgbClr val="000000"/>
                </a:solidFill>
                <a:latin typeface="Calibri" panose="020F0502020204030204" pitchFamily="34" charset="0"/>
                <a:cs typeface="Calibri" panose="020F0502020204030204" pitchFamily="34" charset="0"/>
                <a:sym typeface="Arial"/>
              </a:rPr>
              <a:t>Add 500 </a:t>
            </a:r>
            <a:r>
              <a:rPr lang="en-US" sz="2000" dirty="0">
                <a:effectLst/>
                <a:latin typeface="Calibri" panose="020F0502020204030204" pitchFamily="34" charset="0"/>
                <a:ea typeface="Times New Roman" panose="02020603050405020304" pitchFamily="18" charset="0"/>
                <a:cs typeface="Calibri" panose="020F0502020204030204" pitchFamily="34" charset="0"/>
              </a:rPr>
              <a:t>µL of your group’s test substance (from the Chemotaxis activity) to a separate 2-mL tube containing 500 µL of </a:t>
            </a:r>
            <a:r>
              <a:rPr lang="en-US" sz="2000" i="1" dirty="0">
                <a:effectLst/>
                <a:latin typeface="Calibri" panose="020F0502020204030204" pitchFamily="34" charset="0"/>
                <a:ea typeface="Times New Roman" panose="02020603050405020304" pitchFamily="18" charset="0"/>
                <a:cs typeface="Calibri" panose="020F0502020204030204" pitchFamily="34" charset="0"/>
              </a:rPr>
              <a:t>Tetrahymena</a:t>
            </a:r>
            <a:r>
              <a:rPr lang="en-US" sz="2000" dirty="0">
                <a:effectLst/>
                <a:latin typeface="Calibri" panose="020F0502020204030204" pitchFamily="34" charset="0"/>
                <a:ea typeface="Times New Roman" panose="02020603050405020304" pitchFamily="18" charset="0"/>
                <a:cs typeface="Calibri" panose="020F0502020204030204" pitchFamily="34" charset="0"/>
              </a:rPr>
              <a:t> culture. </a:t>
            </a:r>
            <a:r>
              <a:rPr lang="en-US" sz="2000" b="1" dirty="0">
                <a:effectLst/>
                <a:highlight>
                  <a:srgbClr val="00FF00"/>
                </a:highlight>
                <a:latin typeface="Calibri" panose="020F0502020204030204" pitchFamily="34" charset="0"/>
                <a:ea typeface="Times New Roman" panose="02020603050405020304" pitchFamily="18" charset="0"/>
                <a:cs typeface="Calibri" panose="020F0502020204030204" pitchFamily="34" charset="0"/>
              </a:rPr>
              <a:t>Wait 5 minutes </a:t>
            </a:r>
            <a:r>
              <a:rPr lang="en-US" sz="2000" dirty="0">
                <a:effectLst/>
                <a:latin typeface="Calibri" panose="020F0502020204030204" pitchFamily="34" charset="0"/>
                <a:ea typeface="Times New Roman" panose="02020603050405020304" pitchFamily="18" charset="0"/>
                <a:cs typeface="Calibri" panose="020F0502020204030204" pitchFamily="34" charset="0"/>
              </a:rPr>
              <a:t>before adding 500 µL 1% India ink, then proceed with the experiment as above.</a:t>
            </a:r>
            <a:endParaRPr sz="2000" b="1" i="0" u="none" strike="noStrike" cap="none" dirty="0">
              <a:solidFill>
                <a:srgbClr val="000000"/>
              </a:solidFill>
              <a:latin typeface="Calibri" panose="020F0502020204030204" pitchFamily="34" charset="0"/>
              <a:cs typeface="Calibri" panose="020F0502020204030204" pitchFamily="34" charset="0"/>
              <a:sym typeface="Arial"/>
            </a:endParaRPr>
          </a:p>
        </p:txBody>
      </p:sp>
      <p:sp>
        <p:nvSpPr>
          <p:cNvPr id="5" name="Footer Placeholder 4">
            <a:extLst>
              <a:ext uri="{FF2B5EF4-FFF2-40B4-BE49-F238E27FC236}">
                <a16:creationId xmlns:a16="http://schemas.microsoft.com/office/drawing/2014/main" id="{1C1F0729-D3ED-44EF-649F-45ABE6A17B81}"/>
              </a:ext>
            </a:extLst>
          </p:cNvPr>
          <p:cNvSpPr txBox="1">
            <a:spLocks noGrp="1"/>
          </p:cNvSpPr>
          <p:nvPr>
            <p:ph type="ftr" idx="11"/>
          </p:nvPr>
        </p:nvSpPr>
        <p:spPr>
          <a:xfrm>
            <a:off x="958806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28</a:t>
            </a:fld>
            <a:r>
              <a:rPr lang="en-US" sz="1400" i="1" dirty="0">
                <a:solidFill>
                  <a:schemeClr val="tx1"/>
                </a:solidFill>
              </a:rPr>
              <a:t> of 97</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40"/>
        <p:cNvGrpSpPr/>
        <p:nvPr/>
      </p:nvGrpSpPr>
      <p:grpSpPr>
        <a:xfrm>
          <a:off x="0" y="0"/>
          <a:ext cx="0" cy="0"/>
          <a:chOff x="0" y="0"/>
          <a:chExt cx="0" cy="0"/>
        </a:xfrm>
      </p:grpSpPr>
      <p:graphicFrame>
        <p:nvGraphicFramePr>
          <p:cNvPr id="641" name="Google Shape;641;p29"/>
          <p:cNvGraphicFramePr/>
          <p:nvPr>
            <p:extLst>
              <p:ext uri="{D42A27DB-BD31-4B8C-83A1-F6EECF244321}">
                <p14:modId xmlns:p14="http://schemas.microsoft.com/office/powerpoint/2010/main" val="1157647184"/>
              </p:ext>
            </p:extLst>
          </p:nvPr>
        </p:nvGraphicFramePr>
        <p:xfrm>
          <a:off x="1173418" y="1523310"/>
          <a:ext cx="3957975" cy="2223839"/>
        </p:xfrm>
        <a:graphic>
          <a:graphicData uri="http://schemas.openxmlformats.org/drawingml/2006/table">
            <a:tbl>
              <a:tblPr firstRow="1" firstCol="1" bandRow="1">
                <a:noFill/>
                <a:tableStyleId>{96D2BB39-6EBB-4A91-8175-C9643C29DBED}</a:tableStyleId>
              </a:tblPr>
              <a:tblGrid>
                <a:gridCol w="823175">
                  <a:extLst>
                    <a:ext uri="{9D8B030D-6E8A-4147-A177-3AD203B41FA5}">
                      <a16:colId xmlns:a16="http://schemas.microsoft.com/office/drawing/2014/main" val="20000"/>
                    </a:ext>
                  </a:extLst>
                </a:gridCol>
                <a:gridCol w="495700">
                  <a:extLst>
                    <a:ext uri="{9D8B030D-6E8A-4147-A177-3AD203B41FA5}">
                      <a16:colId xmlns:a16="http://schemas.microsoft.com/office/drawing/2014/main" val="20001"/>
                    </a:ext>
                  </a:extLst>
                </a:gridCol>
                <a:gridCol w="659775">
                  <a:extLst>
                    <a:ext uri="{9D8B030D-6E8A-4147-A177-3AD203B41FA5}">
                      <a16:colId xmlns:a16="http://schemas.microsoft.com/office/drawing/2014/main" val="20002"/>
                    </a:ext>
                  </a:extLst>
                </a:gridCol>
                <a:gridCol w="659775">
                  <a:extLst>
                    <a:ext uri="{9D8B030D-6E8A-4147-A177-3AD203B41FA5}">
                      <a16:colId xmlns:a16="http://schemas.microsoft.com/office/drawing/2014/main" val="20003"/>
                    </a:ext>
                  </a:extLst>
                </a:gridCol>
                <a:gridCol w="659775">
                  <a:extLst>
                    <a:ext uri="{9D8B030D-6E8A-4147-A177-3AD203B41FA5}">
                      <a16:colId xmlns:a16="http://schemas.microsoft.com/office/drawing/2014/main" val="20004"/>
                    </a:ext>
                  </a:extLst>
                </a:gridCol>
                <a:gridCol w="659775">
                  <a:extLst>
                    <a:ext uri="{9D8B030D-6E8A-4147-A177-3AD203B41FA5}">
                      <a16:colId xmlns:a16="http://schemas.microsoft.com/office/drawing/2014/main" val="20005"/>
                    </a:ext>
                  </a:extLst>
                </a:gridCol>
              </a:tblGrid>
              <a:tr h="139700">
                <a:tc>
                  <a:txBody>
                    <a:bodyPr/>
                    <a:lstStyle/>
                    <a:p>
                      <a:pPr marL="0" marR="0" lvl="0" indent="0" algn="ctr" rtl="0">
                        <a:lnSpc>
                          <a:spcPct val="107000"/>
                        </a:lnSpc>
                        <a:spcBef>
                          <a:spcPts val="0"/>
                        </a:spcBef>
                        <a:spcAft>
                          <a:spcPts val="0"/>
                        </a:spcAft>
                        <a:buNone/>
                      </a:pPr>
                      <a:r>
                        <a:rPr lang="en-US" sz="1100" u="none" strike="noStrike" cap="none"/>
                        <a:t>Cell</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2 min</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5 min</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8 min</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11 min</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14 min</a:t>
                      </a:r>
                      <a:endParaRPr sz="1100" u="none" strike="noStrike" cap="none" dirty="0">
                        <a:latin typeface="Calibri"/>
                        <a:ea typeface="Calibri"/>
                        <a:cs typeface="Calibri"/>
                        <a:sym typeface="Calibri"/>
                      </a:endParaRPr>
                    </a:p>
                  </a:txBody>
                  <a:tcPr marL="68575" marR="68575" marT="0" marB="0"/>
                </a:tc>
                <a:extLst>
                  <a:ext uri="{0D108BD9-81ED-4DB2-BD59-A6C34878D82A}">
                    <a16:rowId xmlns:a16="http://schemas.microsoft.com/office/drawing/2014/main" val="10000"/>
                  </a:ext>
                </a:extLst>
              </a:tr>
              <a:tr h="139700">
                <a:tc>
                  <a:txBody>
                    <a:bodyPr/>
                    <a:lstStyle/>
                    <a:p>
                      <a:pPr marL="0" marR="0" lvl="0" indent="0" algn="ctr" rtl="0">
                        <a:lnSpc>
                          <a:spcPct val="107000"/>
                        </a:lnSpc>
                        <a:spcBef>
                          <a:spcPts val="0"/>
                        </a:spcBef>
                        <a:spcAft>
                          <a:spcPts val="0"/>
                        </a:spcAft>
                        <a:buNone/>
                      </a:pPr>
                      <a:r>
                        <a:rPr lang="en-US" sz="1100" u="none" strike="noStrike" cap="none"/>
                        <a:t>1</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1"/>
                  </a:ext>
                </a:extLst>
              </a:tr>
              <a:tr h="139700">
                <a:tc>
                  <a:txBody>
                    <a:bodyPr/>
                    <a:lstStyle/>
                    <a:p>
                      <a:pPr marL="0" marR="0" lvl="0" indent="0" algn="ctr" rtl="0">
                        <a:lnSpc>
                          <a:spcPct val="107000"/>
                        </a:lnSpc>
                        <a:spcBef>
                          <a:spcPts val="0"/>
                        </a:spcBef>
                        <a:spcAft>
                          <a:spcPts val="0"/>
                        </a:spcAft>
                        <a:buNone/>
                      </a:pPr>
                      <a:r>
                        <a:rPr lang="en-US" sz="1100" u="none" strike="noStrike" cap="none"/>
                        <a:t>2</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 </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2"/>
                  </a:ext>
                </a:extLst>
              </a:tr>
              <a:tr h="139700">
                <a:tc>
                  <a:txBody>
                    <a:bodyPr/>
                    <a:lstStyle/>
                    <a:p>
                      <a:pPr marL="0" marR="0" lvl="0" indent="0" algn="ctr" rtl="0">
                        <a:lnSpc>
                          <a:spcPct val="107000"/>
                        </a:lnSpc>
                        <a:spcBef>
                          <a:spcPts val="0"/>
                        </a:spcBef>
                        <a:spcAft>
                          <a:spcPts val="0"/>
                        </a:spcAft>
                        <a:buNone/>
                      </a:pPr>
                      <a:r>
                        <a:rPr lang="en-US" sz="1100" u="none" strike="noStrike" cap="none"/>
                        <a:t>3</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3"/>
                  </a:ext>
                </a:extLst>
              </a:tr>
              <a:tr h="139700">
                <a:tc>
                  <a:txBody>
                    <a:bodyPr/>
                    <a:lstStyle/>
                    <a:p>
                      <a:pPr marL="0" marR="0" lvl="0" indent="0" algn="ctr" rtl="0">
                        <a:lnSpc>
                          <a:spcPct val="107000"/>
                        </a:lnSpc>
                        <a:spcBef>
                          <a:spcPts val="0"/>
                        </a:spcBef>
                        <a:spcAft>
                          <a:spcPts val="0"/>
                        </a:spcAft>
                        <a:buNone/>
                      </a:pPr>
                      <a:r>
                        <a:rPr lang="en-US" sz="1100" u="none" strike="noStrike" cap="none"/>
                        <a:t>4</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4"/>
                  </a:ext>
                </a:extLst>
              </a:tr>
              <a:tr h="139700">
                <a:tc>
                  <a:txBody>
                    <a:bodyPr/>
                    <a:lstStyle/>
                    <a:p>
                      <a:pPr marL="0" marR="0" lvl="0" indent="0" algn="ctr" rtl="0">
                        <a:lnSpc>
                          <a:spcPct val="107000"/>
                        </a:lnSpc>
                        <a:spcBef>
                          <a:spcPts val="0"/>
                        </a:spcBef>
                        <a:spcAft>
                          <a:spcPts val="0"/>
                        </a:spcAft>
                        <a:buNone/>
                      </a:pPr>
                      <a:r>
                        <a:rPr lang="en-US" sz="1100" u="none" strike="noStrike" cap="none"/>
                        <a:t>5</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5"/>
                  </a:ext>
                </a:extLst>
              </a:tr>
              <a:tr h="139700">
                <a:tc>
                  <a:txBody>
                    <a:bodyPr/>
                    <a:lstStyle/>
                    <a:p>
                      <a:pPr marL="0" marR="0" lvl="0" indent="0" algn="ctr" rtl="0">
                        <a:lnSpc>
                          <a:spcPct val="107000"/>
                        </a:lnSpc>
                        <a:spcBef>
                          <a:spcPts val="0"/>
                        </a:spcBef>
                        <a:spcAft>
                          <a:spcPts val="0"/>
                        </a:spcAft>
                        <a:buNone/>
                      </a:pPr>
                      <a:r>
                        <a:rPr lang="en-US" sz="1100" u="none" strike="noStrike" cap="none"/>
                        <a:t>6</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6"/>
                  </a:ext>
                </a:extLst>
              </a:tr>
              <a:tr h="139700">
                <a:tc>
                  <a:txBody>
                    <a:bodyPr/>
                    <a:lstStyle/>
                    <a:p>
                      <a:pPr marL="0" marR="0" lvl="0" indent="0" algn="ctr" rtl="0">
                        <a:lnSpc>
                          <a:spcPct val="107000"/>
                        </a:lnSpc>
                        <a:spcBef>
                          <a:spcPts val="0"/>
                        </a:spcBef>
                        <a:spcAft>
                          <a:spcPts val="0"/>
                        </a:spcAft>
                        <a:buNone/>
                      </a:pPr>
                      <a:r>
                        <a:rPr lang="en-US" sz="1100" u="none" strike="noStrike" cap="none"/>
                        <a:t>7</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7"/>
                  </a:ext>
                </a:extLst>
              </a:tr>
              <a:tr h="139700">
                <a:tc>
                  <a:txBody>
                    <a:bodyPr/>
                    <a:lstStyle/>
                    <a:p>
                      <a:pPr marL="0" marR="0" lvl="0" indent="0" algn="ctr" rtl="0">
                        <a:lnSpc>
                          <a:spcPct val="107000"/>
                        </a:lnSpc>
                        <a:spcBef>
                          <a:spcPts val="0"/>
                        </a:spcBef>
                        <a:spcAft>
                          <a:spcPts val="0"/>
                        </a:spcAft>
                        <a:buNone/>
                      </a:pPr>
                      <a:r>
                        <a:rPr lang="en-US" sz="1100" u="none" strike="noStrike" cap="none"/>
                        <a:t>8</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8"/>
                  </a:ext>
                </a:extLst>
              </a:tr>
              <a:tr h="139700">
                <a:tc>
                  <a:txBody>
                    <a:bodyPr/>
                    <a:lstStyle/>
                    <a:p>
                      <a:pPr marL="0" marR="0" lvl="0" indent="0" algn="ctr" rtl="0">
                        <a:lnSpc>
                          <a:spcPct val="107000"/>
                        </a:lnSpc>
                        <a:spcBef>
                          <a:spcPts val="0"/>
                        </a:spcBef>
                        <a:spcAft>
                          <a:spcPts val="0"/>
                        </a:spcAft>
                        <a:buNone/>
                      </a:pPr>
                      <a:r>
                        <a:rPr lang="en-US" sz="1100" u="none" strike="noStrike" cap="none"/>
                        <a:t>9</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9"/>
                  </a:ext>
                </a:extLst>
              </a:tr>
              <a:tr h="139700">
                <a:tc>
                  <a:txBody>
                    <a:bodyPr/>
                    <a:lstStyle/>
                    <a:p>
                      <a:pPr marL="0" marR="0" lvl="0" indent="0" algn="ctr" rtl="0">
                        <a:lnSpc>
                          <a:spcPct val="107000"/>
                        </a:lnSpc>
                        <a:spcBef>
                          <a:spcPts val="0"/>
                        </a:spcBef>
                        <a:spcAft>
                          <a:spcPts val="0"/>
                        </a:spcAft>
                        <a:buNone/>
                      </a:pPr>
                      <a:r>
                        <a:rPr lang="en-US" sz="1100" u="none" strike="noStrike" cap="none"/>
                        <a:t>10</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 </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10"/>
                  </a:ext>
                </a:extLst>
              </a:tr>
              <a:tr h="139700">
                <a:tc>
                  <a:txBody>
                    <a:bodyPr/>
                    <a:lstStyle/>
                    <a:p>
                      <a:pPr marL="0" marR="0" lvl="0" indent="0" algn="ctr" rtl="0">
                        <a:lnSpc>
                          <a:spcPct val="107000"/>
                        </a:lnSpc>
                        <a:spcBef>
                          <a:spcPts val="0"/>
                        </a:spcBef>
                        <a:spcAft>
                          <a:spcPts val="0"/>
                        </a:spcAft>
                        <a:buNone/>
                      </a:pPr>
                      <a:r>
                        <a:rPr lang="en-US" sz="1100" u="none" strike="noStrike" cap="none"/>
                        <a:t>Average</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 </a:t>
                      </a:r>
                      <a:endParaRPr sz="1100" u="none" strike="noStrike" cap="none" dirty="0">
                        <a:latin typeface="Calibri"/>
                        <a:ea typeface="Calibri"/>
                        <a:cs typeface="Calibri"/>
                        <a:sym typeface="Calibri"/>
                      </a:endParaRPr>
                    </a:p>
                  </a:txBody>
                  <a:tcPr marL="68575" marR="68575" marT="0" marB="0"/>
                </a:tc>
                <a:extLst>
                  <a:ext uri="{0D108BD9-81ED-4DB2-BD59-A6C34878D82A}">
                    <a16:rowId xmlns:a16="http://schemas.microsoft.com/office/drawing/2014/main" val="10011"/>
                  </a:ext>
                </a:extLst>
              </a:tr>
            </a:tbl>
          </a:graphicData>
        </a:graphic>
      </p:graphicFrame>
      <p:sp>
        <p:nvSpPr>
          <p:cNvPr id="643" name="Google Shape;643;p29"/>
          <p:cNvSpPr txBox="1"/>
          <p:nvPr/>
        </p:nvSpPr>
        <p:spPr>
          <a:xfrm>
            <a:off x="1095746" y="1084173"/>
            <a:ext cx="6094520"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1" i="0" u="none" strike="noStrike" cap="none" dirty="0">
                <a:solidFill>
                  <a:srgbClr val="000000"/>
                </a:solidFill>
                <a:latin typeface="Arial"/>
                <a:ea typeface="Arial"/>
                <a:cs typeface="Arial"/>
                <a:sym typeface="Arial"/>
              </a:rPr>
              <a:t>Standard condition:</a:t>
            </a:r>
            <a:endParaRPr sz="1400" b="0" i="0" u="none" strike="noStrike" cap="none" dirty="0">
              <a:solidFill>
                <a:srgbClr val="000000"/>
              </a:solidFill>
              <a:latin typeface="Times New Roman"/>
              <a:ea typeface="Times New Roman"/>
              <a:cs typeface="Times New Roman"/>
              <a:sym typeface="Times New Roman"/>
            </a:endParaRPr>
          </a:p>
        </p:txBody>
      </p:sp>
      <p:sp>
        <p:nvSpPr>
          <p:cNvPr id="644" name="Google Shape;644;p29"/>
          <p:cNvSpPr txBox="1"/>
          <p:nvPr/>
        </p:nvSpPr>
        <p:spPr>
          <a:xfrm>
            <a:off x="6344021" y="1084174"/>
            <a:ext cx="6780321"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1" i="0" u="none" strike="noStrike" cap="none" dirty="0">
                <a:solidFill>
                  <a:srgbClr val="000000"/>
                </a:solidFill>
                <a:latin typeface="Arial"/>
                <a:ea typeface="Arial"/>
                <a:cs typeface="Arial"/>
                <a:sym typeface="Arial"/>
              </a:rPr>
              <a:t>With test substance (_______________________)</a:t>
            </a:r>
            <a:endParaRPr sz="1400" b="0" i="0" u="none" strike="noStrike" cap="none" dirty="0">
              <a:solidFill>
                <a:srgbClr val="000000"/>
              </a:solidFill>
              <a:latin typeface="Arial"/>
              <a:ea typeface="Arial"/>
              <a:cs typeface="Arial"/>
              <a:sym typeface="Arial"/>
            </a:endParaRPr>
          </a:p>
        </p:txBody>
      </p:sp>
      <p:sp>
        <p:nvSpPr>
          <p:cNvPr id="5" name="Footer Placeholder 4">
            <a:extLst>
              <a:ext uri="{FF2B5EF4-FFF2-40B4-BE49-F238E27FC236}">
                <a16:creationId xmlns:a16="http://schemas.microsoft.com/office/drawing/2014/main" id="{A477DCA5-F8CD-FA7F-BC51-4CDC48B9DFBF}"/>
              </a:ext>
            </a:extLst>
          </p:cNvPr>
          <p:cNvSpPr txBox="1">
            <a:spLocks noGrp="1"/>
          </p:cNvSpPr>
          <p:nvPr>
            <p:ph type="ftr" idx="11"/>
          </p:nvPr>
        </p:nvSpPr>
        <p:spPr>
          <a:xfrm>
            <a:off x="956704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29</a:t>
            </a:fld>
            <a:r>
              <a:rPr lang="en-US" sz="1400" i="1" dirty="0">
                <a:solidFill>
                  <a:schemeClr val="tx1"/>
                </a:solidFill>
              </a:rPr>
              <a:t> of 97</a:t>
            </a:r>
          </a:p>
        </p:txBody>
      </p:sp>
      <p:graphicFrame>
        <p:nvGraphicFramePr>
          <p:cNvPr id="4" name="Google Shape;641;p29">
            <a:extLst>
              <a:ext uri="{FF2B5EF4-FFF2-40B4-BE49-F238E27FC236}">
                <a16:creationId xmlns:a16="http://schemas.microsoft.com/office/drawing/2014/main" id="{1067F397-BFBE-085B-CDF1-4A4ADEBF171D}"/>
              </a:ext>
            </a:extLst>
          </p:cNvPr>
          <p:cNvGraphicFramePr/>
          <p:nvPr>
            <p:extLst>
              <p:ext uri="{D42A27DB-BD31-4B8C-83A1-F6EECF244321}">
                <p14:modId xmlns:p14="http://schemas.microsoft.com/office/powerpoint/2010/main" val="4264844607"/>
              </p:ext>
            </p:extLst>
          </p:nvPr>
        </p:nvGraphicFramePr>
        <p:xfrm>
          <a:off x="6438902" y="1523310"/>
          <a:ext cx="3957975" cy="2223839"/>
        </p:xfrm>
        <a:graphic>
          <a:graphicData uri="http://schemas.openxmlformats.org/drawingml/2006/table">
            <a:tbl>
              <a:tblPr firstRow="1" firstCol="1" bandRow="1">
                <a:noFill/>
                <a:tableStyleId>{96D2BB39-6EBB-4A91-8175-C9643C29DBED}</a:tableStyleId>
              </a:tblPr>
              <a:tblGrid>
                <a:gridCol w="823175">
                  <a:extLst>
                    <a:ext uri="{9D8B030D-6E8A-4147-A177-3AD203B41FA5}">
                      <a16:colId xmlns:a16="http://schemas.microsoft.com/office/drawing/2014/main" val="20000"/>
                    </a:ext>
                  </a:extLst>
                </a:gridCol>
                <a:gridCol w="495700">
                  <a:extLst>
                    <a:ext uri="{9D8B030D-6E8A-4147-A177-3AD203B41FA5}">
                      <a16:colId xmlns:a16="http://schemas.microsoft.com/office/drawing/2014/main" val="20001"/>
                    </a:ext>
                  </a:extLst>
                </a:gridCol>
                <a:gridCol w="659775">
                  <a:extLst>
                    <a:ext uri="{9D8B030D-6E8A-4147-A177-3AD203B41FA5}">
                      <a16:colId xmlns:a16="http://schemas.microsoft.com/office/drawing/2014/main" val="20002"/>
                    </a:ext>
                  </a:extLst>
                </a:gridCol>
                <a:gridCol w="659775">
                  <a:extLst>
                    <a:ext uri="{9D8B030D-6E8A-4147-A177-3AD203B41FA5}">
                      <a16:colId xmlns:a16="http://schemas.microsoft.com/office/drawing/2014/main" val="20003"/>
                    </a:ext>
                  </a:extLst>
                </a:gridCol>
                <a:gridCol w="659775">
                  <a:extLst>
                    <a:ext uri="{9D8B030D-6E8A-4147-A177-3AD203B41FA5}">
                      <a16:colId xmlns:a16="http://schemas.microsoft.com/office/drawing/2014/main" val="20004"/>
                    </a:ext>
                  </a:extLst>
                </a:gridCol>
                <a:gridCol w="659775">
                  <a:extLst>
                    <a:ext uri="{9D8B030D-6E8A-4147-A177-3AD203B41FA5}">
                      <a16:colId xmlns:a16="http://schemas.microsoft.com/office/drawing/2014/main" val="20005"/>
                    </a:ext>
                  </a:extLst>
                </a:gridCol>
              </a:tblGrid>
              <a:tr h="139700">
                <a:tc>
                  <a:txBody>
                    <a:bodyPr/>
                    <a:lstStyle/>
                    <a:p>
                      <a:pPr marL="0" marR="0" lvl="0" indent="0" algn="ctr" rtl="0">
                        <a:lnSpc>
                          <a:spcPct val="107000"/>
                        </a:lnSpc>
                        <a:spcBef>
                          <a:spcPts val="0"/>
                        </a:spcBef>
                        <a:spcAft>
                          <a:spcPts val="0"/>
                        </a:spcAft>
                        <a:buNone/>
                      </a:pPr>
                      <a:r>
                        <a:rPr lang="en-US" sz="1100" u="none" strike="noStrike" cap="none"/>
                        <a:t>Cell</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2 min</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5 min</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8 min</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11 min</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14 min</a:t>
                      </a:r>
                      <a:endParaRPr sz="1100" u="none" strike="noStrike" cap="none" dirty="0">
                        <a:latin typeface="Calibri"/>
                        <a:ea typeface="Calibri"/>
                        <a:cs typeface="Calibri"/>
                        <a:sym typeface="Calibri"/>
                      </a:endParaRPr>
                    </a:p>
                  </a:txBody>
                  <a:tcPr marL="68575" marR="68575" marT="0" marB="0"/>
                </a:tc>
                <a:extLst>
                  <a:ext uri="{0D108BD9-81ED-4DB2-BD59-A6C34878D82A}">
                    <a16:rowId xmlns:a16="http://schemas.microsoft.com/office/drawing/2014/main" val="10000"/>
                  </a:ext>
                </a:extLst>
              </a:tr>
              <a:tr h="139700">
                <a:tc>
                  <a:txBody>
                    <a:bodyPr/>
                    <a:lstStyle/>
                    <a:p>
                      <a:pPr marL="0" marR="0" lvl="0" indent="0" algn="ctr" rtl="0">
                        <a:lnSpc>
                          <a:spcPct val="107000"/>
                        </a:lnSpc>
                        <a:spcBef>
                          <a:spcPts val="0"/>
                        </a:spcBef>
                        <a:spcAft>
                          <a:spcPts val="0"/>
                        </a:spcAft>
                        <a:buNone/>
                      </a:pPr>
                      <a:r>
                        <a:rPr lang="en-US" sz="1100" u="none" strike="noStrike" cap="none"/>
                        <a:t>1</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1"/>
                  </a:ext>
                </a:extLst>
              </a:tr>
              <a:tr h="139700">
                <a:tc>
                  <a:txBody>
                    <a:bodyPr/>
                    <a:lstStyle/>
                    <a:p>
                      <a:pPr marL="0" marR="0" lvl="0" indent="0" algn="ctr" rtl="0">
                        <a:lnSpc>
                          <a:spcPct val="107000"/>
                        </a:lnSpc>
                        <a:spcBef>
                          <a:spcPts val="0"/>
                        </a:spcBef>
                        <a:spcAft>
                          <a:spcPts val="0"/>
                        </a:spcAft>
                        <a:buNone/>
                      </a:pPr>
                      <a:r>
                        <a:rPr lang="en-US" sz="1100" u="none" strike="noStrike" cap="none"/>
                        <a:t>2</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2"/>
                  </a:ext>
                </a:extLst>
              </a:tr>
              <a:tr h="139700">
                <a:tc>
                  <a:txBody>
                    <a:bodyPr/>
                    <a:lstStyle/>
                    <a:p>
                      <a:pPr marL="0" marR="0" lvl="0" indent="0" algn="ctr" rtl="0">
                        <a:lnSpc>
                          <a:spcPct val="107000"/>
                        </a:lnSpc>
                        <a:spcBef>
                          <a:spcPts val="0"/>
                        </a:spcBef>
                        <a:spcAft>
                          <a:spcPts val="0"/>
                        </a:spcAft>
                        <a:buNone/>
                      </a:pPr>
                      <a:r>
                        <a:rPr lang="en-US" sz="1100" u="none" strike="noStrike" cap="none"/>
                        <a:t>3</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3"/>
                  </a:ext>
                </a:extLst>
              </a:tr>
              <a:tr h="139700">
                <a:tc>
                  <a:txBody>
                    <a:bodyPr/>
                    <a:lstStyle/>
                    <a:p>
                      <a:pPr marL="0" marR="0" lvl="0" indent="0" algn="ctr" rtl="0">
                        <a:lnSpc>
                          <a:spcPct val="107000"/>
                        </a:lnSpc>
                        <a:spcBef>
                          <a:spcPts val="0"/>
                        </a:spcBef>
                        <a:spcAft>
                          <a:spcPts val="0"/>
                        </a:spcAft>
                        <a:buNone/>
                      </a:pPr>
                      <a:r>
                        <a:rPr lang="en-US" sz="1100" u="none" strike="noStrike" cap="none"/>
                        <a:t>4</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4"/>
                  </a:ext>
                </a:extLst>
              </a:tr>
              <a:tr h="139700">
                <a:tc>
                  <a:txBody>
                    <a:bodyPr/>
                    <a:lstStyle/>
                    <a:p>
                      <a:pPr marL="0" marR="0" lvl="0" indent="0" algn="ctr" rtl="0">
                        <a:lnSpc>
                          <a:spcPct val="107000"/>
                        </a:lnSpc>
                        <a:spcBef>
                          <a:spcPts val="0"/>
                        </a:spcBef>
                        <a:spcAft>
                          <a:spcPts val="0"/>
                        </a:spcAft>
                        <a:buNone/>
                      </a:pPr>
                      <a:r>
                        <a:rPr lang="en-US" sz="1100" u="none" strike="noStrike" cap="none"/>
                        <a:t>5</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5"/>
                  </a:ext>
                </a:extLst>
              </a:tr>
              <a:tr h="139700">
                <a:tc>
                  <a:txBody>
                    <a:bodyPr/>
                    <a:lstStyle/>
                    <a:p>
                      <a:pPr marL="0" marR="0" lvl="0" indent="0" algn="ctr" rtl="0">
                        <a:lnSpc>
                          <a:spcPct val="107000"/>
                        </a:lnSpc>
                        <a:spcBef>
                          <a:spcPts val="0"/>
                        </a:spcBef>
                        <a:spcAft>
                          <a:spcPts val="0"/>
                        </a:spcAft>
                        <a:buNone/>
                      </a:pPr>
                      <a:r>
                        <a:rPr lang="en-US" sz="1100" u="none" strike="noStrike" cap="none"/>
                        <a:t>6</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6"/>
                  </a:ext>
                </a:extLst>
              </a:tr>
              <a:tr h="139700">
                <a:tc>
                  <a:txBody>
                    <a:bodyPr/>
                    <a:lstStyle/>
                    <a:p>
                      <a:pPr marL="0" marR="0" lvl="0" indent="0" algn="ctr" rtl="0">
                        <a:lnSpc>
                          <a:spcPct val="107000"/>
                        </a:lnSpc>
                        <a:spcBef>
                          <a:spcPts val="0"/>
                        </a:spcBef>
                        <a:spcAft>
                          <a:spcPts val="0"/>
                        </a:spcAft>
                        <a:buNone/>
                      </a:pPr>
                      <a:r>
                        <a:rPr lang="en-US" sz="1100" u="none" strike="noStrike" cap="none"/>
                        <a:t>7</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7"/>
                  </a:ext>
                </a:extLst>
              </a:tr>
              <a:tr h="139700">
                <a:tc>
                  <a:txBody>
                    <a:bodyPr/>
                    <a:lstStyle/>
                    <a:p>
                      <a:pPr marL="0" marR="0" lvl="0" indent="0" algn="ctr" rtl="0">
                        <a:lnSpc>
                          <a:spcPct val="107000"/>
                        </a:lnSpc>
                        <a:spcBef>
                          <a:spcPts val="0"/>
                        </a:spcBef>
                        <a:spcAft>
                          <a:spcPts val="0"/>
                        </a:spcAft>
                        <a:buNone/>
                      </a:pPr>
                      <a:r>
                        <a:rPr lang="en-US" sz="1100" u="none" strike="noStrike" cap="none"/>
                        <a:t>8</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8"/>
                  </a:ext>
                </a:extLst>
              </a:tr>
              <a:tr h="139700">
                <a:tc>
                  <a:txBody>
                    <a:bodyPr/>
                    <a:lstStyle/>
                    <a:p>
                      <a:pPr marL="0" marR="0" lvl="0" indent="0" algn="ctr" rtl="0">
                        <a:lnSpc>
                          <a:spcPct val="107000"/>
                        </a:lnSpc>
                        <a:spcBef>
                          <a:spcPts val="0"/>
                        </a:spcBef>
                        <a:spcAft>
                          <a:spcPts val="0"/>
                        </a:spcAft>
                        <a:buNone/>
                      </a:pPr>
                      <a:r>
                        <a:rPr lang="en-US" sz="1100" u="none" strike="noStrike" cap="none"/>
                        <a:t>9</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9"/>
                  </a:ext>
                </a:extLst>
              </a:tr>
              <a:tr h="139700">
                <a:tc>
                  <a:txBody>
                    <a:bodyPr/>
                    <a:lstStyle/>
                    <a:p>
                      <a:pPr marL="0" marR="0" lvl="0" indent="0" algn="ctr" rtl="0">
                        <a:lnSpc>
                          <a:spcPct val="107000"/>
                        </a:lnSpc>
                        <a:spcBef>
                          <a:spcPts val="0"/>
                        </a:spcBef>
                        <a:spcAft>
                          <a:spcPts val="0"/>
                        </a:spcAft>
                        <a:buNone/>
                      </a:pPr>
                      <a:r>
                        <a:rPr lang="en-US" sz="1100" u="none" strike="noStrike" cap="none"/>
                        <a:t>10</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 </a:t>
                      </a:r>
                      <a:endParaRPr sz="1100" u="none" strike="noStrike" cap="none" dirty="0">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10"/>
                  </a:ext>
                </a:extLst>
              </a:tr>
              <a:tr h="139700">
                <a:tc>
                  <a:txBody>
                    <a:bodyPr/>
                    <a:lstStyle/>
                    <a:p>
                      <a:pPr marL="0" marR="0" lvl="0" indent="0" algn="ctr" rtl="0">
                        <a:lnSpc>
                          <a:spcPct val="107000"/>
                        </a:lnSpc>
                        <a:spcBef>
                          <a:spcPts val="0"/>
                        </a:spcBef>
                        <a:spcAft>
                          <a:spcPts val="0"/>
                        </a:spcAft>
                        <a:buNone/>
                      </a:pPr>
                      <a:r>
                        <a:rPr lang="en-US" sz="1100" u="none" strike="noStrike" cap="none"/>
                        <a:t>Average</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a:t> </a:t>
                      </a:r>
                      <a:endParaRPr sz="11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US" sz="1100" u="none" strike="noStrike" cap="none" dirty="0"/>
                        <a:t> </a:t>
                      </a:r>
                      <a:endParaRPr sz="1100" u="none" strike="noStrike" cap="none" dirty="0">
                        <a:latin typeface="Calibri"/>
                        <a:ea typeface="Calibri"/>
                        <a:cs typeface="Calibri"/>
                        <a:sym typeface="Calibri"/>
                      </a:endParaRPr>
                    </a:p>
                  </a:txBody>
                  <a:tcPr marL="68575" marR="68575" marT="0" marB="0"/>
                </a:tc>
                <a:extLst>
                  <a:ext uri="{0D108BD9-81ED-4DB2-BD59-A6C34878D82A}">
                    <a16:rowId xmlns:a16="http://schemas.microsoft.com/office/drawing/2014/main" val="10011"/>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98"/>
        <p:cNvGrpSpPr/>
        <p:nvPr/>
      </p:nvGrpSpPr>
      <p:grpSpPr>
        <a:xfrm>
          <a:off x="0" y="0"/>
          <a:ext cx="0" cy="0"/>
          <a:chOff x="0" y="0"/>
          <a:chExt cx="0" cy="0"/>
        </a:xfrm>
      </p:grpSpPr>
      <p:sp>
        <p:nvSpPr>
          <p:cNvPr id="599" name="Google Shape;599;p23"/>
          <p:cNvSpPr txBox="1">
            <a:spLocks noGrp="1"/>
          </p:cNvSpPr>
          <p:nvPr>
            <p:ph type="title"/>
          </p:nvPr>
        </p:nvSpPr>
        <p:spPr>
          <a:xfrm>
            <a:off x="81280" y="-85576"/>
            <a:ext cx="1150112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3700"/>
              <a:buNone/>
            </a:pPr>
            <a:r>
              <a:rPr lang="en-US" b="1" dirty="0">
                <a:latin typeface="Calibri" panose="020F0502020204030204" pitchFamily="34" charset="0"/>
                <a:cs typeface="Calibri" panose="020F0502020204030204" pitchFamily="34" charset="0"/>
              </a:rPr>
              <a:t>Important Protocol Notes – Osmosis (Activity 4) </a:t>
            </a:r>
            <a:endParaRPr b="1" dirty="0">
              <a:latin typeface="Calibri" panose="020F0502020204030204" pitchFamily="34" charset="0"/>
              <a:cs typeface="Calibri" panose="020F0502020204030204" pitchFamily="34" charset="0"/>
            </a:endParaRPr>
          </a:p>
        </p:txBody>
      </p:sp>
      <p:sp>
        <p:nvSpPr>
          <p:cNvPr id="600" name="Google Shape;600;p23"/>
          <p:cNvSpPr txBox="1">
            <a:spLocks noGrp="1"/>
          </p:cNvSpPr>
          <p:nvPr>
            <p:ph type="body" idx="1"/>
          </p:nvPr>
        </p:nvSpPr>
        <p:spPr>
          <a:xfrm>
            <a:off x="609600" y="835891"/>
            <a:ext cx="10972800" cy="4526100"/>
          </a:xfrm>
          <a:prstGeom prst="rect">
            <a:avLst/>
          </a:prstGeom>
          <a:noFill/>
          <a:ln>
            <a:noFill/>
          </a:ln>
        </p:spPr>
        <p:txBody>
          <a:bodyPr spcFirstLastPara="1" wrap="square" lIns="91425" tIns="45700" rIns="91425" bIns="45700" anchor="t" anchorCtr="0">
            <a:noAutofit/>
          </a:bodyPr>
          <a:lstStyle/>
          <a:p>
            <a:pPr marL="114300" lvl="0" indent="0" algn="l" rtl="0">
              <a:lnSpc>
                <a:spcPct val="115000"/>
              </a:lnSpc>
              <a:spcBef>
                <a:spcPts val="360"/>
              </a:spcBef>
              <a:spcAft>
                <a:spcPts val="0"/>
              </a:spcAft>
              <a:buClr>
                <a:srgbClr val="FF0000"/>
              </a:buClr>
              <a:buSzPts val="1800"/>
              <a:buNone/>
            </a:pPr>
            <a:r>
              <a:rPr lang="en-US" dirty="0">
                <a:solidFill>
                  <a:schemeClr val="dk1"/>
                </a:solidFill>
                <a:highlight>
                  <a:srgbClr val="FFFFFF"/>
                </a:highlight>
                <a:latin typeface="Calibri" panose="020F0502020204030204" pitchFamily="34" charset="0"/>
                <a:cs typeface="Calibri" panose="020F0502020204030204" pitchFamily="34" charset="0"/>
              </a:rPr>
              <a:t>- Place a cover slip</a:t>
            </a:r>
            <a:r>
              <a:rPr lang="en-US" dirty="0">
                <a:solidFill>
                  <a:schemeClr val="dk1"/>
                </a:solidFill>
                <a:latin typeface="Calibri" panose="020F0502020204030204" pitchFamily="34" charset="0"/>
                <a:cs typeface="Calibri" panose="020F0502020204030204" pitchFamily="34" charset="0"/>
              </a:rPr>
              <a:t> over your droplets after mixing</a:t>
            </a:r>
            <a:endParaRPr dirty="0">
              <a:latin typeface="Calibri" panose="020F0502020204030204" pitchFamily="34" charset="0"/>
              <a:cs typeface="Calibri" panose="020F0502020204030204" pitchFamily="34" charset="0"/>
            </a:endParaRPr>
          </a:p>
          <a:p>
            <a:pPr marL="114300" lvl="0" indent="0" algn="l" rtl="0">
              <a:lnSpc>
                <a:spcPct val="115000"/>
              </a:lnSpc>
              <a:spcBef>
                <a:spcPts val="360"/>
              </a:spcBef>
              <a:spcAft>
                <a:spcPts val="0"/>
              </a:spcAft>
              <a:buClr>
                <a:srgbClr val="FF0000"/>
              </a:buClr>
              <a:buSzPts val="1800"/>
              <a:buNone/>
            </a:pPr>
            <a:r>
              <a:rPr lang="en-US" dirty="0">
                <a:solidFill>
                  <a:schemeClr val="dk1"/>
                </a:solidFill>
                <a:latin typeface="Calibri" panose="020F0502020204030204" pitchFamily="34" charset="0"/>
                <a:cs typeface="Calibri" panose="020F0502020204030204" pitchFamily="34" charset="0"/>
              </a:rPr>
              <a:t>- </a:t>
            </a:r>
            <a:r>
              <a:rPr lang="en-US" u="sng" dirty="0">
                <a:solidFill>
                  <a:schemeClr val="dk1"/>
                </a:solidFill>
                <a:latin typeface="Calibri" panose="020F0502020204030204" pitchFamily="34" charset="0"/>
                <a:cs typeface="Calibri" panose="020F0502020204030204" pitchFamily="34" charset="0"/>
              </a:rPr>
              <a:t>Center your droplets</a:t>
            </a:r>
            <a:r>
              <a:rPr lang="en-US" dirty="0">
                <a:solidFill>
                  <a:schemeClr val="dk1"/>
                </a:solidFill>
                <a:latin typeface="Calibri" panose="020F0502020204030204" pitchFamily="34" charset="0"/>
                <a:cs typeface="Calibri" panose="020F0502020204030204" pitchFamily="34" charset="0"/>
              </a:rPr>
              <a:t> to avoid liquid runoff; a triangular formation (for the Osmosis activity) works best before mixing: </a:t>
            </a:r>
            <a:r>
              <a:rPr lang="en-US" i="1" dirty="0">
                <a:solidFill>
                  <a:schemeClr val="dk1"/>
                </a:solidFill>
                <a:latin typeface="Calibri" panose="020F0502020204030204" pitchFamily="34" charset="0"/>
                <a:cs typeface="Calibri" panose="020F0502020204030204" pitchFamily="34" charset="0"/>
              </a:rPr>
              <a:t>Tet. </a:t>
            </a:r>
            <a:r>
              <a:rPr lang="en-US" dirty="0">
                <a:solidFill>
                  <a:schemeClr val="dk1"/>
                </a:solidFill>
                <a:latin typeface="Calibri" panose="020F0502020204030204" pitchFamily="34" charset="0"/>
                <a:cs typeface="Calibri" panose="020F0502020204030204" pitchFamily="34" charset="0"/>
              </a:rPr>
              <a:t>culture, solution, Detain </a:t>
            </a:r>
            <a:r>
              <a:rPr lang="en-US" sz="4400" dirty="0">
                <a:latin typeface="Calibri" panose="020F0502020204030204" pitchFamily="34" charset="0"/>
                <a:cs typeface="Calibri" panose="020F0502020204030204" pitchFamily="34" charset="0"/>
              </a:rPr>
              <a:t>∴ </a:t>
            </a:r>
            <a:endParaRPr dirty="0">
              <a:latin typeface="Calibri" panose="020F0502020204030204" pitchFamily="34" charset="0"/>
              <a:cs typeface="Calibri" panose="020F0502020204030204" pitchFamily="34" charset="0"/>
            </a:endParaRPr>
          </a:p>
          <a:p>
            <a:pPr marL="114300" lvl="0" indent="0" algn="l" rtl="0">
              <a:lnSpc>
                <a:spcPct val="115000"/>
              </a:lnSpc>
              <a:spcBef>
                <a:spcPts val="360"/>
              </a:spcBef>
              <a:spcAft>
                <a:spcPts val="0"/>
              </a:spcAft>
              <a:buClr>
                <a:srgbClr val="FF0000"/>
              </a:buClr>
              <a:buSzPts val="1800"/>
              <a:buNone/>
            </a:pPr>
            <a:r>
              <a:rPr lang="en-US" b="1" dirty="0">
                <a:solidFill>
                  <a:schemeClr val="dk1"/>
                </a:solidFill>
                <a:latin typeface="Calibri" panose="020F0502020204030204" pitchFamily="34" charset="0"/>
                <a:cs typeface="Calibri" panose="020F0502020204030204" pitchFamily="34" charset="0"/>
              </a:rPr>
              <a:t>- </a:t>
            </a:r>
            <a:r>
              <a:rPr lang="en-US" b="1" u="sng" dirty="0">
                <a:solidFill>
                  <a:schemeClr val="dk1"/>
                </a:solidFill>
                <a:latin typeface="Calibri" panose="020F0502020204030204" pitchFamily="34" charset="0"/>
                <a:cs typeface="Calibri" panose="020F0502020204030204" pitchFamily="34" charset="0"/>
              </a:rPr>
              <a:t>Conserve slides</a:t>
            </a:r>
            <a:r>
              <a:rPr lang="en-US" b="1" dirty="0">
                <a:solidFill>
                  <a:schemeClr val="dk1"/>
                </a:solidFill>
                <a:latin typeface="Calibri" panose="020F0502020204030204" pitchFamily="34" charset="0"/>
                <a:cs typeface="Calibri" panose="020F0502020204030204" pitchFamily="34" charset="0"/>
              </a:rPr>
              <a:t> </a:t>
            </a:r>
            <a:r>
              <a:rPr lang="en-US" dirty="0">
                <a:solidFill>
                  <a:schemeClr val="dk1"/>
                </a:solidFill>
                <a:latin typeface="Calibri" panose="020F0502020204030204" pitchFamily="34" charset="0"/>
                <a:cs typeface="Calibri" panose="020F0502020204030204" pitchFamily="34" charset="0"/>
              </a:rPr>
              <a:t>(especially during Phagocytosis) - you can fit </a:t>
            </a:r>
            <a:r>
              <a:rPr lang="en-US" i="1" dirty="0">
                <a:solidFill>
                  <a:schemeClr val="dk1"/>
                </a:solidFill>
                <a:latin typeface="Calibri" panose="020F0502020204030204" pitchFamily="34" charset="0"/>
                <a:cs typeface="Calibri" panose="020F0502020204030204" pitchFamily="34" charset="0"/>
              </a:rPr>
              <a:t>at least</a:t>
            </a:r>
            <a:r>
              <a:rPr lang="en-US" dirty="0">
                <a:solidFill>
                  <a:schemeClr val="dk1"/>
                </a:solidFill>
                <a:latin typeface="Calibri" panose="020F0502020204030204" pitchFamily="34" charset="0"/>
                <a:cs typeface="Calibri" panose="020F0502020204030204" pitchFamily="34" charset="0"/>
              </a:rPr>
              <a:t> two droplets/samples on a single slide; this will greatly reduce slide waste. Be sure not to mix up time points if doing this</a:t>
            </a:r>
            <a:endParaRPr dirty="0">
              <a:latin typeface="Calibri" panose="020F0502020204030204" pitchFamily="34" charset="0"/>
              <a:cs typeface="Calibri" panose="020F0502020204030204" pitchFamily="34" charset="0"/>
            </a:endParaRPr>
          </a:p>
          <a:p>
            <a:pPr marL="114300" lvl="0" indent="0" algn="l" rtl="0">
              <a:lnSpc>
                <a:spcPct val="115000"/>
              </a:lnSpc>
              <a:spcBef>
                <a:spcPts val="0"/>
              </a:spcBef>
              <a:spcAft>
                <a:spcPts val="0"/>
              </a:spcAft>
              <a:buSzPts val="1800"/>
              <a:buNone/>
            </a:pPr>
            <a:r>
              <a:rPr lang="en-US" b="1" dirty="0">
                <a:solidFill>
                  <a:schemeClr val="dk1"/>
                </a:solidFill>
                <a:latin typeface="Calibri" panose="020F0502020204030204" pitchFamily="34" charset="0"/>
                <a:cs typeface="Calibri" panose="020F0502020204030204" pitchFamily="34" charset="0"/>
              </a:rPr>
              <a:t>- Set up/begin your Phagocytosis experiment first</a:t>
            </a:r>
          </a:p>
          <a:p>
            <a:pPr marL="114300" lvl="0" indent="0" algn="l" rtl="0">
              <a:lnSpc>
                <a:spcPct val="115000"/>
              </a:lnSpc>
              <a:spcBef>
                <a:spcPts val="0"/>
              </a:spcBef>
              <a:spcAft>
                <a:spcPts val="0"/>
              </a:spcAft>
              <a:buSzPts val="1800"/>
              <a:buNone/>
            </a:pPr>
            <a:r>
              <a:rPr lang="en-US" dirty="0">
                <a:solidFill>
                  <a:schemeClr val="dk1"/>
                </a:solidFill>
                <a:latin typeface="Calibri" panose="020F0502020204030204" pitchFamily="34" charset="0"/>
                <a:cs typeface="Calibri" panose="020F0502020204030204" pitchFamily="34" charset="0"/>
              </a:rPr>
              <a:t>- Can start Osmosis activity once Phagocytosis experiment is established (divide up tasks with your group members)</a:t>
            </a:r>
            <a:endParaRPr dirty="0">
              <a:latin typeface="Calibri" panose="020F0502020204030204" pitchFamily="34" charset="0"/>
              <a:cs typeface="Calibri" panose="020F0502020204030204" pitchFamily="34" charset="0"/>
            </a:endParaRPr>
          </a:p>
          <a:p>
            <a:pPr marL="114300" lvl="0" indent="0" algn="l" rtl="0">
              <a:lnSpc>
                <a:spcPct val="115000"/>
              </a:lnSpc>
              <a:spcBef>
                <a:spcPts val="0"/>
              </a:spcBef>
              <a:spcAft>
                <a:spcPts val="0"/>
              </a:spcAft>
              <a:buClr>
                <a:schemeClr val="dk1"/>
              </a:buClr>
              <a:buSzPts val="1800"/>
              <a:buNone/>
            </a:pPr>
            <a:r>
              <a:rPr lang="en-US" u="sng" dirty="0">
                <a:solidFill>
                  <a:schemeClr val="dk1"/>
                </a:solidFill>
                <a:latin typeface="Calibri" panose="020F0502020204030204" pitchFamily="34" charset="0"/>
                <a:cs typeface="Calibri" panose="020F0502020204030204" pitchFamily="34" charset="0"/>
              </a:rPr>
              <a:t>- Remember correct micropipette use! </a:t>
            </a:r>
            <a:r>
              <a:rPr lang="en-US" dirty="0">
                <a:solidFill>
                  <a:schemeClr val="dk1"/>
                </a:solidFill>
                <a:latin typeface="Calibri" panose="020F0502020204030204" pitchFamily="34" charset="0"/>
                <a:cs typeface="Calibri" panose="020F0502020204030204" pitchFamily="34" charset="0"/>
              </a:rPr>
              <a:t>You need 3 different micropipettes today; </a:t>
            </a:r>
            <a:r>
              <a:rPr lang="en-US" b="1" dirty="0">
                <a:solidFill>
                  <a:schemeClr val="dk1"/>
                </a:solidFill>
                <a:latin typeface="Calibri" panose="020F0502020204030204" pitchFamily="34" charset="0"/>
                <a:cs typeface="Calibri" panose="020F0502020204030204" pitchFamily="34" charset="0"/>
              </a:rPr>
              <a:t>make sure you’re using the right one for the volume you need! </a:t>
            </a:r>
            <a:endParaRPr b="1" dirty="0">
              <a:solidFill>
                <a:schemeClr val="dk1"/>
              </a:solidFill>
              <a:latin typeface="Calibri" panose="020F0502020204030204" pitchFamily="34" charset="0"/>
              <a:cs typeface="Calibri" panose="020F0502020204030204" pitchFamily="34" charset="0"/>
            </a:endParaRPr>
          </a:p>
        </p:txBody>
      </p:sp>
      <p:sp>
        <p:nvSpPr>
          <p:cNvPr id="5" name="Footer Placeholder 4">
            <a:extLst>
              <a:ext uri="{FF2B5EF4-FFF2-40B4-BE49-F238E27FC236}">
                <a16:creationId xmlns:a16="http://schemas.microsoft.com/office/drawing/2014/main" id="{36D25794-29A6-6347-20CB-A48522C44AC2}"/>
              </a:ext>
            </a:extLst>
          </p:cNvPr>
          <p:cNvSpPr txBox="1">
            <a:spLocks noGrp="1"/>
          </p:cNvSpPr>
          <p:nvPr>
            <p:ph type="ftr" idx="11"/>
          </p:nvPr>
        </p:nvSpPr>
        <p:spPr>
          <a:xfrm>
            <a:off x="10955283" y="6521569"/>
            <a:ext cx="3860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30</a:t>
            </a:fld>
            <a:r>
              <a:rPr lang="en-US" sz="1400" i="1" dirty="0">
                <a:solidFill>
                  <a:schemeClr val="tx1"/>
                </a:solidFill>
              </a:rPr>
              <a:t> of </a:t>
            </a:r>
            <a:r>
              <a:rPr lang="en-US" i="1" dirty="0">
                <a:solidFill>
                  <a:schemeClr val="tx1"/>
                </a:solidFill>
              </a:rPr>
              <a:t>97</a:t>
            </a:r>
            <a:endParaRPr lang="en-US" sz="1400" i="1" dirty="0">
              <a:solidFill>
                <a:schemeClr val="tx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604"/>
        <p:cNvGrpSpPr/>
        <p:nvPr/>
      </p:nvGrpSpPr>
      <p:grpSpPr>
        <a:xfrm>
          <a:off x="0" y="0"/>
          <a:ext cx="0" cy="0"/>
          <a:chOff x="0" y="0"/>
          <a:chExt cx="0" cy="0"/>
        </a:xfrm>
      </p:grpSpPr>
      <p:pic>
        <p:nvPicPr>
          <p:cNvPr id="605" name="Google Shape;605;p24" descr="A picture containing circle, screenshot&#10;&#10;Description automatically generated"/>
          <p:cNvPicPr preferRelativeResize="0"/>
          <p:nvPr/>
        </p:nvPicPr>
        <p:blipFill rotWithShape="1">
          <a:blip r:embed="rId3">
            <a:alphaModFix/>
          </a:blip>
          <a:srcRect/>
          <a:stretch/>
        </p:blipFill>
        <p:spPr>
          <a:xfrm>
            <a:off x="7550429" y="100366"/>
            <a:ext cx="4565734" cy="3259785"/>
          </a:xfrm>
          <a:prstGeom prst="rect">
            <a:avLst/>
          </a:prstGeom>
          <a:noFill/>
          <a:ln>
            <a:noFill/>
          </a:ln>
        </p:spPr>
      </p:pic>
      <p:sp>
        <p:nvSpPr>
          <p:cNvPr id="606" name="Google Shape;606;p24"/>
          <p:cNvSpPr txBox="1">
            <a:spLocks noGrp="1"/>
          </p:cNvSpPr>
          <p:nvPr>
            <p:ph type="title"/>
          </p:nvPr>
        </p:nvSpPr>
        <p:spPr>
          <a:xfrm>
            <a:off x="569569" y="-397114"/>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1800"/>
              <a:buNone/>
            </a:pPr>
            <a:r>
              <a:rPr lang="en-US" sz="3200" dirty="0"/>
              <a:t>Activity 4: Osmosis (abridged protocol)</a:t>
            </a:r>
            <a:endParaRPr sz="3200" i="1" dirty="0"/>
          </a:p>
        </p:txBody>
      </p:sp>
      <p:sp>
        <p:nvSpPr>
          <p:cNvPr id="607" name="Google Shape;607;p24"/>
          <p:cNvSpPr txBox="1">
            <a:spLocks noGrp="1"/>
          </p:cNvSpPr>
          <p:nvPr>
            <p:ph type="body" idx="1"/>
          </p:nvPr>
        </p:nvSpPr>
        <p:spPr>
          <a:xfrm>
            <a:off x="34743" y="561975"/>
            <a:ext cx="7509057" cy="5497758"/>
          </a:xfrm>
          <a:prstGeom prst="rect">
            <a:avLst/>
          </a:prstGeom>
          <a:noFill/>
          <a:ln>
            <a:noFill/>
          </a:ln>
        </p:spPr>
        <p:txBody>
          <a:bodyPr spcFirstLastPara="1" wrap="square" lIns="91425" tIns="45700" rIns="91425" bIns="45700" anchor="t" anchorCtr="0">
            <a:noAutofit/>
          </a:bodyPr>
          <a:lstStyle/>
          <a:p>
            <a:pPr marL="342900" marR="0" lvl="0" indent="-342900" algn="l" rtl="0">
              <a:lnSpc>
                <a:spcPct val="115000"/>
              </a:lnSpc>
              <a:spcBef>
                <a:spcPts val="0"/>
              </a:spcBef>
              <a:spcAft>
                <a:spcPts val="0"/>
              </a:spcAft>
              <a:buSzPct val="100000"/>
              <a:buFont typeface="Arial"/>
              <a:buAutoNum type="arabicPeriod"/>
            </a:pPr>
            <a:r>
              <a:rPr lang="en-US" sz="1400" dirty="0">
                <a:latin typeface="Arial"/>
                <a:ea typeface="Arial"/>
                <a:cs typeface="Arial"/>
                <a:sym typeface="Arial"/>
              </a:rPr>
              <a:t>Using a p20 micropipette, transfer 10 µL of </a:t>
            </a:r>
            <a:r>
              <a:rPr lang="en-US" sz="1400" i="1" dirty="0">
                <a:latin typeface="Arial"/>
                <a:ea typeface="Arial"/>
                <a:cs typeface="Arial"/>
                <a:sym typeface="Arial"/>
              </a:rPr>
              <a:t>Tetrahymena</a:t>
            </a:r>
            <a:r>
              <a:rPr lang="en-US" sz="1400" dirty="0">
                <a:latin typeface="Arial"/>
                <a:ea typeface="Arial"/>
                <a:cs typeface="Arial"/>
                <a:sym typeface="Arial"/>
              </a:rPr>
              <a:t> culture to a slide.</a:t>
            </a:r>
            <a:endParaRPr sz="1400" dirty="0">
              <a:latin typeface="Times New Roman"/>
              <a:ea typeface="Times New Roman"/>
              <a:cs typeface="Times New Roman"/>
              <a:sym typeface="Times New Roman"/>
            </a:endParaRPr>
          </a:p>
          <a:p>
            <a:pPr marL="342900" marR="0" lvl="0" indent="-342900" algn="l" rtl="0">
              <a:lnSpc>
                <a:spcPct val="115000"/>
              </a:lnSpc>
              <a:spcBef>
                <a:spcPts val="1000"/>
              </a:spcBef>
              <a:spcAft>
                <a:spcPts val="0"/>
              </a:spcAft>
              <a:buSzPct val="100000"/>
              <a:buFont typeface="Arial"/>
              <a:buAutoNum type="arabicPeriod"/>
            </a:pPr>
            <a:r>
              <a:rPr lang="en-US" sz="1400" dirty="0">
                <a:latin typeface="Arial"/>
                <a:ea typeface="Arial"/>
                <a:cs typeface="Arial"/>
                <a:sym typeface="Arial"/>
              </a:rPr>
              <a:t>Using a new pipette tip, add 10 µL of Detain to your drop of cells; mix using your pipette tip.</a:t>
            </a:r>
            <a:endParaRPr sz="1400" dirty="0">
              <a:latin typeface="Times New Roman"/>
              <a:ea typeface="Times New Roman"/>
              <a:cs typeface="Times New Roman"/>
              <a:sym typeface="Times New Roman"/>
            </a:endParaRPr>
          </a:p>
          <a:p>
            <a:pPr marL="342900" marR="0" lvl="0" indent="-342900" algn="l" rtl="0">
              <a:lnSpc>
                <a:spcPct val="115000"/>
              </a:lnSpc>
              <a:spcBef>
                <a:spcPts val="1000"/>
              </a:spcBef>
              <a:spcAft>
                <a:spcPts val="0"/>
              </a:spcAft>
              <a:buSzPct val="100000"/>
              <a:buFont typeface="Arial"/>
              <a:buAutoNum type="arabicPeriod"/>
            </a:pPr>
            <a:r>
              <a:rPr lang="en-US" sz="1400" dirty="0">
                <a:latin typeface="Arial"/>
                <a:ea typeface="Arial"/>
                <a:cs typeface="Arial"/>
                <a:sym typeface="Arial"/>
              </a:rPr>
              <a:t>Place a cover slip over your sample and view your slide (start with the 4x lens).</a:t>
            </a:r>
            <a:endParaRPr sz="1400" dirty="0"/>
          </a:p>
          <a:p>
            <a:pPr marL="342900" marR="0" lvl="0" indent="-342900" algn="l" rtl="0">
              <a:lnSpc>
                <a:spcPct val="115000"/>
              </a:lnSpc>
              <a:spcBef>
                <a:spcPts val="1000"/>
              </a:spcBef>
              <a:spcAft>
                <a:spcPts val="0"/>
              </a:spcAft>
              <a:buSzPct val="100000"/>
              <a:buFont typeface="Arial"/>
              <a:buAutoNum type="arabicPeriod"/>
            </a:pPr>
            <a:r>
              <a:rPr lang="en-US" sz="1400" dirty="0">
                <a:latin typeface="Arial"/>
                <a:ea typeface="Arial"/>
                <a:cs typeface="Arial"/>
                <a:sym typeface="Arial"/>
              </a:rPr>
              <a:t>Look for a slow-moving </a:t>
            </a:r>
            <a:r>
              <a:rPr lang="en-US" sz="1400" i="1" dirty="0">
                <a:latin typeface="Arial"/>
                <a:ea typeface="Arial"/>
                <a:cs typeface="Arial"/>
                <a:sym typeface="Arial"/>
              </a:rPr>
              <a:t>Tetrahymena </a:t>
            </a:r>
            <a:r>
              <a:rPr lang="en-US" sz="1400" dirty="0">
                <a:latin typeface="Arial"/>
                <a:ea typeface="Arial"/>
                <a:cs typeface="Arial"/>
                <a:sym typeface="Arial"/>
              </a:rPr>
              <a:t>near the middle of your field of view. Without losing sight of your cell, switch to your 10x lens, re-focus if needed using the fine focus knob, and finally, switch to your 40x lens. If you look closely, you should be able to see a round, bright spot at the posterior end of the cell that expands and shrinks after a little while; this is a </a:t>
            </a:r>
            <a:r>
              <a:rPr lang="en-US" sz="1400" b="1" dirty="0">
                <a:latin typeface="Arial"/>
                <a:ea typeface="Arial"/>
                <a:cs typeface="Arial"/>
                <a:sym typeface="Arial"/>
              </a:rPr>
              <a:t>contractile vacuole, </a:t>
            </a:r>
            <a:r>
              <a:rPr lang="en-US" sz="1400" dirty="0">
                <a:latin typeface="Arial"/>
                <a:ea typeface="Arial"/>
                <a:cs typeface="Arial"/>
                <a:sym typeface="Arial"/>
              </a:rPr>
              <a:t>and you have just witnessed a contraction cycle.</a:t>
            </a:r>
          </a:p>
          <a:p>
            <a:pPr marL="342900" marR="0" lvl="0" indent="-342900" algn="l" rtl="0">
              <a:lnSpc>
                <a:spcPct val="115000"/>
              </a:lnSpc>
              <a:spcBef>
                <a:spcPts val="1000"/>
              </a:spcBef>
              <a:spcAft>
                <a:spcPts val="0"/>
              </a:spcAft>
              <a:buSzPct val="100000"/>
              <a:buFont typeface="Arial"/>
              <a:buAutoNum type="arabicPeriod"/>
            </a:pPr>
            <a:endParaRPr lang="en-US" sz="1400" dirty="0">
              <a:latin typeface="Arial"/>
              <a:cs typeface="Arial"/>
              <a:sym typeface="Arial"/>
            </a:endParaRPr>
          </a:p>
          <a:p>
            <a:pPr marL="342900">
              <a:lnSpc>
                <a:spcPct val="115000"/>
              </a:lnSpc>
              <a:buSzPct val="100000"/>
              <a:buFont typeface="Arial"/>
              <a:buAutoNum type="arabicPeriod"/>
            </a:pPr>
            <a:r>
              <a:rPr lang="en-US" sz="1400" dirty="0">
                <a:effectLst/>
                <a:latin typeface="Arial" panose="020B0604020202020204" pitchFamily="34" charset="0"/>
                <a:ea typeface="Calibri" panose="020F0502020204030204" pitchFamily="34" charset="0"/>
                <a:cs typeface="Times New Roman" panose="02020603050405020304" pitchFamily="18" charset="0"/>
              </a:rPr>
              <a:t>Keep the same cell in your field of view. As soon as you see its vacuole contract (or finish expanding), </a:t>
            </a:r>
            <a:r>
              <a:rPr lang="en-US" sz="1400" u="sng" dirty="0">
                <a:effectLst/>
                <a:latin typeface="Arial" panose="020B0604020202020204" pitchFamily="34" charset="0"/>
                <a:ea typeface="Calibri" panose="020F0502020204030204" pitchFamily="34" charset="0"/>
                <a:cs typeface="Times New Roman" panose="02020603050405020304" pitchFamily="18" charset="0"/>
              </a:rPr>
              <a:t>inform your partner to start timing,</a:t>
            </a:r>
            <a:r>
              <a:rPr lang="en-US" sz="1400" dirty="0">
                <a:effectLst/>
                <a:latin typeface="Arial" panose="020B0604020202020204" pitchFamily="34" charset="0"/>
                <a:ea typeface="Calibri" panose="020F0502020204030204" pitchFamily="34" charset="0"/>
                <a:cs typeface="Times New Roman" panose="02020603050405020304" pitchFamily="18" charset="0"/>
              </a:rPr>
              <a:t> and count 4 more contraction cycles (again, </a:t>
            </a:r>
            <a:r>
              <a:rPr lang="en-US" sz="1400" u="sng" dirty="0">
                <a:effectLst/>
                <a:latin typeface="Arial" panose="020B0604020202020204" pitchFamily="34" charset="0"/>
                <a:ea typeface="Calibri" panose="020F0502020204030204" pitchFamily="34" charset="0"/>
                <a:cs typeface="Times New Roman" panose="02020603050405020304" pitchFamily="18" charset="0"/>
              </a:rPr>
              <a:t>be consistent</a:t>
            </a:r>
            <a:r>
              <a:rPr lang="en-US" sz="1400" dirty="0">
                <a:effectLst/>
                <a:latin typeface="Arial" panose="020B0604020202020204" pitchFamily="34" charset="0"/>
                <a:ea typeface="Calibri" panose="020F0502020204030204" pitchFamily="34" charset="0"/>
                <a:cs typeface="Times New Roman" panose="02020603050405020304" pitchFamily="18" charset="0"/>
              </a:rPr>
              <a:t> when determining the ‘end’ of a cycle). Once you have observed a total of 4 contractions, inform your partner to stop timing, and record your results in seconds in </a:t>
            </a:r>
            <a:r>
              <a:rPr lang="en-US" sz="1400" b="1" dirty="0">
                <a:effectLst/>
                <a:latin typeface="Arial" panose="020B0604020202020204" pitchFamily="34" charset="0"/>
                <a:ea typeface="Calibri" panose="020F0502020204030204" pitchFamily="34" charset="0"/>
                <a:cs typeface="Times New Roman" panose="02020603050405020304" pitchFamily="18" charset="0"/>
              </a:rPr>
              <a:t>Table 5</a:t>
            </a:r>
            <a:r>
              <a:rPr lang="en-US" sz="1400" dirty="0">
                <a:effectLst/>
                <a:latin typeface="Arial" panose="020B0604020202020204" pitchFamily="34" charset="0"/>
                <a:ea typeface="Calibri" panose="020F0502020204030204" pitchFamily="34" charset="0"/>
                <a:cs typeface="Times New Roman" panose="02020603050405020304" pitchFamily="18" charset="0"/>
              </a:rPr>
              <a:t> below. Next, quickly switch places with your lab partner and have them count 4 contraction cycles </a:t>
            </a:r>
            <a:r>
              <a:rPr lang="en-US" sz="1400" u="sng" dirty="0">
                <a:effectLst/>
                <a:latin typeface="Arial" panose="020B0604020202020204" pitchFamily="34" charset="0"/>
                <a:ea typeface="Calibri" panose="020F0502020204030204" pitchFamily="34" charset="0"/>
                <a:cs typeface="Times New Roman" panose="02020603050405020304" pitchFamily="18" charset="0"/>
              </a:rPr>
              <a:t>in the same cell</a:t>
            </a:r>
            <a:r>
              <a:rPr lang="en-US" sz="1400" dirty="0">
                <a:effectLst/>
                <a:latin typeface="Arial" panose="020B0604020202020204" pitchFamily="34" charset="0"/>
                <a:ea typeface="Calibri" panose="020F0502020204030204" pitchFamily="34" charset="0"/>
                <a:cs typeface="Times New Roman" panose="02020603050405020304" pitchFamily="18" charset="0"/>
              </a:rPr>
              <a:t> (while you keep track of the elapsed time). </a:t>
            </a:r>
            <a:r>
              <a:rPr lang="en-US" sz="1400" i="1" dirty="0">
                <a:effectLst/>
                <a:latin typeface="Arial" panose="020B0604020202020204" pitchFamily="34" charset="0"/>
                <a:ea typeface="Calibri" panose="020F0502020204030204" pitchFamily="34" charset="0"/>
                <a:cs typeface="Times New Roman" panose="02020603050405020304" pitchFamily="18" charset="0"/>
              </a:rPr>
              <a:t>Note: cells may have multiple vacuoles, so it’s important to look for contractions </a:t>
            </a:r>
            <a:r>
              <a:rPr lang="en-US" sz="1400" i="1" u="sng" dirty="0">
                <a:effectLst/>
                <a:latin typeface="Arial" panose="020B0604020202020204" pitchFamily="34" charset="0"/>
                <a:ea typeface="Calibri" panose="020F0502020204030204" pitchFamily="34" charset="0"/>
                <a:cs typeface="Times New Roman" panose="02020603050405020304" pitchFamily="18" charset="0"/>
              </a:rPr>
              <a:t>in the same part of the cell.</a:t>
            </a:r>
          </a:p>
          <a:p>
            <a:pPr marL="342900">
              <a:lnSpc>
                <a:spcPct val="115000"/>
              </a:lnSpc>
              <a:buSzPct val="100000"/>
              <a:buFont typeface="Arial"/>
              <a:buAutoNum type="arabicPeriod"/>
            </a:pPr>
            <a:r>
              <a:rPr lang="en-US" sz="1400" dirty="0">
                <a:effectLst/>
                <a:latin typeface="Arial" panose="020B0604020202020204" pitchFamily="34" charset="0"/>
                <a:ea typeface="Calibri" panose="020F0502020204030204" pitchFamily="34" charset="0"/>
                <a:cs typeface="Times New Roman" panose="02020603050405020304" pitchFamily="18" charset="0"/>
              </a:rPr>
              <a:t>Have each person in your group observe/count contraction cycles in two other slow-moving cells, preferably in a different area of the slide. You may observe some variation in contraction rate between cells, however you and your partner(s) should find a similar rate for the same cell.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a:lnSpc>
                <a:spcPct val="115000"/>
              </a:lnSpc>
              <a:buFont typeface="Arial"/>
              <a:buAutoNum type="arabicPeriod"/>
            </a:pP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rtl="0">
              <a:lnSpc>
                <a:spcPct val="115000"/>
              </a:lnSpc>
              <a:spcBef>
                <a:spcPts val="1000"/>
              </a:spcBef>
              <a:spcAft>
                <a:spcPts val="0"/>
              </a:spcAft>
              <a:buSzPts val="1800"/>
              <a:buFont typeface="Arial"/>
              <a:buAutoNum type="arabicPeriod"/>
            </a:pPr>
            <a:endParaRPr sz="1400" dirty="0"/>
          </a:p>
          <a:p>
            <a:pPr marL="342900" lvl="0" indent="-228600" algn="l" rtl="0">
              <a:lnSpc>
                <a:spcPct val="115000"/>
              </a:lnSpc>
              <a:spcBef>
                <a:spcPts val="1000"/>
              </a:spcBef>
              <a:spcAft>
                <a:spcPts val="0"/>
              </a:spcAft>
              <a:buSzPts val="1800"/>
              <a:buFont typeface="Arial"/>
              <a:buNone/>
            </a:pPr>
            <a:endParaRPr sz="1400" dirty="0">
              <a:latin typeface="Times New Roman"/>
              <a:ea typeface="Times New Roman"/>
              <a:cs typeface="Times New Roman"/>
              <a:sym typeface="Times New Roman"/>
            </a:endParaRPr>
          </a:p>
          <a:p>
            <a:pPr marL="342900" marR="0" lvl="0" indent="-228600" algn="l" rtl="0">
              <a:lnSpc>
                <a:spcPct val="115000"/>
              </a:lnSpc>
              <a:spcBef>
                <a:spcPts val="1000"/>
              </a:spcBef>
              <a:spcAft>
                <a:spcPts val="0"/>
              </a:spcAft>
              <a:buSzPts val="1800"/>
              <a:buFont typeface="Arial"/>
              <a:buNone/>
            </a:pPr>
            <a:endParaRPr sz="1400" dirty="0">
              <a:latin typeface="Arial"/>
              <a:ea typeface="Arial"/>
              <a:cs typeface="Arial"/>
              <a:sym typeface="Arial"/>
            </a:endParaRPr>
          </a:p>
          <a:p>
            <a:pPr marL="342900" marR="0" lvl="0" indent="-228600" algn="l" rtl="0">
              <a:lnSpc>
                <a:spcPct val="115000"/>
              </a:lnSpc>
              <a:spcBef>
                <a:spcPts val="1000"/>
              </a:spcBef>
              <a:spcAft>
                <a:spcPts val="0"/>
              </a:spcAft>
              <a:buSzPts val="1800"/>
              <a:buFont typeface="Arial"/>
              <a:buNone/>
            </a:pPr>
            <a:endParaRPr sz="1400" dirty="0">
              <a:latin typeface="Times New Roman"/>
              <a:ea typeface="Times New Roman"/>
              <a:cs typeface="Times New Roman"/>
              <a:sym typeface="Times New Roman"/>
            </a:endParaRPr>
          </a:p>
          <a:p>
            <a:pPr marL="0" marR="0" lvl="0" indent="0" algn="l" rtl="0">
              <a:lnSpc>
                <a:spcPct val="115000"/>
              </a:lnSpc>
              <a:spcBef>
                <a:spcPts val="1000"/>
              </a:spcBef>
              <a:spcAft>
                <a:spcPts val="100"/>
              </a:spcAft>
              <a:buSzPts val="1800"/>
              <a:buNone/>
            </a:pPr>
            <a:endParaRPr sz="1400" i="1" dirty="0">
              <a:latin typeface="Calibri"/>
              <a:ea typeface="Calibri"/>
              <a:cs typeface="Calibri"/>
              <a:sym typeface="Calibri"/>
            </a:endParaRPr>
          </a:p>
        </p:txBody>
      </p:sp>
      <p:sp>
        <p:nvSpPr>
          <p:cNvPr id="609" name="Google Shape;609;p24"/>
          <p:cNvSpPr txBox="1"/>
          <p:nvPr/>
        </p:nvSpPr>
        <p:spPr>
          <a:xfrm>
            <a:off x="28114" y="3221672"/>
            <a:ext cx="6649375"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US" sz="1800" b="1" i="1" u="none" strike="noStrike" cap="none" dirty="0">
                <a:solidFill>
                  <a:srgbClr val="000000"/>
                </a:solidFill>
                <a:latin typeface="Arial"/>
                <a:ea typeface="Arial"/>
                <a:cs typeface="Arial"/>
                <a:sym typeface="Arial"/>
              </a:rPr>
              <a:t>Determining contraction rate: </a:t>
            </a:r>
            <a:r>
              <a:rPr lang="en-US" sz="1800" i="1" u="none" strike="noStrike" cap="none" dirty="0">
                <a:solidFill>
                  <a:srgbClr val="000000"/>
                </a:solidFill>
                <a:latin typeface="Arial"/>
                <a:ea typeface="Arial"/>
                <a:cs typeface="Arial"/>
                <a:sym typeface="Arial"/>
              </a:rPr>
              <a:t>see notes in workshop handout</a:t>
            </a:r>
            <a:endParaRPr dirty="0"/>
          </a:p>
        </p:txBody>
      </p:sp>
      <p:sp>
        <p:nvSpPr>
          <p:cNvPr id="5" name="Footer Placeholder 4">
            <a:extLst>
              <a:ext uri="{FF2B5EF4-FFF2-40B4-BE49-F238E27FC236}">
                <a16:creationId xmlns:a16="http://schemas.microsoft.com/office/drawing/2014/main" id="{1DE1595D-C50A-46A4-7C63-02348C4A0BDD}"/>
              </a:ext>
            </a:extLst>
          </p:cNvPr>
          <p:cNvSpPr txBox="1">
            <a:spLocks noGrp="1"/>
          </p:cNvSpPr>
          <p:nvPr>
            <p:ph type="ftr" idx="11"/>
          </p:nvPr>
        </p:nvSpPr>
        <p:spPr>
          <a:xfrm>
            <a:off x="9560453" y="6518804"/>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31</a:t>
            </a:fld>
            <a:r>
              <a:rPr lang="en-US" sz="1400" i="1" dirty="0">
                <a:solidFill>
                  <a:schemeClr val="tx1"/>
                </a:solidFill>
              </a:rPr>
              <a:t> of 97</a:t>
            </a:r>
          </a:p>
        </p:txBody>
      </p:sp>
      <p:sp>
        <p:nvSpPr>
          <p:cNvPr id="3" name="TextBox 2">
            <a:extLst>
              <a:ext uri="{FF2B5EF4-FFF2-40B4-BE49-F238E27FC236}">
                <a16:creationId xmlns:a16="http://schemas.microsoft.com/office/drawing/2014/main" id="{A556884F-6B40-B2F8-B2BA-5202388842B1}"/>
              </a:ext>
            </a:extLst>
          </p:cNvPr>
          <p:cNvSpPr txBox="1"/>
          <p:nvPr/>
        </p:nvSpPr>
        <p:spPr>
          <a:xfrm>
            <a:off x="6136216" y="3527104"/>
            <a:ext cx="6848474" cy="307777"/>
          </a:xfrm>
          <a:prstGeom prst="rect">
            <a:avLst/>
          </a:prstGeom>
          <a:noFill/>
        </p:spPr>
        <p:txBody>
          <a:bodyPr wrap="square">
            <a:spAutoFit/>
          </a:bodyPr>
          <a:lstStyle/>
          <a:p>
            <a:pPr marL="457200" marR="0" algn="ctr">
              <a:spcBef>
                <a:spcPts val="0"/>
              </a:spcBef>
              <a:spcAft>
                <a:spcPts val="0"/>
              </a:spcAft>
            </a:pPr>
            <a:r>
              <a:rPr lang="en-US" sz="1400" b="1" dirty="0">
                <a:effectLst/>
                <a:latin typeface="Arial" panose="020B0604020202020204" pitchFamily="34" charset="0"/>
                <a:ea typeface="Times New Roman" panose="02020603050405020304" pitchFamily="18" charset="0"/>
              </a:rPr>
              <a:t>Table 5: Determining average contraction rate</a:t>
            </a:r>
            <a:endParaRPr lang="en-US" sz="1600" dirty="0">
              <a:effectLst/>
              <a:latin typeface="Times New Roman" panose="02020603050405020304" pitchFamily="18" charset="0"/>
              <a:ea typeface="Times New Roman" panose="02020603050405020304" pitchFamily="18" charset="0"/>
            </a:endParaRPr>
          </a:p>
        </p:txBody>
      </p:sp>
      <p:graphicFrame>
        <p:nvGraphicFramePr>
          <p:cNvPr id="4" name="Table 3">
            <a:extLst>
              <a:ext uri="{FF2B5EF4-FFF2-40B4-BE49-F238E27FC236}">
                <a16:creationId xmlns:a16="http://schemas.microsoft.com/office/drawing/2014/main" id="{5597C170-C6C3-D43B-4365-C1AD056F32E0}"/>
              </a:ext>
            </a:extLst>
          </p:cNvPr>
          <p:cNvGraphicFramePr>
            <a:graphicFrameLocks noGrp="1"/>
          </p:cNvGraphicFramePr>
          <p:nvPr>
            <p:extLst>
              <p:ext uri="{D42A27DB-BD31-4B8C-83A1-F6EECF244321}">
                <p14:modId xmlns:p14="http://schemas.microsoft.com/office/powerpoint/2010/main" val="395276290"/>
              </p:ext>
            </p:extLst>
          </p:nvPr>
        </p:nvGraphicFramePr>
        <p:xfrm>
          <a:off x="7543799" y="3895725"/>
          <a:ext cx="4572364" cy="2445396"/>
        </p:xfrm>
        <a:graphic>
          <a:graphicData uri="http://schemas.openxmlformats.org/drawingml/2006/table">
            <a:tbl>
              <a:tblPr firstRow="1" firstCol="1" bandRow="1">
                <a:tableStyleId>{8DCE884F-6168-46A0-B68C-D6E15993BF56}</a:tableStyleId>
              </a:tblPr>
              <a:tblGrid>
                <a:gridCol w="1540643">
                  <a:extLst>
                    <a:ext uri="{9D8B030D-6E8A-4147-A177-3AD203B41FA5}">
                      <a16:colId xmlns:a16="http://schemas.microsoft.com/office/drawing/2014/main" val="2114145078"/>
                    </a:ext>
                  </a:extLst>
                </a:gridCol>
                <a:gridCol w="1653713">
                  <a:extLst>
                    <a:ext uri="{9D8B030D-6E8A-4147-A177-3AD203B41FA5}">
                      <a16:colId xmlns:a16="http://schemas.microsoft.com/office/drawing/2014/main" val="1622657573"/>
                    </a:ext>
                  </a:extLst>
                </a:gridCol>
                <a:gridCol w="1378008">
                  <a:extLst>
                    <a:ext uri="{9D8B030D-6E8A-4147-A177-3AD203B41FA5}">
                      <a16:colId xmlns:a16="http://schemas.microsoft.com/office/drawing/2014/main" val="3524400142"/>
                    </a:ext>
                  </a:extLst>
                </a:gridCol>
              </a:tblGrid>
              <a:tr h="494848">
                <a:tc>
                  <a:txBody>
                    <a:bodyPr/>
                    <a:lstStyle/>
                    <a:p>
                      <a:pPr marL="0" marR="0">
                        <a:spcBef>
                          <a:spcPts val="0"/>
                        </a:spcBef>
                        <a:spcAft>
                          <a:spcPts val="0"/>
                        </a:spcAft>
                      </a:pPr>
                      <a:r>
                        <a:rPr lang="en-US" sz="1100" dirty="0">
                          <a:effectLst/>
                        </a:rPr>
                        <a:t> </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spcBef>
                          <a:spcPts val="0"/>
                        </a:spcBef>
                        <a:spcAft>
                          <a:spcPts val="0"/>
                        </a:spcAft>
                      </a:pPr>
                      <a:r>
                        <a:rPr lang="en-US" sz="1100">
                          <a:effectLst/>
                        </a:rPr>
                        <a:t>Duration of 4 contractions (sec) – Your time</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spcBef>
                          <a:spcPts val="0"/>
                        </a:spcBef>
                        <a:spcAft>
                          <a:spcPts val="0"/>
                        </a:spcAft>
                      </a:pPr>
                      <a:r>
                        <a:rPr lang="en-US" sz="1100">
                          <a:effectLst/>
                        </a:rPr>
                        <a:t>Duration of 4 contractions (sec) – Partner’s time</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08517391"/>
                  </a:ext>
                </a:extLst>
              </a:tr>
              <a:tr h="359889">
                <a:tc>
                  <a:txBody>
                    <a:bodyPr/>
                    <a:lstStyle/>
                    <a:p>
                      <a:pPr marL="0" marR="0" algn="ctr">
                        <a:spcBef>
                          <a:spcPts val="0"/>
                        </a:spcBef>
                        <a:spcAft>
                          <a:spcPts val="0"/>
                        </a:spcAft>
                      </a:pPr>
                      <a:r>
                        <a:rPr lang="en-US" sz="1100">
                          <a:effectLst/>
                        </a:rPr>
                        <a:t>Cell #1</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a:effectLst/>
                        </a:rPr>
                        <a: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a:effectLst/>
                        </a:rPr>
                        <a: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94777509"/>
                  </a:ext>
                </a:extLst>
              </a:tr>
              <a:tr h="359889">
                <a:tc>
                  <a:txBody>
                    <a:bodyPr/>
                    <a:lstStyle/>
                    <a:p>
                      <a:pPr marL="0" marR="0" algn="ctr">
                        <a:spcBef>
                          <a:spcPts val="0"/>
                        </a:spcBef>
                        <a:spcAft>
                          <a:spcPts val="0"/>
                        </a:spcAft>
                      </a:pPr>
                      <a:r>
                        <a:rPr lang="en-US" sz="1100">
                          <a:effectLst/>
                        </a:rPr>
                        <a:t>Cell #2</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dirty="0">
                          <a:effectLst/>
                        </a:rPr>
                        <a:t> </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a:effectLst/>
                        </a:rPr>
                        <a: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20419831"/>
                  </a:ext>
                </a:extLst>
              </a:tr>
              <a:tr h="359889">
                <a:tc>
                  <a:txBody>
                    <a:bodyPr/>
                    <a:lstStyle/>
                    <a:p>
                      <a:pPr marL="0" marR="0" algn="ctr">
                        <a:spcBef>
                          <a:spcPts val="0"/>
                        </a:spcBef>
                        <a:spcAft>
                          <a:spcPts val="0"/>
                        </a:spcAft>
                      </a:pPr>
                      <a:r>
                        <a:rPr lang="en-US" sz="1100">
                          <a:effectLst/>
                        </a:rPr>
                        <a:t>Cell #3</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a:effectLst/>
                        </a:rPr>
                        <a: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a:effectLst/>
                        </a:rPr>
                        <a: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32546480"/>
                  </a:ext>
                </a:extLst>
              </a:tr>
              <a:tr h="359889">
                <a:tc>
                  <a:txBody>
                    <a:bodyPr/>
                    <a:lstStyle/>
                    <a:p>
                      <a:pPr marL="0" marR="0" algn="ctr">
                        <a:spcBef>
                          <a:spcPts val="0"/>
                        </a:spcBef>
                        <a:spcAft>
                          <a:spcPts val="0"/>
                        </a:spcAft>
                      </a:pPr>
                      <a:r>
                        <a:rPr lang="en-US" sz="1100">
                          <a:effectLst/>
                        </a:rPr>
                        <a:t>Average time</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a:effectLst/>
                        </a:rPr>
                        <a: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a:effectLst/>
                        </a:rPr>
                        <a: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12507910"/>
                  </a:ext>
                </a:extLst>
              </a:tr>
              <a:tr h="359889">
                <a:tc>
                  <a:txBody>
                    <a:bodyPr/>
                    <a:lstStyle/>
                    <a:p>
                      <a:pPr marL="0" marR="0" algn="ctr">
                        <a:spcBef>
                          <a:spcPts val="0"/>
                        </a:spcBef>
                        <a:spcAft>
                          <a:spcPts val="0"/>
                        </a:spcAft>
                      </a:pPr>
                      <a:r>
                        <a:rPr lang="en-US" sz="1100">
                          <a:effectLst/>
                        </a:rPr>
                        <a:t>Average rate (contraction cycles per minute)</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a:effectLst/>
                        </a:rPr>
                        <a: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spcBef>
                          <a:spcPts val="0"/>
                        </a:spcBef>
                        <a:spcAft>
                          <a:spcPts val="0"/>
                        </a:spcAft>
                      </a:pPr>
                      <a:r>
                        <a:rPr lang="en-US" sz="1100" dirty="0">
                          <a:effectLst/>
                        </a:rPr>
                        <a:t> </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17581429"/>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20"/>
        <p:cNvGrpSpPr/>
        <p:nvPr/>
      </p:nvGrpSpPr>
      <p:grpSpPr>
        <a:xfrm>
          <a:off x="0" y="0"/>
          <a:ext cx="0" cy="0"/>
          <a:chOff x="0" y="0"/>
          <a:chExt cx="0" cy="0"/>
        </a:xfrm>
      </p:grpSpPr>
      <p:sp>
        <p:nvSpPr>
          <p:cNvPr id="621" name="Google Shape;621;p26"/>
          <p:cNvSpPr txBox="1"/>
          <p:nvPr/>
        </p:nvSpPr>
        <p:spPr>
          <a:xfrm>
            <a:off x="623657" y="26634"/>
            <a:ext cx="6094520" cy="64633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600"/>
              <a:buFont typeface="Calibri"/>
              <a:buNone/>
            </a:pPr>
            <a:r>
              <a:rPr lang="en-US" sz="3600" b="0" i="0" u="none" strike="noStrike" cap="none" dirty="0">
                <a:solidFill>
                  <a:srgbClr val="000000"/>
                </a:solidFill>
                <a:latin typeface="Calibri"/>
                <a:ea typeface="Calibri"/>
                <a:cs typeface="Calibri"/>
                <a:sym typeface="Calibri"/>
              </a:rPr>
              <a:t>Activity 4: Osmosis (continued) </a:t>
            </a:r>
            <a:endParaRPr sz="1800" b="0" i="0" u="none" strike="noStrike" cap="none" dirty="0">
              <a:solidFill>
                <a:srgbClr val="000000"/>
              </a:solidFill>
              <a:latin typeface="Arial"/>
              <a:ea typeface="Arial"/>
              <a:cs typeface="Arial"/>
              <a:sym typeface="Arial"/>
            </a:endParaRPr>
          </a:p>
        </p:txBody>
      </p:sp>
      <p:sp>
        <p:nvSpPr>
          <p:cNvPr id="622" name="Google Shape;622;p26"/>
          <p:cNvSpPr txBox="1"/>
          <p:nvPr/>
        </p:nvSpPr>
        <p:spPr>
          <a:xfrm>
            <a:off x="213065" y="719091"/>
            <a:ext cx="11851688" cy="92333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US" sz="1800" b="1" i="1" u="none" strike="noStrike" cap="none" dirty="0">
                <a:solidFill>
                  <a:srgbClr val="000000"/>
                </a:solidFill>
                <a:latin typeface="Arial"/>
                <a:ea typeface="Arial"/>
                <a:cs typeface="Arial"/>
                <a:sym typeface="Arial"/>
              </a:rPr>
              <a:t>Observing the effects of various solutions on contraction rate: </a:t>
            </a:r>
            <a:r>
              <a:rPr lang="en-US" sz="1800" b="0" i="1" u="none" strike="noStrike" cap="none" dirty="0">
                <a:solidFill>
                  <a:srgbClr val="000000"/>
                </a:solidFill>
                <a:latin typeface="Arial"/>
                <a:ea typeface="Arial"/>
                <a:cs typeface="Arial"/>
                <a:sym typeface="Arial"/>
              </a:rPr>
              <a:t>first, you must set up a “control” sample to ensure that the physical mixing process doesn’t affect your results. The Tetrahymena cells are currently in a growth medium called NEFF (so, the “control” treatment is </a:t>
            </a:r>
            <a:r>
              <a:rPr lang="en-US" sz="1800" b="0" i="0" u="none" strike="noStrike" cap="none" dirty="0">
                <a:solidFill>
                  <a:schemeClr val="tx1"/>
                </a:solidFill>
                <a:latin typeface="Arial"/>
                <a:ea typeface="Arial"/>
                <a:cs typeface="Arial"/>
                <a:sym typeface="Arial"/>
              </a:rPr>
              <a:t>10 µL of NEFF)</a:t>
            </a:r>
            <a:r>
              <a:rPr lang="en-US" sz="1800" b="0" i="1" u="none" strike="noStrike" cap="none" dirty="0">
                <a:solidFill>
                  <a:srgbClr val="000000"/>
                </a:solidFill>
                <a:latin typeface="Arial"/>
                <a:ea typeface="Arial"/>
                <a:cs typeface="Arial"/>
                <a:sym typeface="Arial"/>
              </a:rPr>
              <a:t>.</a:t>
            </a:r>
            <a:endParaRPr sz="1800" b="1" i="1" u="none" strike="noStrike" cap="none" dirty="0">
              <a:solidFill>
                <a:srgbClr val="000000"/>
              </a:solidFill>
              <a:latin typeface="Arial"/>
              <a:ea typeface="Arial"/>
              <a:cs typeface="Arial"/>
              <a:sym typeface="Arial"/>
            </a:endParaRPr>
          </a:p>
        </p:txBody>
      </p:sp>
      <p:sp>
        <p:nvSpPr>
          <p:cNvPr id="623" name="Google Shape;623;p26"/>
          <p:cNvSpPr txBox="1"/>
          <p:nvPr/>
        </p:nvSpPr>
        <p:spPr>
          <a:xfrm>
            <a:off x="213065" y="1651632"/>
            <a:ext cx="11656380" cy="5449657"/>
          </a:xfrm>
          <a:prstGeom prst="rect">
            <a:avLst/>
          </a:prstGeom>
          <a:noFill/>
          <a:ln>
            <a:noFill/>
          </a:ln>
        </p:spPr>
        <p:txBody>
          <a:bodyPr spcFirstLastPara="1" wrap="square" lIns="91425" tIns="45700" rIns="91425" bIns="45700" anchor="t" anchorCtr="0">
            <a:spAutoFit/>
          </a:bodyPr>
          <a:lstStyle/>
          <a:p>
            <a:pPr marL="342900" marR="0" lvl="0" indent="-342900">
              <a:lnSpc>
                <a:spcPct val="115000"/>
              </a:lnSpc>
              <a:spcBef>
                <a:spcPts val="0"/>
              </a:spcBef>
              <a:spcAft>
                <a:spcPts val="1000"/>
              </a:spcAft>
              <a:buFont typeface="+mj-lt"/>
              <a:buAutoNum type="arabicPeriod"/>
            </a:pPr>
            <a:r>
              <a:rPr lang="en-US" sz="1800" dirty="0">
                <a:effectLst/>
                <a:latin typeface="Arial" panose="020B0604020202020204" pitchFamily="34" charset="0"/>
                <a:ea typeface="Times New Roman" panose="02020603050405020304" pitchFamily="18" charset="0"/>
              </a:rPr>
              <a:t>Get a glass slide and, using a p20 micropipette, pipette 10 µL of Detain onto the slide.</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000"/>
              </a:spcAft>
              <a:buFont typeface="+mj-lt"/>
              <a:buAutoNum type="arabicPeriod"/>
            </a:pPr>
            <a:r>
              <a:rPr lang="en-US" sz="1800" dirty="0">
                <a:effectLst/>
                <a:latin typeface="Arial" panose="020B0604020202020204" pitchFamily="34" charset="0"/>
                <a:ea typeface="Times New Roman" panose="02020603050405020304" pitchFamily="18" charset="0"/>
              </a:rPr>
              <a:t>Using a new tip, add 10 µL of NEFF media to the slide right next to the first drop.</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000"/>
              </a:spcAft>
              <a:buFont typeface="+mj-lt"/>
              <a:buAutoNum type="arabicPeriod"/>
            </a:pPr>
            <a:r>
              <a:rPr lang="en-US" sz="1800" dirty="0">
                <a:effectLst/>
                <a:latin typeface="Arial" panose="020B0604020202020204" pitchFamily="34" charset="0"/>
                <a:ea typeface="Times New Roman" panose="02020603050405020304" pitchFamily="18" charset="0"/>
              </a:rPr>
              <a:t>Change the tip again and add 10 µL of </a:t>
            </a:r>
            <a:r>
              <a:rPr lang="en-US" sz="1800" i="1" dirty="0">
                <a:effectLst/>
                <a:latin typeface="Arial" panose="020B0604020202020204" pitchFamily="34" charset="0"/>
                <a:ea typeface="Times New Roman" panose="02020603050405020304" pitchFamily="18" charset="0"/>
              </a:rPr>
              <a:t>Tet. </a:t>
            </a:r>
            <a:r>
              <a:rPr lang="en-US" sz="1800" dirty="0">
                <a:effectLst/>
                <a:latin typeface="Arial" panose="020B0604020202020204" pitchFamily="34" charset="0"/>
                <a:ea typeface="Times New Roman" panose="02020603050405020304" pitchFamily="18" charset="0"/>
              </a:rPr>
              <a:t>culture to the slide right next to the first two drops. Stir the three drops together with your pipette tip. Apply a cover slip.</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000"/>
              </a:spcAft>
              <a:buFont typeface="+mj-lt"/>
              <a:buAutoNum type="arabicPeriod"/>
            </a:pPr>
            <a:r>
              <a:rPr lang="en-US" sz="1800" dirty="0">
                <a:effectLst/>
                <a:latin typeface="Arial" panose="020B0604020202020204" pitchFamily="34" charset="0"/>
                <a:ea typeface="Times New Roman" panose="02020603050405020304" pitchFamily="18" charset="0"/>
              </a:rPr>
              <a:t>Put your slide under the microscope and find a centrally-located, slow-moving cell. Using the same process to find a cell and count the contractile vacuole, measure the amount of time needed for four contractions. Rotate tasks with your group, and count at least three different cells. Record your data in </a:t>
            </a:r>
            <a:r>
              <a:rPr lang="en-US" sz="1800" b="1" dirty="0">
                <a:effectLst/>
                <a:latin typeface="Arial" panose="020B0604020202020204" pitchFamily="34" charset="0"/>
                <a:ea typeface="Times New Roman" panose="02020603050405020304" pitchFamily="18" charset="0"/>
              </a:rPr>
              <a:t>Table 6 </a:t>
            </a:r>
            <a:r>
              <a:rPr lang="en-US" sz="1800" dirty="0">
                <a:effectLst/>
                <a:latin typeface="Arial" panose="020B0604020202020204" pitchFamily="34" charset="0"/>
                <a:ea typeface="Times New Roman" panose="02020603050405020304" pitchFamily="18" charset="0"/>
              </a:rPr>
              <a:t>below.</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000"/>
              </a:spcAft>
              <a:buFont typeface="+mj-lt"/>
              <a:buAutoNum type="arabicPeriod"/>
            </a:pPr>
            <a:r>
              <a:rPr lang="en-US" sz="1800" dirty="0">
                <a:effectLst/>
                <a:latin typeface="Arial" panose="020B0604020202020204" pitchFamily="34" charset="0"/>
                <a:ea typeface="Times New Roman" panose="02020603050405020304" pitchFamily="18" charset="0"/>
              </a:rPr>
              <a:t>Repeat steps 1-4, but instead of using 10 µL of NEFF, add 10 µL of </a:t>
            </a:r>
            <a:r>
              <a:rPr lang="en-US" sz="1800" u="sng" dirty="0">
                <a:effectLst/>
                <a:latin typeface="Arial" panose="020B0604020202020204" pitchFamily="34" charset="0"/>
                <a:ea typeface="Times New Roman" panose="02020603050405020304" pitchFamily="18" charset="0"/>
              </a:rPr>
              <a:t>deionized (DI) water.</a:t>
            </a:r>
            <a:r>
              <a:rPr lang="en-US" sz="1800" dirty="0">
                <a:effectLst/>
                <a:latin typeface="Arial" panose="020B0604020202020204" pitchFamily="34" charset="0"/>
                <a:ea typeface="Times New Roman" panose="02020603050405020304" pitchFamily="18" charset="0"/>
              </a:rPr>
              <a:t> Record your data in Table 2.</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000"/>
              </a:spcAft>
              <a:buFont typeface="+mj-lt"/>
              <a:buAutoNum type="arabicPeriod"/>
            </a:pPr>
            <a:r>
              <a:rPr lang="en-US" sz="1800" dirty="0">
                <a:effectLst/>
                <a:latin typeface="Arial" panose="020B0604020202020204" pitchFamily="34" charset="0"/>
                <a:ea typeface="Times New Roman" panose="02020603050405020304" pitchFamily="18" charset="0"/>
              </a:rPr>
              <a:t>Repeat steps 1-4, but instead of using 10 µL of DI water, add 10 µL of your </a:t>
            </a:r>
            <a:r>
              <a:rPr lang="en-US" sz="1800" u="sng" dirty="0">
                <a:effectLst/>
                <a:latin typeface="Arial" panose="020B0604020202020204" pitchFamily="34" charset="0"/>
                <a:ea typeface="Times New Roman" panose="02020603050405020304" pitchFamily="18" charset="0"/>
              </a:rPr>
              <a:t>test substance</a:t>
            </a:r>
            <a:r>
              <a:rPr lang="en-US" sz="1800" dirty="0">
                <a:effectLst/>
                <a:latin typeface="Arial" panose="020B0604020202020204" pitchFamily="34" charset="0"/>
                <a:ea typeface="Times New Roman" panose="02020603050405020304" pitchFamily="18" charset="0"/>
              </a:rPr>
              <a:t> (from the Chemotaxis activity). Record your data.</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000"/>
              </a:spcAft>
              <a:buFont typeface="+mj-lt"/>
              <a:buAutoNum type="arabicPeriod"/>
            </a:pPr>
            <a:r>
              <a:rPr lang="en-US" sz="1800" dirty="0">
                <a:effectLst/>
                <a:latin typeface="Arial" panose="020B0604020202020204" pitchFamily="34" charset="0"/>
                <a:ea typeface="Times New Roman" panose="02020603050405020304" pitchFamily="18" charset="0"/>
              </a:rPr>
              <a:t>If you have time, repeat steps 1-4, but instead of using 10 µL of test substance, add 10 µL of </a:t>
            </a:r>
            <a:r>
              <a:rPr lang="en-US" sz="1800" u="sng" dirty="0">
                <a:effectLst/>
                <a:latin typeface="Arial" panose="020B0604020202020204" pitchFamily="34" charset="0"/>
                <a:ea typeface="Times New Roman" panose="02020603050405020304" pitchFamily="18" charset="0"/>
              </a:rPr>
              <a:t>50 mM NaCl.</a:t>
            </a:r>
            <a:r>
              <a:rPr lang="en-US" sz="1800" dirty="0">
                <a:effectLst/>
                <a:latin typeface="Arial" panose="020B0604020202020204" pitchFamily="34" charset="0"/>
                <a:ea typeface="Times New Roman" panose="02020603050405020304" pitchFamily="18" charset="0"/>
              </a:rPr>
              <a:t> Record your data. </a:t>
            </a:r>
            <a:r>
              <a:rPr lang="en-US" sz="1800" i="1" dirty="0">
                <a:effectLst/>
                <a:latin typeface="Arial" panose="020B0604020202020204" pitchFamily="34" charset="0"/>
                <a:ea typeface="Times New Roman" panose="02020603050405020304" pitchFamily="18" charset="0"/>
              </a:rPr>
              <a:t>Note: if your extract has fallen out of solution, gently shake your tube to resuspend it as much as possible. </a:t>
            </a:r>
            <a:endParaRPr lang="en-US" sz="1800" dirty="0">
              <a:effectLst/>
              <a:latin typeface="Times New Roman" panose="02020603050405020304" pitchFamily="18" charset="0"/>
              <a:ea typeface="Times New Roman" panose="02020603050405020304" pitchFamily="18" charset="0"/>
            </a:endParaRPr>
          </a:p>
        </p:txBody>
      </p:sp>
      <p:sp>
        <p:nvSpPr>
          <p:cNvPr id="5" name="Footer Placeholder 4">
            <a:extLst>
              <a:ext uri="{FF2B5EF4-FFF2-40B4-BE49-F238E27FC236}">
                <a16:creationId xmlns:a16="http://schemas.microsoft.com/office/drawing/2014/main" id="{485BF233-A16A-2CDB-90FC-2E853C641482}"/>
              </a:ext>
            </a:extLst>
          </p:cNvPr>
          <p:cNvSpPr txBox="1">
            <a:spLocks noGrp="1"/>
          </p:cNvSpPr>
          <p:nvPr>
            <p:ph type="ftr" idx="11"/>
          </p:nvPr>
        </p:nvSpPr>
        <p:spPr>
          <a:xfrm>
            <a:off x="957755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32</a:t>
            </a:fld>
            <a:r>
              <a:rPr lang="en-US" sz="1400" i="1" dirty="0">
                <a:solidFill>
                  <a:schemeClr val="tx1"/>
                </a:solidFill>
              </a:rPr>
              <a:t> of 97</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27"/>
        <p:cNvGrpSpPr/>
        <p:nvPr/>
      </p:nvGrpSpPr>
      <p:grpSpPr>
        <a:xfrm>
          <a:off x="0" y="0"/>
          <a:ext cx="0" cy="0"/>
          <a:chOff x="0" y="0"/>
          <a:chExt cx="0" cy="0"/>
        </a:xfrm>
      </p:grpSpPr>
      <p:graphicFrame>
        <p:nvGraphicFramePr>
          <p:cNvPr id="628" name="Google Shape;628;p27"/>
          <p:cNvGraphicFramePr/>
          <p:nvPr>
            <p:extLst>
              <p:ext uri="{D42A27DB-BD31-4B8C-83A1-F6EECF244321}">
                <p14:modId xmlns:p14="http://schemas.microsoft.com/office/powerpoint/2010/main" val="4020520097"/>
              </p:ext>
            </p:extLst>
          </p:nvPr>
        </p:nvGraphicFramePr>
        <p:xfrm>
          <a:off x="643467" y="1025866"/>
          <a:ext cx="10905050" cy="4806300"/>
        </p:xfrm>
        <a:graphic>
          <a:graphicData uri="http://schemas.openxmlformats.org/drawingml/2006/table">
            <a:tbl>
              <a:tblPr>
                <a:noFill/>
                <a:tableStyleId>{8DCE884F-6168-46A0-B68C-D6E15993BF56}</a:tableStyleId>
              </a:tblPr>
              <a:tblGrid>
                <a:gridCol w="2197475">
                  <a:extLst>
                    <a:ext uri="{9D8B030D-6E8A-4147-A177-3AD203B41FA5}">
                      <a16:colId xmlns:a16="http://schemas.microsoft.com/office/drawing/2014/main" val="20000"/>
                    </a:ext>
                  </a:extLst>
                </a:gridCol>
                <a:gridCol w="2177725">
                  <a:extLst>
                    <a:ext uri="{9D8B030D-6E8A-4147-A177-3AD203B41FA5}">
                      <a16:colId xmlns:a16="http://schemas.microsoft.com/office/drawing/2014/main" val="20001"/>
                    </a:ext>
                  </a:extLst>
                </a:gridCol>
                <a:gridCol w="2065800">
                  <a:extLst>
                    <a:ext uri="{9D8B030D-6E8A-4147-A177-3AD203B41FA5}">
                      <a16:colId xmlns:a16="http://schemas.microsoft.com/office/drawing/2014/main" val="20002"/>
                    </a:ext>
                  </a:extLst>
                </a:gridCol>
                <a:gridCol w="2319250">
                  <a:extLst>
                    <a:ext uri="{9D8B030D-6E8A-4147-A177-3AD203B41FA5}">
                      <a16:colId xmlns:a16="http://schemas.microsoft.com/office/drawing/2014/main" val="20003"/>
                    </a:ext>
                  </a:extLst>
                </a:gridCol>
                <a:gridCol w="2144800">
                  <a:extLst>
                    <a:ext uri="{9D8B030D-6E8A-4147-A177-3AD203B41FA5}">
                      <a16:colId xmlns:a16="http://schemas.microsoft.com/office/drawing/2014/main" val="20004"/>
                    </a:ext>
                  </a:extLst>
                </a:gridCol>
              </a:tblGrid>
              <a:tr h="1916900">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7000"/>
                        </a:lnSpc>
                        <a:spcBef>
                          <a:spcPts val="0"/>
                        </a:spcBef>
                        <a:spcAft>
                          <a:spcPts val="0"/>
                        </a:spcAft>
                        <a:buNone/>
                      </a:pPr>
                      <a:r>
                        <a:rPr lang="en-US" sz="2300" b="1" u="none" strike="noStrike" cap="none">
                          <a:latin typeface="Arial"/>
                          <a:ea typeface="Arial"/>
                          <a:cs typeface="Arial"/>
                          <a:sym typeface="Arial"/>
                        </a:rPr>
                        <a:t>Neff</a:t>
                      </a:r>
                      <a:r>
                        <a:rPr lang="en-US" sz="2300" u="none" strike="noStrike" cap="none">
                          <a:latin typeface="Arial"/>
                          <a:ea typeface="Arial"/>
                          <a:cs typeface="Arial"/>
                          <a:sym typeface="Arial"/>
                        </a:rPr>
                        <a:t> – length of time, 4 contractions (sec)</a:t>
                      </a: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7000"/>
                        </a:lnSpc>
                        <a:spcBef>
                          <a:spcPts val="0"/>
                        </a:spcBef>
                        <a:spcAft>
                          <a:spcPts val="0"/>
                        </a:spcAft>
                        <a:buNone/>
                      </a:pPr>
                      <a:r>
                        <a:rPr lang="en-US" sz="2300" b="1" u="none" strike="noStrike" cap="none">
                          <a:latin typeface="Arial"/>
                          <a:ea typeface="Arial"/>
                          <a:cs typeface="Arial"/>
                          <a:sym typeface="Arial"/>
                        </a:rPr>
                        <a:t>DI water</a:t>
                      </a:r>
                      <a:r>
                        <a:rPr lang="en-US" sz="2300" u="none" strike="noStrike" cap="none">
                          <a:latin typeface="Arial"/>
                          <a:ea typeface="Arial"/>
                          <a:cs typeface="Arial"/>
                          <a:sym typeface="Arial"/>
                        </a:rPr>
                        <a:t> – length of time, 4 contractions (sec)</a:t>
                      </a: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7000"/>
                        </a:lnSpc>
                        <a:spcBef>
                          <a:spcPts val="0"/>
                        </a:spcBef>
                        <a:spcAft>
                          <a:spcPts val="0"/>
                        </a:spcAft>
                        <a:buNone/>
                      </a:pPr>
                      <a:r>
                        <a:rPr lang="en-US" sz="2300" b="1" u="none" strike="noStrike" cap="none">
                          <a:latin typeface="Arial"/>
                          <a:ea typeface="Arial"/>
                          <a:cs typeface="Arial"/>
                          <a:sym typeface="Arial"/>
                        </a:rPr>
                        <a:t>Test substance</a:t>
                      </a:r>
                      <a:r>
                        <a:rPr lang="en-US" sz="2300" u="none" strike="noStrike" cap="none">
                          <a:latin typeface="Arial"/>
                          <a:ea typeface="Arial"/>
                          <a:cs typeface="Arial"/>
                          <a:sym typeface="Arial"/>
                        </a:rPr>
                        <a:t> – length of time, 4 contractions (sec)</a:t>
                      </a: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7000"/>
                        </a:lnSpc>
                        <a:spcBef>
                          <a:spcPts val="0"/>
                        </a:spcBef>
                        <a:spcAft>
                          <a:spcPts val="0"/>
                        </a:spcAft>
                        <a:buNone/>
                      </a:pPr>
                      <a:r>
                        <a:rPr lang="en-US" sz="2300" b="1" u="none" strike="noStrike" cap="none">
                          <a:latin typeface="Arial"/>
                          <a:ea typeface="Arial"/>
                          <a:cs typeface="Arial"/>
                          <a:sym typeface="Arial"/>
                        </a:rPr>
                        <a:t>50 mM NaCl </a:t>
                      </a:r>
                      <a:r>
                        <a:rPr lang="en-US" sz="2300" u="none" strike="noStrike" cap="none">
                          <a:latin typeface="Arial"/>
                          <a:ea typeface="Arial"/>
                          <a:cs typeface="Arial"/>
                          <a:sym typeface="Arial"/>
                        </a:rPr>
                        <a:t>– length of time, 4 contractions (sec)</a:t>
                      </a: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429100">
                <a:tc>
                  <a:txBody>
                    <a:bodyPr/>
                    <a:lstStyle/>
                    <a:p>
                      <a:pPr marL="0" marR="0" lvl="0" indent="0" algn="ctr" rtl="0">
                        <a:lnSpc>
                          <a:spcPct val="107000"/>
                        </a:lnSpc>
                        <a:spcBef>
                          <a:spcPts val="0"/>
                        </a:spcBef>
                        <a:spcAft>
                          <a:spcPts val="0"/>
                        </a:spcAft>
                        <a:buNone/>
                      </a:pPr>
                      <a:r>
                        <a:rPr lang="en-US" sz="2300" b="1" u="none" strike="noStrike" cap="none" dirty="0">
                          <a:latin typeface="Arial"/>
                          <a:ea typeface="Arial"/>
                          <a:cs typeface="Arial"/>
                          <a:sym typeface="Arial"/>
                        </a:rPr>
                        <a:t>Cell #1</a:t>
                      </a:r>
                      <a:endParaRPr sz="2300" b="1" u="none" strike="noStrike" cap="none" dirty="0">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extLst>
                  <a:ext uri="{0D108BD9-81ED-4DB2-BD59-A6C34878D82A}">
                    <a16:rowId xmlns:a16="http://schemas.microsoft.com/office/drawing/2014/main" val="10001"/>
                  </a:ext>
                </a:extLst>
              </a:tr>
              <a:tr h="429100">
                <a:tc>
                  <a:txBody>
                    <a:bodyPr/>
                    <a:lstStyle/>
                    <a:p>
                      <a:pPr marL="0" marR="0" lvl="0" indent="0" algn="ctr" rtl="0">
                        <a:lnSpc>
                          <a:spcPct val="107000"/>
                        </a:lnSpc>
                        <a:spcBef>
                          <a:spcPts val="0"/>
                        </a:spcBef>
                        <a:spcAft>
                          <a:spcPts val="0"/>
                        </a:spcAft>
                        <a:buNone/>
                      </a:pPr>
                      <a:r>
                        <a:rPr lang="en-US" sz="2300" b="1" u="none" strike="noStrike" cap="none" dirty="0">
                          <a:latin typeface="Arial"/>
                          <a:ea typeface="Arial"/>
                          <a:cs typeface="Arial"/>
                          <a:sym typeface="Arial"/>
                        </a:rPr>
                        <a:t>Cell #2</a:t>
                      </a:r>
                      <a:endParaRPr sz="2300" b="1" u="none" strike="noStrike" cap="none" dirty="0">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extLst>
                  <a:ext uri="{0D108BD9-81ED-4DB2-BD59-A6C34878D82A}">
                    <a16:rowId xmlns:a16="http://schemas.microsoft.com/office/drawing/2014/main" val="10002"/>
                  </a:ext>
                </a:extLst>
              </a:tr>
              <a:tr h="429100">
                <a:tc>
                  <a:txBody>
                    <a:bodyPr/>
                    <a:lstStyle/>
                    <a:p>
                      <a:pPr marL="0" marR="0" lvl="0" indent="0" algn="ctr" rtl="0">
                        <a:lnSpc>
                          <a:spcPct val="107000"/>
                        </a:lnSpc>
                        <a:spcBef>
                          <a:spcPts val="0"/>
                        </a:spcBef>
                        <a:spcAft>
                          <a:spcPts val="0"/>
                        </a:spcAft>
                        <a:buNone/>
                      </a:pPr>
                      <a:r>
                        <a:rPr lang="en-US" sz="2300" b="1" u="none" strike="noStrike" cap="none">
                          <a:latin typeface="Arial"/>
                          <a:ea typeface="Arial"/>
                          <a:cs typeface="Arial"/>
                          <a:sym typeface="Arial"/>
                        </a:rPr>
                        <a:t>Cell #3</a:t>
                      </a:r>
                      <a:endParaRPr sz="2300" b="1"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dirty="0">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extLst>
                  <a:ext uri="{0D108BD9-81ED-4DB2-BD59-A6C34878D82A}">
                    <a16:rowId xmlns:a16="http://schemas.microsoft.com/office/drawing/2014/main" val="10003"/>
                  </a:ext>
                </a:extLst>
              </a:tr>
              <a:tr h="429100">
                <a:tc>
                  <a:txBody>
                    <a:bodyPr/>
                    <a:lstStyle/>
                    <a:p>
                      <a:pPr marL="0" marR="0" lvl="0" indent="0" algn="ctr" rtl="0">
                        <a:lnSpc>
                          <a:spcPct val="107000"/>
                        </a:lnSpc>
                        <a:spcBef>
                          <a:spcPts val="0"/>
                        </a:spcBef>
                        <a:spcAft>
                          <a:spcPts val="0"/>
                        </a:spcAft>
                        <a:buNone/>
                      </a:pPr>
                      <a:r>
                        <a:rPr lang="en-US" sz="2300" b="1" u="none" strike="noStrike" cap="none">
                          <a:latin typeface="Arial"/>
                          <a:ea typeface="Arial"/>
                          <a:cs typeface="Arial"/>
                          <a:sym typeface="Arial"/>
                        </a:rPr>
                        <a:t>Average time</a:t>
                      </a:r>
                      <a:endParaRPr sz="2300" b="1"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dirty="0">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extLst>
                  <a:ext uri="{0D108BD9-81ED-4DB2-BD59-A6C34878D82A}">
                    <a16:rowId xmlns:a16="http://schemas.microsoft.com/office/drawing/2014/main" val="10004"/>
                  </a:ext>
                </a:extLst>
              </a:tr>
              <a:tr h="1173000">
                <a:tc>
                  <a:txBody>
                    <a:bodyPr/>
                    <a:lstStyle/>
                    <a:p>
                      <a:pPr marL="0" marR="0" lvl="0" indent="0" algn="ctr" rtl="0">
                        <a:lnSpc>
                          <a:spcPct val="107000"/>
                        </a:lnSpc>
                        <a:spcBef>
                          <a:spcPts val="0"/>
                        </a:spcBef>
                        <a:spcAft>
                          <a:spcPts val="0"/>
                        </a:spcAft>
                        <a:buNone/>
                      </a:pPr>
                      <a:r>
                        <a:rPr lang="en-US" sz="2300" b="1" u="none" strike="noStrike" cap="none" dirty="0">
                          <a:latin typeface="Arial"/>
                          <a:ea typeface="Arial"/>
                          <a:cs typeface="Arial"/>
                          <a:sym typeface="Arial"/>
                        </a:rPr>
                        <a:t>Average rate (cycles per minute)</a:t>
                      </a:r>
                      <a:endParaRPr sz="2300" b="1" u="none" strike="noStrike" cap="none" dirty="0">
                        <a:latin typeface="Times New Roman"/>
                        <a:ea typeface="Times New Roman"/>
                        <a:cs typeface="Times New Roman"/>
                        <a:sym typeface="Times New Roman"/>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endParaRPr sz="2300" u="none" strike="noStrike" cap="none" dirty="0">
                        <a:latin typeface="Arial"/>
                        <a:ea typeface="Arial"/>
                        <a:cs typeface="Arial"/>
                        <a:sym typeface="Arial"/>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tc>
                  <a:txBody>
                    <a:bodyPr/>
                    <a:lstStyle/>
                    <a:p>
                      <a:pPr marL="0" marR="0" lvl="0" indent="0" algn="ctr" rtl="0">
                        <a:lnSpc>
                          <a:spcPct val="107000"/>
                        </a:lnSpc>
                        <a:spcBef>
                          <a:spcPts val="0"/>
                        </a:spcBef>
                        <a:spcAft>
                          <a:spcPts val="0"/>
                        </a:spcAft>
                        <a:buNone/>
                      </a:pPr>
                      <a:r>
                        <a:rPr lang="en-US" sz="2300" b="1" u="none" strike="noStrike" cap="none" dirty="0">
                          <a:latin typeface="Arial"/>
                          <a:ea typeface="Arial"/>
                          <a:cs typeface="Arial"/>
                          <a:sym typeface="Arial"/>
                        </a:rPr>
                        <a:t> </a:t>
                      </a:r>
                      <a:endParaRPr sz="2300" u="none" strike="noStrike" cap="none" dirty="0">
                        <a:latin typeface="Calibri"/>
                        <a:ea typeface="Calibri"/>
                        <a:cs typeface="Calibri"/>
                        <a:sym typeface="Calibri"/>
                      </a:endParaRPr>
                    </a:p>
                  </a:txBody>
                  <a:tcPr marL="142200" marR="1422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noFill/>
                  </a:tcPr>
                </a:tc>
                <a:extLst>
                  <a:ext uri="{0D108BD9-81ED-4DB2-BD59-A6C34878D82A}">
                    <a16:rowId xmlns:a16="http://schemas.microsoft.com/office/drawing/2014/main" val="10005"/>
                  </a:ext>
                </a:extLst>
              </a:tr>
            </a:tbl>
          </a:graphicData>
        </a:graphic>
      </p:graphicFrame>
      <p:sp>
        <p:nvSpPr>
          <p:cNvPr id="629" name="Google Shape;629;p27"/>
          <p:cNvSpPr txBox="1"/>
          <p:nvPr/>
        </p:nvSpPr>
        <p:spPr>
          <a:xfrm>
            <a:off x="550156" y="606491"/>
            <a:ext cx="8117983"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US" sz="1800" b="1" i="0" u="none" strike="noStrike" cap="none" dirty="0">
                <a:solidFill>
                  <a:srgbClr val="000000"/>
                </a:solidFill>
                <a:latin typeface="Arial"/>
                <a:ea typeface="Arial"/>
                <a:cs typeface="Arial"/>
                <a:sym typeface="Arial"/>
              </a:rPr>
              <a:t>Table 6. </a:t>
            </a:r>
            <a:r>
              <a:rPr lang="en-US" sz="1800" b="0" i="0" u="none" strike="noStrike" cap="none" dirty="0">
                <a:solidFill>
                  <a:srgbClr val="000000"/>
                </a:solidFill>
                <a:latin typeface="Arial"/>
                <a:ea typeface="Arial"/>
                <a:cs typeface="Arial"/>
                <a:sym typeface="Arial"/>
              </a:rPr>
              <a:t>Determining average contraction rates of cells in different solutions.</a:t>
            </a:r>
            <a:endParaRPr lang="en-US" sz="1800" b="1" i="0" u="none" strike="noStrike" cap="none" dirty="0">
              <a:solidFill>
                <a:srgbClr val="000000"/>
              </a:solidFill>
              <a:latin typeface="Arial"/>
              <a:ea typeface="Arial"/>
              <a:cs typeface="Arial"/>
              <a:sym typeface="Arial"/>
            </a:endParaRPr>
          </a:p>
        </p:txBody>
      </p:sp>
      <p:sp>
        <p:nvSpPr>
          <p:cNvPr id="5" name="Footer Placeholder 4">
            <a:extLst>
              <a:ext uri="{FF2B5EF4-FFF2-40B4-BE49-F238E27FC236}">
                <a16:creationId xmlns:a16="http://schemas.microsoft.com/office/drawing/2014/main" id="{B7C1BD03-FEB2-69EB-5018-F321F3B004F3}"/>
              </a:ext>
            </a:extLst>
          </p:cNvPr>
          <p:cNvSpPr txBox="1">
            <a:spLocks noGrp="1"/>
          </p:cNvSpPr>
          <p:nvPr>
            <p:ph type="ftr" idx="11"/>
          </p:nvPr>
        </p:nvSpPr>
        <p:spPr>
          <a:xfrm>
            <a:off x="956704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33</a:t>
            </a:fld>
            <a:r>
              <a:rPr lang="en-US" sz="1400" i="1" dirty="0">
                <a:solidFill>
                  <a:schemeClr val="tx1"/>
                </a:solidFill>
              </a:rPr>
              <a:t> of 97</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649"/>
        <p:cNvGrpSpPr/>
        <p:nvPr/>
      </p:nvGrpSpPr>
      <p:grpSpPr>
        <a:xfrm>
          <a:off x="0" y="0"/>
          <a:ext cx="0" cy="0"/>
          <a:chOff x="0" y="0"/>
          <a:chExt cx="0" cy="0"/>
        </a:xfrm>
      </p:grpSpPr>
      <p:sp>
        <p:nvSpPr>
          <p:cNvPr id="650" name="Google Shape;650;p30"/>
          <p:cNvSpPr txBox="1">
            <a:spLocks noGrp="1"/>
          </p:cNvSpPr>
          <p:nvPr>
            <p:ph type="title"/>
          </p:nvPr>
        </p:nvSpPr>
        <p:spPr>
          <a:xfrm>
            <a:off x="609600" y="-89350"/>
            <a:ext cx="109728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3700"/>
              <a:buNone/>
            </a:pPr>
            <a:r>
              <a:rPr lang="en-US" sz="4000">
                <a:latin typeface="Arial"/>
                <a:ea typeface="Arial"/>
                <a:cs typeface="Arial"/>
                <a:sym typeface="Arial"/>
              </a:rPr>
              <a:t>Cleanup</a:t>
            </a:r>
            <a:endParaRPr sz="4000">
              <a:latin typeface="Arial"/>
              <a:ea typeface="Arial"/>
              <a:cs typeface="Arial"/>
              <a:sym typeface="Arial"/>
            </a:endParaRPr>
          </a:p>
        </p:txBody>
      </p:sp>
      <p:sp>
        <p:nvSpPr>
          <p:cNvPr id="651" name="Google Shape;651;p30"/>
          <p:cNvSpPr txBox="1">
            <a:spLocks noGrp="1"/>
          </p:cNvSpPr>
          <p:nvPr>
            <p:ph type="body" idx="1"/>
          </p:nvPr>
        </p:nvSpPr>
        <p:spPr>
          <a:xfrm>
            <a:off x="838200" y="1165950"/>
            <a:ext cx="10972800" cy="4526100"/>
          </a:xfrm>
          <a:prstGeom prst="rect">
            <a:avLst/>
          </a:prstGeom>
          <a:noFill/>
          <a:ln>
            <a:noFill/>
          </a:ln>
        </p:spPr>
        <p:txBody>
          <a:bodyPr spcFirstLastPara="1" wrap="square" lIns="91425" tIns="45700" rIns="91425" bIns="45700" anchor="t" anchorCtr="0">
            <a:noAutofit/>
          </a:bodyPr>
          <a:lstStyle/>
          <a:p>
            <a:pPr marL="457200" lvl="0" indent="-393700" algn="l" rtl="0">
              <a:lnSpc>
                <a:spcPct val="115000"/>
              </a:lnSpc>
              <a:spcBef>
                <a:spcPts val="0"/>
              </a:spcBef>
              <a:spcAft>
                <a:spcPts val="0"/>
              </a:spcAft>
              <a:buSzPts val="2600"/>
              <a:buFont typeface="Arial"/>
              <a:buChar char="●"/>
            </a:pPr>
            <a:r>
              <a:rPr lang="en-US" sz="3200" dirty="0">
                <a:solidFill>
                  <a:schemeClr val="dk1"/>
                </a:solidFill>
                <a:latin typeface="Arial"/>
                <a:ea typeface="Arial"/>
                <a:cs typeface="Arial"/>
                <a:sym typeface="Arial"/>
              </a:rPr>
              <a:t>Place used slides in discard bin</a:t>
            </a:r>
            <a:endParaRPr dirty="0">
              <a:solidFill>
                <a:schemeClr val="dk1"/>
              </a:solidFill>
            </a:endParaRPr>
          </a:p>
          <a:p>
            <a:pPr indent="-393700">
              <a:spcBef>
                <a:spcPts val="0"/>
              </a:spcBef>
              <a:buSzPts val="2600"/>
              <a:buFont typeface="Arial"/>
              <a:buChar char="●"/>
            </a:pPr>
            <a:r>
              <a:rPr lang="en-US" sz="3200" dirty="0">
                <a:solidFill>
                  <a:schemeClr val="dk1"/>
                </a:solidFill>
                <a:latin typeface="Arial"/>
                <a:ea typeface="Arial"/>
                <a:cs typeface="Arial"/>
                <a:sym typeface="Arial"/>
              </a:rPr>
              <a:t>Used culture tubes, tips and plates should go in biohazard waste container</a:t>
            </a:r>
            <a:endParaRPr dirty="0">
              <a:solidFill>
                <a:schemeClr val="dk1"/>
              </a:solidFill>
            </a:endParaRPr>
          </a:p>
          <a:p>
            <a:pPr marL="457200" lvl="0" indent="-393700" algn="l" rtl="0">
              <a:lnSpc>
                <a:spcPct val="115000"/>
              </a:lnSpc>
              <a:spcBef>
                <a:spcPts val="0"/>
              </a:spcBef>
              <a:spcAft>
                <a:spcPts val="0"/>
              </a:spcAft>
              <a:buSzPts val="2600"/>
              <a:buFont typeface="Arial"/>
              <a:buChar char="●"/>
            </a:pPr>
            <a:r>
              <a:rPr lang="en-US" sz="3200" dirty="0">
                <a:solidFill>
                  <a:schemeClr val="dk1"/>
                </a:solidFill>
                <a:latin typeface="Arial"/>
                <a:ea typeface="Arial"/>
                <a:cs typeface="Arial"/>
                <a:sym typeface="Arial"/>
              </a:rPr>
              <a:t>Wash 96-well plates with 1) DI water and 2) 70% ethanol; leave upside down over paper towel to dry</a:t>
            </a:r>
            <a:endParaRPr dirty="0">
              <a:solidFill>
                <a:schemeClr val="dk1"/>
              </a:solidFill>
            </a:endParaRPr>
          </a:p>
          <a:p>
            <a:pPr marL="457200" lvl="0" indent="-393700" algn="l" rtl="0">
              <a:lnSpc>
                <a:spcPct val="115000"/>
              </a:lnSpc>
              <a:spcBef>
                <a:spcPts val="0"/>
              </a:spcBef>
              <a:spcAft>
                <a:spcPts val="0"/>
              </a:spcAft>
              <a:buSzPts val="2600"/>
              <a:buFont typeface="Arial"/>
              <a:buChar char="●"/>
            </a:pPr>
            <a:r>
              <a:rPr lang="en-US" sz="3200" dirty="0">
                <a:solidFill>
                  <a:schemeClr val="dk1"/>
                </a:solidFill>
                <a:latin typeface="Arial"/>
                <a:ea typeface="Arial"/>
                <a:cs typeface="Arial"/>
                <a:sym typeface="Arial"/>
              </a:rPr>
              <a:t>Keep or appropriately dispose of any test substances</a:t>
            </a:r>
            <a:endParaRPr dirty="0">
              <a:solidFill>
                <a:schemeClr val="dk1"/>
              </a:solidFill>
            </a:endParaRPr>
          </a:p>
          <a:p>
            <a:pPr marL="457200" lvl="0" indent="-393700" algn="l" rtl="0">
              <a:lnSpc>
                <a:spcPct val="115000"/>
              </a:lnSpc>
              <a:spcBef>
                <a:spcPts val="0"/>
              </a:spcBef>
              <a:spcAft>
                <a:spcPts val="0"/>
              </a:spcAft>
              <a:buSzPts val="2600"/>
              <a:buFont typeface="Arial"/>
              <a:buChar char="●"/>
            </a:pPr>
            <a:r>
              <a:rPr lang="en-US" sz="3200" dirty="0">
                <a:solidFill>
                  <a:schemeClr val="dk1"/>
                </a:solidFill>
                <a:latin typeface="Arial"/>
                <a:ea typeface="Arial"/>
                <a:cs typeface="Arial"/>
                <a:sym typeface="Arial"/>
              </a:rPr>
              <a:t>Clean, reset and properly return microscopes</a:t>
            </a:r>
            <a:endParaRPr sz="3200" dirty="0">
              <a:solidFill>
                <a:schemeClr val="dk1"/>
              </a:solidFill>
              <a:latin typeface="Arial"/>
              <a:ea typeface="Arial"/>
              <a:cs typeface="Arial"/>
              <a:sym typeface="Arial"/>
            </a:endParaRPr>
          </a:p>
          <a:p>
            <a:pPr marL="457200" lvl="0" indent="-393700" algn="l" rtl="0">
              <a:lnSpc>
                <a:spcPct val="115000"/>
              </a:lnSpc>
              <a:spcBef>
                <a:spcPts val="0"/>
              </a:spcBef>
              <a:spcAft>
                <a:spcPts val="0"/>
              </a:spcAft>
              <a:buSzPts val="2600"/>
              <a:buFont typeface="Arial"/>
              <a:buChar char="●"/>
            </a:pPr>
            <a:r>
              <a:rPr lang="en-US" sz="3200" dirty="0">
                <a:solidFill>
                  <a:schemeClr val="dk1"/>
                </a:solidFill>
                <a:latin typeface="Arial"/>
                <a:ea typeface="Arial"/>
                <a:cs typeface="Arial"/>
                <a:sym typeface="Arial"/>
              </a:rPr>
              <a:t>Spray and wipe down lab benches</a:t>
            </a:r>
            <a:endParaRPr sz="3200" dirty="0">
              <a:solidFill>
                <a:schemeClr val="dk1"/>
              </a:solidFill>
              <a:latin typeface="Arial"/>
              <a:ea typeface="Arial"/>
              <a:cs typeface="Arial"/>
              <a:sym typeface="Arial"/>
            </a:endParaRPr>
          </a:p>
        </p:txBody>
      </p:sp>
      <p:sp>
        <p:nvSpPr>
          <p:cNvPr id="6" name="Footer Placeholder 4">
            <a:extLst>
              <a:ext uri="{FF2B5EF4-FFF2-40B4-BE49-F238E27FC236}">
                <a16:creationId xmlns:a16="http://schemas.microsoft.com/office/drawing/2014/main" id="{1FA474B0-F7B5-B70E-CD7C-4B1C18EB150B}"/>
              </a:ext>
            </a:extLst>
          </p:cNvPr>
          <p:cNvSpPr txBox="1">
            <a:spLocks/>
          </p:cNvSpPr>
          <p:nvPr/>
        </p:nvSpPr>
        <p:spPr>
          <a:xfrm>
            <a:off x="9525000" y="6538900"/>
            <a:ext cx="4114800" cy="307736"/>
          </a:xfrm>
          <a:prstGeom prst="rect">
            <a:avLst/>
          </a:prstGeom>
          <a:noFill/>
          <a:ln>
            <a:noFill/>
          </a:ln>
        </p:spPr>
        <p:txBody>
          <a:bodyPr spcFirstLastPara="1" wrap="square" lIns="91425" tIns="45700" rIns="91425" bIns="45700" rtlCol="0" anchor="ctr" anchorCtr="0">
            <a:sp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400" b="0" i="1" u="none" strike="noStrike" kern="0" cap="none" spc="0" normalizeH="0" baseline="0" noProof="0" dirty="0">
                <a:ln>
                  <a:noFill/>
                </a:ln>
                <a:solidFill>
                  <a:srgbClr val="000000"/>
                </a:solidFill>
                <a:effectLst/>
                <a:uLnTx/>
                <a:uFillTx/>
                <a:latin typeface="Calibri"/>
                <a:cs typeface="Calibri"/>
                <a:sym typeface="Calibri"/>
              </a:rPr>
              <a:t>Slide </a:t>
            </a:r>
            <a:fld id="{18C81A75-8FD0-4DA0-9FAF-3618E1711803}" type="slidenum">
              <a:rPr kumimoji="0" lang="en-US" sz="1400" b="0" i="1" u="none" strike="noStrike" kern="0" cap="none" spc="0" normalizeH="0" baseline="0" noProof="0" smtClean="0">
                <a:ln>
                  <a:noFill/>
                </a:ln>
                <a:solidFill>
                  <a:srgbClr val="000000"/>
                </a:solidFill>
                <a:effectLst/>
                <a:uLnTx/>
                <a:uFillTx/>
                <a:latin typeface="Calibri"/>
                <a:cs typeface="Calibri"/>
                <a:sym typeface="Calibri"/>
              </a:rPr>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t>34</a:t>
            </a:fld>
            <a:r>
              <a:rPr kumimoji="0" lang="en-US" sz="1400" b="0" i="1" u="none" strike="noStrike" kern="0" cap="none" spc="0" normalizeH="0" baseline="0" noProof="0" dirty="0">
                <a:ln>
                  <a:noFill/>
                </a:ln>
                <a:solidFill>
                  <a:srgbClr val="000000"/>
                </a:solidFill>
                <a:effectLst/>
                <a:uLnTx/>
                <a:uFillTx/>
                <a:latin typeface="Calibri"/>
                <a:cs typeface="Calibri"/>
                <a:sym typeface="Calibri"/>
              </a:rPr>
              <a:t> of </a:t>
            </a:r>
            <a:r>
              <a:rPr lang="en-US" sz="1400" i="1" dirty="0">
                <a:solidFill>
                  <a:srgbClr val="000000"/>
                </a:solidFill>
              </a:rPr>
              <a:t>97</a:t>
            </a:r>
            <a:endParaRPr kumimoji="0" lang="en-US" sz="1400" b="0" i="1" u="none" strike="noStrike" kern="0" cap="none" spc="0" normalizeH="0" baseline="0" noProof="0" dirty="0">
              <a:ln>
                <a:noFill/>
              </a:ln>
              <a:solidFill>
                <a:srgbClr val="000000"/>
              </a:solidFill>
              <a:effectLst/>
              <a:uLnTx/>
              <a:uFillTx/>
              <a:latin typeface="Calibri"/>
              <a:cs typeface="Calibri"/>
              <a:sym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656"/>
        <p:cNvGrpSpPr/>
        <p:nvPr/>
      </p:nvGrpSpPr>
      <p:grpSpPr>
        <a:xfrm>
          <a:off x="0" y="0"/>
          <a:ext cx="0" cy="0"/>
          <a:chOff x="0" y="0"/>
          <a:chExt cx="0" cy="0"/>
        </a:xfrm>
      </p:grpSpPr>
      <p:sp>
        <p:nvSpPr>
          <p:cNvPr id="657" name="Google Shape;657;p3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a:t>Recap: Assignment Sequence</a:t>
            </a:r>
            <a:endParaRPr/>
          </a:p>
        </p:txBody>
      </p:sp>
      <p:sp>
        <p:nvSpPr>
          <p:cNvPr id="658" name="Google Shape;658;p31"/>
          <p:cNvSpPr/>
          <p:nvPr/>
        </p:nvSpPr>
        <p:spPr>
          <a:xfrm>
            <a:off x="843430" y="2566514"/>
            <a:ext cx="2378024" cy="1426814"/>
          </a:xfrm>
          <a:custGeom>
            <a:avLst/>
            <a:gdLst/>
            <a:ahLst/>
            <a:cxnLst/>
            <a:rect l="l" t="t" r="r" b="b"/>
            <a:pathLst>
              <a:path w="2378024" h="1426814" extrusionOk="0">
                <a:moveTo>
                  <a:pt x="0" y="142681"/>
                </a:moveTo>
                <a:cubicBezTo>
                  <a:pt x="0" y="63880"/>
                  <a:pt x="63880" y="0"/>
                  <a:pt x="142681" y="0"/>
                </a:cubicBezTo>
                <a:lnTo>
                  <a:pt x="2235343" y="0"/>
                </a:lnTo>
                <a:cubicBezTo>
                  <a:pt x="2314144" y="0"/>
                  <a:pt x="2378024" y="63880"/>
                  <a:pt x="2378024" y="142681"/>
                </a:cubicBezTo>
                <a:lnTo>
                  <a:pt x="2378024" y="1284133"/>
                </a:lnTo>
                <a:cubicBezTo>
                  <a:pt x="2378024" y="1362934"/>
                  <a:pt x="2314144" y="1426814"/>
                  <a:pt x="2235343" y="1426814"/>
                </a:cubicBezTo>
                <a:lnTo>
                  <a:pt x="142681" y="1426814"/>
                </a:lnTo>
                <a:cubicBezTo>
                  <a:pt x="63880" y="1426814"/>
                  <a:pt x="0" y="1362934"/>
                  <a:pt x="0" y="1284133"/>
                </a:cubicBezTo>
                <a:lnTo>
                  <a:pt x="0" y="142681"/>
                </a:lnTo>
                <a:close/>
              </a:path>
            </a:pathLst>
          </a:custGeom>
          <a:solidFill>
            <a:srgbClr val="4372C3"/>
          </a:solidFill>
          <a:ln w="12700" cap="flat" cmpd="sng">
            <a:solidFill>
              <a:schemeClr val="lt1"/>
            </a:solidFill>
            <a:prstDash val="solid"/>
            <a:miter lim="800000"/>
            <a:headEnd type="none" w="sm" len="sm"/>
            <a:tailEnd type="none" w="sm" len="sm"/>
          </a:ln>
        </p:spPr>
        <p:txBody>
          <a:bodyPr spcFirstLastPara="1" wrap="square" lIns="99550" tIns="99550" rIns="99550" bIns="528925" anchor="t" anchorCtr="0">
            <a:noAutofit/>
          </a:bodyPr>
          <a:lstStyle/>
          <a:p>
            <a:pPr marL="0" marR="0" lvl="0" indent="0" algn="l" rtl="0">
              <a:lnSpc>
                <a:spcPct val="90000"/>
              </a:lnSpc>
              <a:spcBef>
                <a:spcPts val="0"/>
              </a:spcBef>
              <a:spcAft>
                <a:spcPts val="0"/>
              </a:spcAft>
              <a:buClr>
                <a:schemeClr val="lt1"/>
              </a:buClr>
              <a:buSzPts val="1400"/>
              <a:buFont typeface="Calibri"/>
              <a:buNone/>
            </a:pPr>
            <a:r>
              <a:rPr lang="en-US" sz="1400">
                <a:solidFill>
                  <a:schemeClr val="lt1"/>
                </a:solidFill>
                <a:latin typeface="Calibri"/>
                <a:ea typeface="Calibri"/>
                <a:cs typeface="Calibri"/>
                <a:sym typeface="Calibri"/>
              </a:rPr>
              <a:t>You will create a </a:t>
            </a:r>
            <a:r>
              <a:rPr lang="en-US" sz="1400" u="sng">
                <a:solidFill>
                  <a:srgbClr val="FFD966"/>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Research Plan</a:t>
            </a:r>
            <a:r>
              <a:rPr lang="en-US" sz="1400">
                <a:solidFill>
                  <a:schemeClr val="lt1"/>
                </a:solidFill>
                <a:latin typeface="Calibri"/>
                <a:ea typeface="Calibri"/>
                <a:cs typeface="Calibri"/>
                <a:sym typeface="Calibri"/>
              </a:rPr>
              <a:t> and Annotated Bibliography with your group (Weeks 1-3)</a:t>
            </a:r>
            <a:endParaRPr/>
          </a:p>
        </p:txBody>
      </p:sp>
      <p:sp>
        <p:nvSpPr>
          <p:cNvPr id="659" name="Google Shape;659;p31"/>
          <p:cNvSpPr/>
          <p:nvPr/>
        </p:nvSpPr>
        <p:spPr>
          <a:xfrm>
            <a:off x="1330495" y="3517723"/>
            <a:ext cx="2378024" cy="1918350"/>
          </a:xfrm>
          <a:custGeom>
            <a:avLst/>
            <a:gdLst/>
            <a:ahLst/>
            <a:cxnLst/>
            <a:rect l="l" t="t" r="r" b="b"/>
            <a:pathLst>
              <a:path w="2378024" h="1918350" extrusionOk="0">
                <a:moveTo>
                  <a:pt x="0" y="191835"/>
                </a:moveTo>
                <a:cubicBezTo>
                  <a:pt x="0" y="85887"/>
                  <a:pt x="85887" y="0"/>
                  <a:pt x="191835" y="0"/>
                </a:cubicBezTo>
                <a:lnTo>
                  <a:pt x="2186189" y="0"/>
                </a:lnTo>
                <a:cubicBezTo>
                  <a:pt x="2292137" y="0"/>
                  <a:pt x="2378024" y="85887"/>
                  <a:pt x="2378024" y="191835"/>
                </a:cubicBezTo>
                <a:lnTo>
                  <a:pt x="2378024" y="1726515"/>
                </a:lnTo>
                <a:cubicBezTo>
                  <a:pt x="2378024" y="1832463"/>
                  <a:pt x="2292137" y="1918350"/>
                  <a:pt x="2186189" y="1918350"/>
                </a:cubicBezTo>
                <a:lnTo>
                  <a:pt x="191835" y="1918350"/>
                </a:lnTo>
                <a:cubicBezTo>
                  <a:pt x="85887" y="1918350"/>
                  <a:pt x="0" y="1832463"/>
                  <a:pt x="0" y="1726515"/>
                </a:cubicBezTo>
                <a:lnTo>
                  <a:pt x="0" y="191835"/>
                </a:lnTo>
                <a:close/>
              </a:path>
            </a:pathLst>
          </a:cu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155750" tIns="155750" rIns="155750" bIns="155750" anchor="t" anchorCtr="0">
            <a:noAutofit/>
          </a:bodyPr>
          <a:lstStyle/>
          <a:p>
            <a:pPr marL="114300" marR="0" lvl="1" indent="-114300" algn="l" rtl="0">
              <a:lnSpc>
                <a:spcPct val="90000"/>
              </a:lnSpc>
              <a:spcBef>
                <a:spcPts val="0"/>
              </a:spcBef>
              <a:spcAft>
                <a:spcPts val="0"/>
              </a:spcAft>
              <a:buClr>
                <a:schemeClr val="dk1"/>
              </a:buClr>
              <a:buSzPts val="1400"/>
              <a:buFont typeface="Calibri"/>
              <a:buChar char="•"/>
            </a:pPr>
            <a:r>
              <a:rPr lang="en-US" sz="1400" b="0" i="0" u="none" strike="noStrike" cap="none">
                <a:solidFill>
                  <a:schemeClr val="dk1"/>
                </a:solidFill>
                <a:latin typeface="Calibri"/>
                <a:ea typeface="Calibri"/>
                <a:cs typeface="Calibri"/>
                <a:sym typeface="Calibri"/>
              </a:rPr>
              <a:t>This will include picking your test substance (with rationale), establishing context for your work, and creating hypotheses for your experiments</a:t>
            </a:r>
            <a:endParaRPr/>
          </a:p>
        </p:txBody>
      </p:sp>
      <p:sp>
        <p:nvSpPr>
          <p:cNvPr id="660" name="Google Shape;660;p31"/>
          <p:cNvSpPr/>
          <p:nvPr/>
        </p:nvSpPr>
        <p:spPr>
          <a:xfrm>
            <a:off x="3581954" y="2746089"/>
            <a:ext cx="764259" cy="592059"/>
          </a:xfrm>
          <a:custGeom>
            <a:avLst/>
            <a:gdLst/>
            <a:ahLst/>
            <a:cxnLst/>
            <a:rect l="l" t="t" r="r" b="b"/>
            <a:pathLst>
              <a:path w="764259" h="592059" extrusionOk="0">
                <a:moveTo>
                  <a:pt x="0" y="118412"/>
                </a:moveTo>
                <a:lnTo>
                  <a:pt x="468230" y="118412"/>
                </a:lnTo>
                <a:lnTo>
                  <a:pt x="468230" y="0"/>
                </a:lnTo>
                <a:lnTo>
                  <a:pt x="764259" y="296030"/>
                </a:lnTo>
                <a:lnTo>
                  <a:pt x="468230" y="592059"/>
                </a:lnTo>
                <a:lnTo>
                  <a:pt x="468230" y="473647"/>
                </a:lnTo>
                <a:lnTo>
                  <a:pt x="0" y="473647"/>
                </a:lnTo>
                <a:lnTo>
                  <a:pt x="0" y="118412"/>
                </a:lnTo>
                <a:close/>
              </a:path>
            </a:pathLst>
          </a:custGeom>
          <a:solidFill>
            <a:srgbClr val="ABBADE"/>
          </a:solidFill>
          <a:ln>
            <a:noFill/>
          </a:ln>
        </p:spPr>
        <p:txBody>
          <a:bodyPr spcFirstLastPara="1" wrap="square" lIns="0" tIns="118400" rIns="177600" bIns="118400" anchor="ctr" anchorCtr="0">
            <a:noAutofit/>
          </a:bodyPr>
          <a:lstStyle/>
          <a:p>
            <a:pPr marL="0" marR="0" lvl="0" indent="0" algn="ctr" rtl="0">
              <a:lnSpc>
                <a:spcPct val="90000"/>
              </a:lnSpc>
              <a:spcBef>
                <a:spcPts val="0"/>
              </a:spcBef>
              <a:spcAft>
                <a:spcPts val="0"/>
              </a:spcAft>
              <a:buClr>
                <a:schemeClr val="dk1"/>
              </a:buClr>
              <a:buSzPts val="1100"/>
              <a:buFont typeface="Calibri"/>
              <a:buNone/>
            </a:pPr>
            <a:endParaRPr sz="1100">
              <a:solidFill>
                <a:schemeClr val="lt1"/>
              </a:solidFill>
              <a:latin typeface="Calibri"/>
              <a:ea typeface="Calibri"/>
              <a:cs typeface="Calibri"/>
              <a:sym typeface="Calibri"/>
            </a:endParaRPr>
          </a:p>
        </p:txBody>
      </p:sp>
      <p:sp>
        <p:nvSpPr>
          <p:cNvPr id="661" name="Google Shape;661;p31"/>
          <p:cNvSpPr/>
          <p:nvPr/>
        </p:nvSpPr>
        <p:spPr>
          <a:xfrm>
            <a:off x="4663454" y="2566514"/>
            <a:ext cx="2378024" cy="1426814"/>
          </a:xfrm>
          <a:custGeom>
            <a:avLst/>
            <a:gdLst/>
            <a:ahLst/>
            <a:cxnLst/>
            <a:rect l="l" t="t" r="r" b="b"/>
            <a:pathLst>
              <a:path w="2378024" h="1426814" extrusionOk="0">
                <a:moveTo>
                  <a:pt x="0" y="142681"/>
                </a:moveTo>
                <a:cubicBezTo>
                  <a:pt x="0" y="63880"/>
                  <a:pt x="63880" y="0"/>
                  <a:pt x="142681" y="0"/>
                </a:cubicBezTo>
                <a:lnTo>
                  <a:pt x="2235343" y="0"/>
                </a:lnTo>
                <a:cubicBezTo>
                  <a:pt x="2314144" y="0"/>
                  <a:pt x="2378024" y="63880"/>
                  <a:pt x="2378024" y="142681"/>
                </a:cubicBezTo>
                <a:lnTo>
                  <a:pt x="2378024" y="1284133"/>
                </a:lnTo>
                <a:cubicBezTo>
                  <a:pt x="2378024" y="1362934"/>
                  <a:pt x="2314144" y="1426814"/>
                  <a:pt x="2235343" y="1426814"/>
                </a:cubicBezTo>
                <a:lnTo>
                  <a:pt x="142681" y="1426814"/>
                </a:lnTo>
                <a:cubicBezTo>
                  <a:pt x="63880" y="1426814"/>
                  <a:pt x="0" y="1362934"/>
                  <a:pt x="0" y="1284133"/>
                </a:cubicBezTo>
                <a:lnTo>
                  <a:pt x="0" y="142681"/>
                </a:lnTo>
                <a:close/>
              </a:path>
            </a:pathLst>
          </a:custGeom>
          <a:solidFill>
            <a:srgbClr val="4372C3"/>
          </a:solidFill>
          <a:ln w="12700" cap="flat" cmpd="sng">
            <a:solidFill>
              <a:schemeClr val="lt1"/>
            </a:solidFill>
            <a:prstDash val="solid"/>
            <a:miter lim="800000"/>
            <a:headEnd type="none" w="sm" len="sm"/>
            <a:tailEnd type="none" w="sm" len="sm"/>
          </a:ln>
        </p:spPr>
        <p:txBody>
          <a:bodyPr spcFirstLastPara="1" wrap="square" lIns="99550" tIns="99550" rIns="99550" bIns="528925" anchor="t" anchorCtr="0">
            <a:noAutofit/>
          </a:bodyPr>
          <a:lstStyle/>
          <a:p>
            <a:pPr marL="0" marR="0" lvl="0" indent="0" algn="l" rtl="0">
              <a:lnSpc>
                <a:spcPct val="90000"/>
              </a:lnSpc>
              <a:spcBef>
                <a:spcPts val="0"/>
              </a:spcBef>
              <a:spcAft>
                <a:spcPts val="0"/>
              </a:spcAft>
              <a:buClr>
                <a:schemeClr val="lt1"/>
              </a:buClr>
              <a:buSzPts val="1400"/>
              <a:buFont typeface="Calibri"/>
              <a:buNone/>
            </a:pPr>
            <a:r>
              <a:rPr lang="en-US" sz="1400">
                <a:solidFill>
                  <a:schemeClr val="lt1"/>
                </a:solidFill>
                <a:latin typeface="Calibri"/>
                <a:ea typeface="Calibri"/>
                <a:cs typeface="Calibri"/>
                <a:sym typeface="Calibri"/>
              </a:rPr>
              <a:t>Your Research Plan will be sent to instructor for review (Week 3)</a:t>
            </a:r>
            <a:endParaRPr/>
          </a:p>
        </p:txBody>
      </p:sp>
      <p:sp>
        <p:nvSpPr>
          <p:cNvPr id="662" name="Google Shape;662;p31"/>
          <p:cNvSpPr/>
          <p:nvPr/>
        </p:nvSpPr>
        <p:spPr>
          <a:xfrm>
            <a:off x="5150520" y="3517723"/>
            <a:ext cx="2378024" cy="1918350"/>
          </a:xfrm>
          <a:custGeom>
            <a:avLst/>
            <a:gdLst/>
            <a:ahLst/>
            <a:cxnLst/>
            <a:rect l="l" t="t" r="r" b="b"/>
            <a:pathLst>
              <a:path w="2378024" h="1918350" extrusionOk="0">
                <a:moveTo>
                  <a:pt x="0" y="191835"/>
                </a:moveTo>
                <a:cubicBezTo>
                  <a:pt x="0" y="85887"/>
                  <a:pt x="85887" y="0"/>
                  <a:pt x="191835" y="0"/>
                </a:cubicBezTo>
                <a:lnTo>
                  <a:pt x="2186189" y="0"/>
                </a:lnTo>
                <a:cubicBezTo>
                  <a:pt x="2292137" y="0"/>
                  <a:pt x="2378024" y="85887"/>
                  <a:pt x="2378024" y="191835"/>
                </a:cubicBezTo>
                <a:lnTo>
                  <a:pt x="2378024" y="1726515"/>
                </a:lnTo>
                <a:cubicBezTo>
                  <a:pt x="2378024" y="1832463"/>
                  <a:pt x="2292137" y="1918350"/>
                  <a:pt x="2186189" y="1918350"/>
                </a:cubicBezTo>
                <a:lnTo>
                  <a:pt x="191835" y="1918350"/>
                </a:lnTo>
                <a:cubicBezTo>
                  <a:pt x="85887" y="1918350"/>
                  <a:pt x="0" y="1832463"/>
                  <a:pt x="0" y="1726515"/>
                </a:cubicBezTo>
                <a:lnTo>
                  <a:pt x="0" y="191835"/>
                </a:lnTo>
                <a:close/>
              </a:path>
            </a:pathLst>
          </a:cu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155750" tIns="155750" rIns="155750" bIns="155750" anchor="t" anchorCtr="0">
            <a:noAutofit/>
          </a:bodyPr>
          <a:lstStyle/>
          <a:p>
            <a:pPr marL="114300" marR="0" lvl="1" indent="-114300" algn="l" rtl="0">
              <a:lnSpc>
                <a:spcPct val="90000"/>
              </a:lnSpc>
              <a:spcBef>
                <a:spcPts val="0"/>
              </a:spcBef>
              <a:spcAft>
                <a:spcPts val="0"/>
              </a:spcAft>
              <a:buClr>
                <a:schemeClr val="dk1"/>
              </a:buClr>
              <a:buSzPts val="1400"/>
              <a:buFont typeface="Calibri"/>
              <a:buChar char="•"/>
            </a:pPr>
            <a:r>
              <a:rPr lang="en-US" sz="1400" b="0" i="0" u="none" strike="noStrike" cap="none">
                <a:solidFill>
                  <a:schemeClr val="dk1"/>
                </a:solidFill>
                <a:latin typeface="Calibri"/>
                <a:ea typeface="Calibri"/>
                <a:cs typeface="Calibri"/>
                <a:sym typeface="Calibri"/>
              </a:rPr>
              <a:t>They will let you know if anything needs to be adjusted (i.e., substance is unsafe or unobtainable). Alternatives will be suggested, if needed</a:t>
            </a:r>
            <a:endParaRPr/>
          </a:p>
        </p:txBody>
      </p:sp>
      <p:sp>
        <p:nvSpPr>
          <p:cNvPr id="663" name="Google Shape;663;p31"/>
          <p:cNvSpPr/>
          <p:nvPr/>
        </p:nvSpPr>
        <p:spPr>
          <a:xfrm>
            <a:off x="7401979" y="2746089"/>
            <a:ext cx="764259" cy="592059"/>
          </a:xfrm>
          <a:custGeom>
            <a:avLst/>
            <a:gdLst/>
            <a:ahLst/>
            <a:cxnLst/>
            <a:rect l="l" t="t" r="r" b="b"/>
            <a:pathLst>
              <a:path w="764259" h="592059" extrusionOk="0">
                <a:moveTo>
                  <a:pt x="0" y="118412"/>
                </a:moveTo>
                <a:lnTo>
                  <a:pt x="468230" y="118412"/>
                </a:lnTo>
                <a:lnTo>
                  <a:pt x="468230" y="0"/>
                </a:lnTo>
                <a:lnTo>
                  <a:pt x="764259" y="296030"/>
                </a:lnTo>
                <a:lnTo>
                  <a:pt x="468230" y="592059"/>
                </a:lnTo>
                <a:lnTo>
                  <a:pt x="468230" y="473647"/>
                </a:lnTo>
                <a:lnTo>
                  <a:pt x="0" y="473647"/>
                </a:lnTo>
                <a:lnTo>
                  <a:pt x="0" y="118412"/>
                </a:lnTo>
                <a:close/>
              </a:path>
            </a:pathLst>
          </a:custGeom>
          <a:solidFill>
            <a:srgbClr val="ABBADE"/>
          </a:solidFill>
          <a:ln>
            <a:noFill/>
          </a:ln>
        </p:spPr>
        <p:txBody>
          <a:bodyPr spcFirstLastPara="1" wrap="square" lIns="0" tIns="118400" rIns="177600" bIns="118400" anchor="ctr" anchorCtr="0">
            <a:noAutofit/>
          </a:bodyPr>
          <a:lstStyle/>
          <a:p>
            <a:pPr marL="0" marR="0" lvl="0" indent="0" algn="ctr" rtl="0">
              <a:lnSpc>
                <a:spcPct val="90000"/>
              </a:lnSpc>
              <a:spcBef>
                <a:spcPts val="0"/>
              </a:spcBef>
              <a:spcAft>
                <a:spcPts val="0"/>
              </a:spcAft>
              <a:buClr>
                <a:schemeClr val="dk1"/>
              </a:buClr>
              <a:buSzPts val="1100"/>
              <a:buFont typeface="Calibri"/>
              <a:buNone/>
            </a:pPr>
            <a:endParaRPr sz="1100">
              <a:solidFill>
                <a:schemeClr val="lt1"/>
              </a:solidFill>
              <a:latin typeface="Calibri"/>
              <a:ea typeface="Calibri"/>
              <a:cs typeface="Calibri"/>
              <a:sym typeface="Calibri"/>
            </a:endParaRPr>
          </a:p>
        </p:txBody>
      </p:sp>
      <p:sp>
        <p:nvSpPr>
          <p:cNvPr id="664" name="Google Shape;664;p31"/>
          <p:cNvSpPr/>
          <p:nvPr/>
        </p:nvSpPr>
        <p:spPr>
          <a:xfrm>
            <a:off x="8483479" y="2566514"/>
            <a:ext cx="2378024" cy="1426814"/>
          </a:xfrm>
          <a:custGeom>
            <a:avLst/>
            <a:gdLst/>
            <a:ahLst/>
            <a:cxnLst/>
            <a:rect l="l" t="t" r="r" b="b"/>
            <a:pathLst>
              <a:path w="2378024" h="1426814" extrusionOk="0">
                <a:moveTo>
                  <a:pt x="0" y="142681"/>
                </a:moveTo>
                <a:cubicBezTo>
                  <a:pt x="0" y="63880"/>
                  <a:pt x="63880" y="0"/>
                  <a:pt x="142681" y="0"/>
                </a:cubicBezTo>
                <a:lnTo>
                  <a:pt x="2235343" y="0"/>
                </a:lnTo>
                <a:cubicBezTo>
                  <a:pt x="2314144" y="0"/>
                  <a:pt x="2378024" y="63880"/>
                  <a:pt x="2378024" y="142681"/>
                </a:cubicBezTo>
                <a:lnTo>
                  <a:pt x="2378024" y="1284133"/>
                </a:lnTo>
                <a:cubicBezTo>
                  <a:pt x="2378024" y="1362934"/>
                  <a:pt x="2314144" y="1426814"/>
                  <a:pt x="2235343" y="1426814"/>
                </a:cubicBezTo>
                <a:lnTo>
                  <a:pt x="142681" y="1426814"/>
                </a:lnTo>
                <a:cubicBezTo>
                  <a:pt x="63880" y="1426814"/>
                  <a:pt x="0" y="1362934"/>
                  <a:pt x="0" y="1284133"/>
                </a:cubicBezTo>
                <a:lnTo>
                  <a:pt x="0" y="142681"/>
                </a:lnTo>
                <a:close/>
              </a:path>
            </a:pathLst>
          </a:custGeom>
          <a:solidFill>
            <a:srgbClr val="4372C3"/>
          </a:solidFill>
          <a:ln w="12700" cap="flat" cmpd="sng">
            <a:solidFill>
              <a:schemeClr val="lt1"/>
            </a:solidFill>
            <a:prstDash val="solid"/>
            <a:miter lim="800000"/>
            <a:headEnd type="none" w="sm" len="sm"/>
            <a:tailEnd type="none" w="sm" len="sm"/>
          </a:ln>
        </p:spPr>
        <p:txBody>
          <a:bodyPr spcFirstLastPara="1" wrap="square" lIns="99550" tIns="99550" rIns="99550" bIns="528925" anchor="t" anchorCtr="0">
            <a:noAutofit/>
          </a:bodyPr>
          <a:lstStyle/>
          <a:p>
            <a:pPr marL="0" marR="0" lvl="0" indent="0" algn="l" rtl="0">
              <a:lnSpc>
                <a:spcPct val="90000"/>
              </a:lnSpc>
              <a:spcBef>
                <a:spcPts val="0"/>
              </a:spcBef>
              <a:spcAft>
                <a:spcPts val="0"/>
              </a:spcAft>
              <a:buClr>
                <a:schemeClr val="lt1"/>
              </a:buClr>
              <a:buSzPts val="1400"/>
              <a:buFont typeface="Calibri"/>
              <a:buNone/>
            </a:pPr>
            <a:r>
              <a:rPr lang="en-US" sz="1400">
                <a:solidFill>
                  <a:schemeClr val="lt1"/>
                </a:solidFill>
                <a:latin typeface="Calibri"/>
                <a:ea typeface="Calibri"/>
                <a:cs typeface="Calibri"/>
                <a:sym typeface="Calibri"/>
              </a:rPr>
              <a:t>During Weeks 5 and 6 we will perform experiments using your test substance</a:t>
            </a:r>
            <a:endParaRPr/>
          </a:p>
        </p:txBody>
      </p:sp>
      <p:sp>
        <p:nvSpPr>
          <p:cNvPr id="665" name="Google Shape;665;p31"/>
          <p:cNvSpPr/>
          <p:nvPr/>
        </p:nvSpPr>
        <p:spPr>
          <a:xfrm>
            <a:off x="8970545" y="3517723"/>
            <a:ext cx="2378024" cy="1918350"/>
          </a:xfrm>
          <a:custGeom>
            <a:avLst/>
            <a:gdLst/>
            <a:ahLst/>
            <a:cxnLst/>
            <a:rect l="l" t="t" r="r" b="b"/>
            <a:pathLst>
              <a:path w="2378024" h="1918350" extrusionOk="0">
                <a:moveTo>
                  <a:pt x="0" y="191835"/>
                </a:moveTo>
                <a:cubicBezTo>
                  <a:pt x="0" y="85887"/>
                  <a:pt x="85887" y="0"/>
                  <a:pt x="191835" y="0"/>
                </a:cubicBezTo>
                <a:lnTo>
                  <a:pt x="2186189" y="0"/>
                </a:lnTo>
                <a:cubicBezTo>
                  <a:pt x="2292137" y="0"/>
                  <a:pt x="2378024" y="85887"/>
                  <a:pt x="2378024" y="191835"/>
                </a:cubicBezTo>
                <a:lnTo>
                  <a:pt x="2378024" y="1726515"/>
                </a:lnTo>
                <a:cubicBezTo>
                  <a:pt x="2378024" y="1832463"/>
                  <a:pt x="2292137" y="1918350"/>
                  <a:pt x="2186189" y="1918350"/>
                </a:cubicBezTo>
                <a:lnTo>
                  <a:pt x="191835" y="1918350"/>
                </a:lnTo>
                <a:cubicBezTo>
                  <a:pt x="85887" y="1918350"/>
                  <a:pt x="0" y="1832463"/>
                  <a:pt x="0" y="1726515"/>
                </a:cubicBezTo>
                <a:lnTo>
                  <a:pt x="0" y="191835"/>
                </a:lnTo>
                <a:close/>
              </a:path>
            </a:pathLst>
          </a:cu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155750" tIns="155750" rIns="155750" bIns="155750" anchor="t" anchorCtr="0">
            <a:noAutofit/>
          </a:bodyPr>
          <a:lstStyle/>
          <a:p>
            <a:pPr marL="114300" marR="0" lvl="1" indent="-114300" algn="l" rtl="0">
              <a:lnSpc>
                <a:spcPct val="90000"/>
              </a:lnSpc>
              <a:spcBef>
                <a:spcPts val="0"/>
              </a:spcBef>
              <a:spcAft>
                <a:spcPts val="0"/>
              </a:spcAft>
              <a:buClr>
                <a:schemeClr val="dk1"/>
              </a:buClr>
              <a:buSzPts val="1400"/>
              <a:buFont typeface="Calibri"/>
              <a:buChar char="•"/>
            </a:pPr>
            <a:r>
              <a:rPr lang="en-US" sz="1400" b="0" i="0" u="none" strike="noStrike" cap="none">
                <a:solidFill>
                  <a:schemeClr val="dk1"/>
                </a:solidFill>
                <a:latin typeface="Calibri"/>
                <a:ea typeface="Calibri"/>
                <a:cs typeface="Calibri"/>
                <a:sym typeface="Calibri"/>
              </a:rPr>
              <a:t>You will use the data collected from the experiments to </a:t>
            </a:r>
            <a:r>
              <a:rPr lang="en-US" sz="1400" b="1" i="0" u="sng" strike="noStrike" cap="none">
                <a:solidFill>
                  <a:srgbClr val="FF0000"/>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write a report</a:t>
            </a:r>
            <a:r>
              <a:rPr lang="en-US" sz="1400" b="0" i="0" u="none" strike="noStrike" cap="none">
                <a:solidFill>
                  <a:schemeClr val="dk1"/>
                </a:solidFill>
                <a:latin typeface="Calibri"/>
                <a:ea typeface="Calibri"/>
                <a:cs typeface="Calibri"/>
                <a:sym typeface="Calibri"/>
              </a:rPr>
              <a:t> detailing your findings</a:t>
            </a:r>
            <a:endParaRPr/>
          </a:p>
          <a:p>
            <a:pPr marL="114300" marR="0" lvl="1" indent="-114300" algn="l" rtl="0">
              <a:lnSpc>
                <a:spcPct val="90000"/>
              </a:lnSpc>
              <a:spcBef>
                <a:spcPts val="210"/>
              </a:spcBef>
              <a:spcAft>
                <a:spcPts val="0"/>
              </a:spcAft>
              <a:buClr>
                <a:schemeClr val="dk1"/>
              </a:buClr>
              <a:buSzPts val="1400"/>
              <a:buFont typeface="Calibri"/>
              <a:buChar char="•"/>
            </a:pPr>
            <a:r>
              <a:rPr lang="en-US" sz="1400" b="0" i="0" u="none" strike="noStrike" cap="none">
                <a:solidFill>
                  <a:schemeClr val="dk1"/>
                </a:solidFill>
                <a:latin typeface="Calibri"/>
                <a:ea typeface="Calibri"/>
                <a:cs typeface="Calibri"/>
                <a:sym typeface="Calibri"/>
              </a:rPr>
              <a:t>You will write two drafts before turning in your final draft</a:t>
            </a:r>
            <a:endParaRPr/>
          </a:p>
        </p:txBody>
      </p:sp>
      <p:sp>
        <p:nvSpPr>
          <p:cNvPr id="5" name="Footer Placeholder 4">
            <a:extLst>
              <a:ext uri="{FF2B5EF4-FFF2-40B4-BE49-F238E27FC236}">
                <a16:creationId xmlns:a16="http://schemas.microsoft.com/office/drawing/2014/main" id="{A8B25395-B9D2-3C88-18B7-AFDFEB09C8EA}"/>
              </a:ext>
            </a:extLst>
          </p:cNvPr>
          <p:cNvSpPr txBox="1">
            <a:spLocks noGrp="1"/>
          </p:cNvSpPr>
          <p:nvPr>
            <p:ph type="ftr" idx="11"/>
          </p:nvPr>
        </p:nvSpPr>
        <p:spPr>
          <a:xfrm>
            <a:off x="955653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35</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658"/>
                                        </p:tgtEl>
                                        <p:attrNameLst>
                                          <p:attrName>style.opacity</p:attrName>
                                        </p:attrNameLst>
                                      </p:cBhvr>
                                      <p:to>
                                        <p:strVal val="0.5"/>
                                      </p:to>
                                    </p:set>
                                    <p:animEffect filter="image" prLst="opacity: 0.5">
                                      <p:cBhvr rctx="IE">
                                        <p:cTn id="7" dur="indefinite"/>
                                        <p:tgtEl>
                                          <p:spTgt spid="658"/>
                                        </p:tgtEl>
                                      </p:cBhvr>
                                    </p:animEffect>
                                  </p:childTnLst>
                                </p:cTn>
                              </p:par>
                              <p:par>
                                <p:cTn id="8" presetID="9" presetClass="emph" presetSubtype="0" grpId="0" nodeType="withEffect">
                                  <p:stCondLst>
                                    <p:cond delay="0"/>
                                  </p:stCondLst>
                                  <p:childTnLst>
                                    <p:set>
                                      <p:cBhvr>
                                        <p:cTn id="9" dur="indefinite"/>
                                        <p:tgtEl>
                                          <p:spTgt spid="659"/>
                                        </p:tgtEl>
                                        <p:attrNameLst>
                                          <p:attrName>style.opacity</p:attrName>
                                        </p:attrNameLst>
                                      </p:cBhvr>
                                      <p:to>
                                        <p:strVal val="0.5"/>
                                      </p:to>
                                    </p:set>
                                    <p:animEffect filter="image" prLst="opacity: 0.5">
                                      <p:cBhvr rctx="IE">
                                        <p:cTn id="10" dur="indefinite"/>
                                        <p:tgtEl>
                                          <p:spTgt spid="659"/>
                                        </p:tgtEl>
                                      </p:cBhvr>
                                    </p:animEffect>
                                  </p:childTnLst>
                                </p:cTn>
                              </p:par>
                              <p:par>
                                <p:cTn id="11" presetID="9" presetClass="emph" presetSubtype="0" grpId="0" nodeType="withEffect">
                                  <p:stCondLst>
                                    <p:cond delay="0"/>
                                  </p:stCondLst>
                                  <p:childTnLst>
                                    <p:set>
                                      <p:cBhvr>
                                        <p:cTn id="12" dur="indefinite"/>
                                        <p:tgtEl>
                                          <p:spTgt spid="660"/>
                                        </p:tgtEl>
                                        <p:attrNameLst>
                                          <p:attrName>style.opacity</p:attrName>
                                        </p:attrNameLst>
                                      </p:cBhvr>
                                      <p:to>
                                        <p:strVal val="0.5"/>
                                      </p:to>
                                    </p:set>
                                    <p:animEffect filter="image" prLst="opacity: 0.5">
                                      <p:cBhvr rctx="IE">
                                        <p:cTn id="13" dur="indefinite"/>
                                        <p:tgtEl>
                                          <p:spTgt spid="660"/>
                                        </p:tgtEl>
                                      </p:cBhvr>
                                    </p:animEffect>
                                  </p:childTnLst>
                                </p:cTn>
                              </p:par>
                              <p:par>
                                <p:cTn id="14" presetID="9" presetClass="emph" presetSubtype="0" grpId="0" nodeType="withEffect">
                                  <p:stCondLst>
                                    <p:cond delay="0"/>
                                  </p:stCondLst>
                                  <p:childTnLst>
                                    <p:set>
                                      <p:cBhvr>
                                        <p:cTn id="15" dur="indefinite"/>
                                        <p:tgtEl>
                                          <p:spTgt spid="661"/>
                                        </p:tgtEl>
                                        <p:attrNameLst>
                                          <p:attrName>style.opacity</p:attrName>
                                        </p:attrNameLst>
                                      </p:cBhvr>
                                      <p:to>
                                        <p:strVal val="0.5"/>
                                      </p:to>
                                    </p:set>
                                    <p:animEffect filter="image" prLst="opacity: 0.5">
                                      <p:cBhvr rctx="IE">
                                        <p:cTn id="16" dur="indefinite"/>
                                        <p:tgtEl>
                                          <p:spTgt spid="661"/>
                                        </p:tgtEl>
                                      </p:cBhvr>
                                    </p:animEffect>
                                  </p:childTnLst>
                                </p:cTn>
                              </p:par>
                              <p:par>
                                <p:cTn id="17" presetID="9" presetClass="emph" presetSubtype="0" grpId="0" nodeType="withEffect">
                                  <p:stCondLst>
                                    <p:cond delay="0"/>
                                  </p:stCondLst>
                                  <p:childTnLst>
                                    <p:set>
                                      <p:cBhvr>
                                        <p:cTn id="18" dur="indefinite"/>
                                        <p:tgtEl>
                                          <p:spTgt spid="662"/>
                                        </p:tgtEl>
                                        <p:attrNameLst>
                                          <p:attrName>style.opacity</p:attrName>
                                        </p:attrNameLst>
                                      </p:cBhvr>
                                      <p:to>
                                        <p:strVal val="0.5"/>
                                      </p:to>
                                    </p:set>
                                    <p:animEffect filter="image" prLst="opacity: 0.5">
                                      <p:cBhvr rctx="IE">
                                        <p:cTn id="19" dur="indefinite"/>
                                        <p:tgtEl>
                                          <p:spTgt spid="662"/>
                                        </p:tgtEl>
                                      </p:cBhvr>
                                    </p:animEffect>
                                  </p:childTnLst>
                                </p:cTn>
                              </p:par>
                              <p:par>
                                <p:cTn id="20" presetID="9" presetClass="emph" presetSubtype="0" grpId="0" nodeType="withEffect">
                                  <p:stCondLst>
                                    <p:cond delay="0"/>
                                  </p:stCondLst>
                                  <p:childTnLst>
                                    <p:set>
                                      <p:cBhvr>
                                        <p:cTn id="21" dur="indefinite"/>
                                        <p:tgtEl>
                                          <p:spTgt spid="663"/>
                                        </p:tgtEl>
                                        <p:attrNameLst>
                                          <p:attrName>style.opacity</p:attrName>
                                        </p:attrNameLst>
                                      </p:cBhvr>
                                      <p:to>
                                        <p:strVal val="0.5"/>
                                      </p:to>
                                    </p:set>
                                    <p:animEffect filter="image" prLst="opacity: 0.5">
                                      <p:cBhvr rctx="IE">
                                        <p:cTn id="22" dur="indefinite"/>
                                        <p:tgtEl>
                                          <p:spTgt spid="663"/>
                                        </p:tgtEl>
                                      </p:cBhvr>
                                    </p:animEffect>
                                  </p:childTnLst>
                                </p:cTn>
                              </p:par>
                              <p:par>
                                <p:cTn id="23" presetID="9" presetClass="emph" presetSubtype="0" grpId="0" nodeType="withEffect">
                                  <p:stCondLst>
                                    <p:cond delay="0"/>
                                  </p:stCondLst>
                                  <p:childTnLst>
                                    <p:set>
                                      <p:cBhvr>
                                        <p:cTn id="24" dur="indefinite"/>
                                        <p:tgtEl>
                                          <p:spTgt spid="664"/>
                                        </p:tgtEl>
                                        <p:attrNameLst>
                                          <p:attrName>style.opacity</p:attrName>
                                        </p:attrNameLst>
                                      </p:cBhvr>
                                      <p:to>
                                        <p:strVal val="0.5"/>
                                      </p:to>
                                    </p:set>
                                    <p:animEffect filter="image" prLst="opacity: 0.5">
                                      <p:cBhvr rctx="IE">
                                        <p:cTn id="25" dur="indefinite"/>
                                        <p:tgtEl>
                                          <p:spTgt spid="664"/>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66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8" grpId="0" animBg="1"/>
      <p:bldP spid="659" grpId="0" animBg="1"/>
      <p:bldP spid="660" grpId="0" animBg="1"/>
      <p:bldP spid="661" grpId="0" animBg="1"/>
      <p:bldP spid="662" grpId="0" animBg="1"/>
      <p:bldP spid="663" grpId="0" animBg="1"/>
      <p:bldP spid="664" grpId="0" animBg="1"/>
      <p:bldP spid="66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2"/>
          <p:cNvSpPr txBox="1">
            <a:spLocks noGrp="1"/>
          </p:cNvSpPr>
          <p:nvPr>
            <p:ph type="title"/>
          </p:nvPr>
        </p:nvSpPr>
        <p:spPr>
          <a:xfrm>
            <a:off x="4362450" y="346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Today’s Agenda:</a:t>
            </a:r>
            <a:endParaRPr dirty="0"/>
          </a:p>
        </p:txBody>
      </p:sp>
      <p:sp>
        <p:nvSpPr>
          <p:cNvPr id="404" name="Google Shape;404;p2"/>
          <p:cNvSpPr txBox="1">
            <a:spLocks noGrp="1"/>
          </p:cNvSpPr>
          <p:nvPr>
            <p:ph type="body" idx="1"/>
          </p:nvPr>
        </p:nvSpPr>
        <p:spPr>
          <a:xfrm>
            <a:off x="4467224" y="1151635"/>
            <a:ext cx="7419975" cy="539203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solidFill>
                  <a:schemeClr val="tx1"/>
                </a:solidFill>
              </a:rPr>
              <a:t>Introduction to CUREs and </a:t>
            </a:r>
            <a:r>
              <a:rPr lang="en-US" i="1" dirty="0">
                <a:solidFill>
                  <a:schemeClr val="tx1"/>
                </a:solidFill>
              </a:rPr>
              <a:t>Tetrahymena </a:t>
            </a:r>
            <a:r>
              <a:rPr lang="en-US" dirty="0">
                <a:solidFill>
                  <a:schemeClr val="tx1"/>
                </a:solidFill>
              </a:rPr>
              <a:t>CURE project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‘CURE project brainstorming and identifying variables’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Perform</a:t>
            </a:r>
            <a:r>
              <a:rPr lang="en-US" i="1" dirty="0">
                <a:solidFill>
                  <a:schemeClr val="tx1"/>
                </a:solidFill>
              </a:rPr>
              <a:t> </a:t>
            </a:r>
            <a:r>
              <a:rPr lang="en-US" dirty="0">
                <a:solidFill>
                  <a:schemeClr val="tx1"/>
                </a:solidFill>
              </a:rPr>
              <a:t>Chemotaxis and Bioconvection (~50 min.) </a:t>
            </a:r>
          </a:p>
          <a:p>
            <a:pPr marL="228600" lvl="0" indent="-228600" algn="l" rtl="0">
              <a:lnSpc>
                <a:spcPct val="90000"/>
              </a:lnSpc>
              <a:spcBef>
                <a:spcPts val="1000"/>
              </a:spcBef>
              <a:spcAft>
                <a:spcPts val="0"/>
              </a:spcAft>
              <a:buClr>
                <a:schemeClr val="dk1"/>
              </a:buClr>
              <a:buSzPts val="2800"/>
              <a:buChar char="•"/>
            </a:pPr>
            <a:r>
              <a:rPr lang="en-US" b="1" dirty="0">
                <a:solidFill>
                  <a:schemeClr val="tx1"/>
                </a:solidFill>
              </a:rPr>
              <a:t>Break (30 min.)</a:t>
            </a: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Perform Osmosis and Phagocytosis (~40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accent1"/>
                </a:solidFill>
              </a:rPr>
              <a:t>Writing Workshop Highlights and Example Report (30 min.)</a:t>
            </a:r>
            <a:endParaRPr dirty="0">
              <a:solidFill>
                <a:schemeClr val="accent1"/>
              </a:solidFill>
            </a:endParaRPr>
          </a:p>
          <a:p>
            <a:pPr marL="228600" lvl="0" indent="-228600" algn="l" rtl="0">
              <a:lnSpc>
                <a:spcPct val="90000"/>
              </a:lnSpc>
              <a:spcBef>
                <a:spcPts val="1000"/>
              </a:spcBef>
              <a:spcAft>
                <a:spcPts val="0"/>
              </a:spcAft>
              <a:buClr>
                <a:schemeClr val="dk1"/>
              </a:buClr>
              <a:buSzPts val="2800"/>
              <a:buChar char="•"/>
            </a:pPr>
            <a:r>
              <a:rPr lang="en-US" dirty="0"/>
              <a:t>Future Directions and Q+A (10 min.)</a:t>
            </a:r>
            <a:endParaRPr dirty="0"/>
          </a:p>
          <a:p>
            <a:pPr marL="0" lvl="0" indent="0" algn="l" rtl="0">
              <a:lnSpc>
                <a:spcPct val="90000"/>
              </a:lnSpc>
              <a:spcBef>
                <a:spcPts val="1000"/>
              </a:spcBef>
              <a:spcAft>
                <a:spcPts val="0"/>
              </a:spcAft>
              <a:buClr>
                <a:schemeClr val="dk1"/>
              </a:buClr>
              <a:buSzPts val="2800"/>
              <a:buNone/>
            </a:pPr>
            <a:endParaRPr dirty="0"/>
          </a:p>
        </p:txBody>
      </p:sp>
      <p:pic>
        <p:nvPicPr>
          <p:cNvPr id="405" name="Google Shape;405;p2" descr="Glasses on top of a book"/>
          <p:cNvPicPr preferRelativeResize="0"/>
          <p:nvPr/>
        </p:nvPicPr>
        <p:blipFill rotWithShape="1">
          <a:blip r:embed="rId3">
            <a:alphaModFix/>
          </a:blip>
          <a:srcRect l="17064" r="42396" b="-1"/>
          <a:stretch/>
        </p:blipFill>
        <p:spPr>
          <a:xfrm>
            <a:off x="1" y="10"/>
            <a:ext cx="4196496" cy="6857990"/>
          </a:xfrm>
          <a:prstGeom prst="rect">
            <a:avLst/>
          </a:prstGeom>
          <a:noFill/>
          <a:ln>
            <a:noFill/>
          </a:ln>
        </p:spPr>
      </p:pic>
      <p:sp>
        <p:nvSpPr>
          <p:cNvPr id="6" name="Footer Placeholder 4">
            <a:extLst>
              <a:ext uri="{FF2B5EF4-FFF2-40B4-BE49-F238E27FC236}">
                <a16:creationId xmlns:a16="http://schemas.microsoft.com/office/drawing/2014/main" id="{E4D77E71-8E35-C108-A156-4F66862FCFD2}"/>
              </a:ext>
            </a:extLst>
          </p:cNvPr>
          <p:cNvSpPr txBox="1">
            <a:spLocks noGrp="1"/>
          </p:cNvSpPr>
          <p:nvPr>
            <p:ph type="ftr" idx="11"/>
          </p:nvPr>
        </p:nvSpPr>
        <p:spPr>
          <a:xfrm>
            <a:off x="9620250" y="6515375"/>
            <a:ext cx="4114800" cy="307975"/>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36</a:t>
            </a:fld>
            <a:r>
              <a:rPr lang="en-US" sz="1400" i="1" dirty="0">
                <a:solidFill>
                  <a:schemeClr val="tx1"/>
                </a:solidFill>
              </a:rPr>
              <a:t> of 97</a:t>
            </a:r>
          </a:p>
        </p:txBody>
      </p:sp>
    </p:spTree>
    <p:extLst>
      <p:ext uri="{BB962C8B-B14F-4D97-AF65-F5344CB8AC3E}">
        <p14:creationId xmlns:p14="http://schemas.microsoft.com/office/powerpoint/2010/main" val="16381200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669"/>
        <p:cNvGrpSpPr/>
        <p:nvPr/>
      </p:nvGrpSpPr>
      <p:grpSpPr>
        <a:xfrm>
          <a:off x="0" y="0"/>
          <a:ext cx="0" cy="0"/>
          <a:chOff x="0" y="0"/>
          <a:chExt cx="0" cy="0"/>
        </a:xfrm>
      </p:grpSpPr>
      <p:sp>
        <p:nvSpPr>
          <p:cNvPr id="670" name="Google Shape;670;p3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b="1"/>
              <a:t>Writing Workshop (CURE Report)</a:t>
            </a:r>
            <a:endParaRPr/>
          </a:p>
        </p:txBody>
      </p:sp>
      <p:sp>
        <p:nvSpPr>
          <p:cNvPr id="671" name="Google Shape;671;p3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514350" lvl="0" indent="-514350" algn="l" rtl="0">
              <a:lnSpc>
                <a:spcPct val="90000"/>
              </a:lnSpc>
              <a:spcBef>
                <a:spcPts val="0"/>
              </a:spcBef>
              <a:spcAft>
                <a:spcPts val="0"/>
              </a:spcAft>
              <a:buClr>
                <a:schemeClr val="dk1"/>
              </a:buClr>
              <a:buSzPts val="2800"/>
              <a:buFont typeface="Calibri"/>
              <a:buAutoNum type="arabicPeriod"/>
            </a:pPr>
            <a:r>
              <a:rPr lang="en-US"/>
              <a:t>We will review the overall concepts of the CURE Experiments</a:t>
            </a:r>
            <a:endParaRPr/>
          </a:p>
          <a:p>
            <a:pPr marL="514350" lvl="0" indent="-514350" algn="l" rtl="0">
              <a:lnSpc>
                <a:spcPct val="90000"/>
              </a:lnSpc>
              <a:spcBef>
                <a:spcPts val="1000"/>
              </a:spcBef>
              <a:spcAft>
                <a:spcPts val="0"/>
              </a:spcAft>
              <a:buClr>
                <a:schemeClr val="dk1"/>
              </a:buClr>
              <a:buSzPts val="2800"/>
              <a:buFont typeface="Calibri"/>
              <a:buAutoNum type="arabicPeriod"/>
            </a:pPr>
            <a:r>
              <a:rPr lang="en-US"/>
              <a:t>Then, we will go through the aspects of the Lab Report</a:t>
            </a:r>
            <a:endParaRPr/>
          </a:p>
          <a:p>
            <a:pPr marL="514350" lvl="0" indent="-514350" algn="l" rtl="0">
              <a:lnSpc>
                <a:spcPct val="90000"/>
              </a:lnSpc>
              <a:spcBef>
                <a:spcPts val="1000"/>
              </a:spcBef>
              <a:spcAft>
                <a:spcPts val="0"/>
              </a:spcAft>
              <a:buClr>
                <a:schemeClr val="dk1"/>
              </a:buClr>
              <a:buSzPts val="2800"/>
              <a:buFont typeface="Calibri"/>
              <a:buAutoNum type="arabicPeriod"/>
            </a:pPr>
            <a:r>
              <a:rPr lang="en-US"/>
              <a:t>Finally, we will review an example Lab Report</a:t>
            </a:r>
            <a:endParaRPr/>
          </a:p>
        </p:txBody>
      </p:sp>
      <p:sp>
        <p:nvSpPr>
          <p:cNvPr id="5" name="Footer Placeholder 4">
            <a:extLst>
              <a:ext uri="{FF2B5EF4-FFF2-40B4-BE49-F238E27FC236}">
                <a16:creationId xmlns:a16="http://schemas.microsoft.com/office/drawing/2014/main" id="{B6CE48F3-351C-1D67-6A89-804AA4E156BC}"/>
              </a:ext>
            </a:extLst>
          </p:cNvPr>
          <p:cNvSpPr txBox="1">
            <a:spLocks noGrp="1"/>
          </p:cNvSpPr>
          <p:nvPr>
            <p:ph type="ftr" idx="11"/>
          </p:nvPr>
        </p:nvSpPr>
        <p:spPr>
          <a:xfrm>
            <a:off x="9514489"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37</a:t>
            </a:fld>
            <a:r>
              <a:rPr lang="en-US" sz="1400" i="1" dirty="0">
                <a:solidFill>
                  <a:schemeClr val="tx1"/>
                </a:solidFill>
              </a:rPr>
              <a:t> of 97</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76"/>
        <p:cNvGrpSpPr/>
        <p:nvPr/>
      </p:nvGrpSpPr>
      <p:grpSpPr>
        <a:xfrm>
          <a:off x="0" y="0"/>
          <a:ext cx="0" cy="0"/>
          <a:chOff x="0" y="0"/>
          <a:chExt cx="0" cy="0"/>
        </a:xfrm>
      </p:grpSpPr>
      <p:sp>
        <p:nvSpPr>
          <p:cNvPr id="677" name="Google Shape;677;p33"/>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8" name="Google Shape;678;p33"/>
          <p:cNvSpPr/>
          <p:nvPr/>
        </p:nvSpPr>
        <p:spPr>
          <a:xfrm>
            <a:off x="0" y="3832609"/>
            <a:ext cx="12188952" cy="2371049"/>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79" name="Google Shape;679;p33"/>
          <p:cNvPicPr preferRelativeResize="0"/>
          <p:nvPr/>
        </p:nvPicPr>
        <p:blipFill rotWithShape="1">
          <a:blip r:embed="rId3">
            <a:alphaModFix/>
          </a:blip>
          <a:srcRect/>
          <a:stretch/>
        </p:blipFill>
        <p:spPr>
          <a:xfrm rot="5400000">
            <a:off x="3374250" y="-3359290"/>
            <a:ext cx="5470372" cy="12188952"/>
          </a:xfrm>
          <a:prstGeom prst="rect">
            <a:avLst/>
          </a:prstGeom>
          <a:noFill/>
          <a:ln>
            <a:noFill/>
          </a:ln>
        </p:spPr>
      </p:pic>
      <p:sp>
        <p:nvSpPr>
          <p:cNvPr id="680" name="Google Shape;680;p33"/>
          <p:cNvSpPr txBox="1">
            <a:spLocks noGrp="1"/>
          </p:cNvSpPr>
          <p:nvPr>
            <p:ph type="title"/>
          </p:nvPr>
        </p:nvSpPr>
        <p:spPr>
          <a:xfrm>
            <a:off x="1403632" y="685800"/>
            <a:ext cx="9283781" cy="1475629"/>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5000"/>
              <a:buFont typeface="Calibri"/>
              <a:buNone/>
            </a:pPr>
            <a:r>
              <a:rPr lang="en-US" sz="5000" u="sng"/>
              <a:t>What can we investigate through the CURE experiments?</a:t>
            </a:r>
            <a:endParaRPr/>
          </a:p>
        </p:txBody>
      </p:sp>
      <p:sp>
        <p:nvSpPr>
          <p:cNvPr id="681" name="Google Shape;681;p33"/>
          <p:cNvSpPr/>
          <p:nvPr/>
        </p:nvSpPr>
        <p:spPr>
          <a:xfrm>
            <a:off x="13882" y="685797"/>
            <a:ext cx="118872" cy="1550455"/>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82" name="Google Shape;682;p33" descr="Scientist"/>
          <p:cNvPicPr preferRelativeResize="0"/>
          <p:nvPr/>
        </p:nvPicPr>
        <p:blipFill rotWithShape="1">
          <a:blip r:embed="rId4">
            <a:alphaModFix/>
          </a:blip>
          <a:srcRect/>
          <a:stretch/>
        </p:blipFill>
        <p:spPr>
          <a:xfrm>
            <a:off x="4962909" y="3869041"/>
            <a:ext cx="2287131" cy="2287131"/>
          </a:xfrm>
          <a:prstGeom prst="rect">
            <a:avLst/>
          </a:prstGeom>
          <a:noFill/>
          <a:ln>
            <a:noFill/>
          </a:ln>
        </p:spPr>
      </p:pic>
      <p:pic>
        <p:nvPicPr>
          <p:cNvPr id="683" name="Google Shape;683;p33" descr="Exposure to drugs of abuse induce effects that persist across generations -  ScienceDirect"/>
          <p:cNvPicPr preferRelativeResize="0"/>
          <p:nvPr/>
        </p:nvPicPr>
        <p:blipFill rotWithShape="1">
          <a:blip r:embed="rId5">
            <a:alphaModFix/>
          </a:blip>
          <a:srcRect/>
          <a:stretch/>
        </p:blipFill>
        <p:spPr>
          <a:xfrm>
            <a:off x="6459166" y="2498294"/>
            <a:ext cx="5717874" cy="4016807"/>
          </a:xfrm>
          <a:prstGeom prst="rect">
            <a:avLst/>
          </a:prstGeom>
          <a:noFill/>
          <a:ln>
            <a:noFill/>
          </a:ln>
        </p:spPr>
      </p:pic>
      <p:sp>
        <p:nvSpPr>
          <p:cNvPr id="684" name="Google Shape;684;p33"/>
          <p:cNvSpPr/>
          <p:nvPr/>
        </p:nvSpPr>
        <p:spPr>
          <a:xfrm>
            <a:off x="12073128" y="6172201"/>
            <a:ext cx="118872" cy="6858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85" name="Google Shape;685;p33"/>
          <p:cNvSpPr txBox="1"/>
          <p:nvPr/>
        </p:nvSpPr>
        <p:spPr>
          <a:xfrm>
            <a:off x="6492067" y="6496199"/>
            <a:ext cx="5729785" cy="338554"/>
          </a:xfrm>
          <a:prstGeom prst="rect">
            <a:avLst/>
          </a:prstGeom>
          <a:solidFill>
            <a:schemeClr val="dk1"/>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Calibri"/>
                <a:ea typeface="Calibri"/>
                <a:cs typeface="Calibri"/>
                <a:sym typeface="Calibri"/>
              </a:rPr>
              <a:t>The effects of a substance on a eukaryote</a:t>
            </a:r>
            <a:endParaRPr/>
          </a:p>
        </p:txBody>
      </p:sp>
      <p:pic>
        <p:nvPicPr>
          <p:cNvPr id="686" name="Google Shape;686;p33" descr="Schematic diagram to show range of anthropogenic influences on river systems. Illustrated examples are mainly from settings with modest technological influence, especially in the period of about 10,000 to 4000 cal yr BP. Figure designed and drafted by Meredith Sadler."/>
          <p:cNvPicPr preferRelativeResize="0"/>
          <p:nvPr/>
        </p:nvPicPr>
        <p:blipFill rotWithShape="1">
          <a:blip r:embed="rId6">
            <a:alphaModFix/>
          </a:blip>
          <a:srcRect/>
          <a:stretch/>
        </p:blipFill>
        <p:spPr>
          <a:xfrm>
            <a:off x="1116189" y="2026583"/>
            <a:ext cx="3964514" cy="4808170"/>
          </a:xfrm>
          <a:prstGeom prst="rect">
            <a:avLst/>
          </a:prstGeom>
          <a:noFill/>
          <a:ln>
            <a:noFill/>
          </a:ln>
        </p:spPr>
      </p:pic>
      <p:sp>
        <p:nvSpPr>
          <p:cNvPr id="687" name="Google Shape;687;p33"/>
          <p:cNvSpPr txBox="1"/>
          <p:nvPr/>
        </p:nvSpPr>
        <p:spPr>
          <a:xfrm>
            <a:off x="-187186" y="6519446"/>
            <a:ext cx="6111403" cy="338554"/>
          </a:xfrm>
          <a:prstGeom prst="rect">
            <a:avLst/>
          </a:prstGeom>
          <a:solidFill>
            <a:schemeClr val="dk1"/>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Calibri"/>
                <a:ea typeface="Calibri"/>
                <a:cs typeface="Calibri"/>
                <a:sym typeface="Calibri"/>
              </a:rPr>
              <a:t>Human impacts on freshwater environments</a:t>
            </a:r>
            <a:endParaRPr/>
          </a:p>
        </p:txBody>
      </p:sp>
      <p:sp>
        <p:nvSpPr>
          <p:cNvPr id="688" name="Google Shape;688;p33"/>
          <p:cNvSpPr txBox="1"/>
          <p:nvPr/>
        </p:nvSpPr>
        <p:spPr>
          <a:xfrm>
            <a:off x="10149169" y="2128364"/>
            <a:ext cx="24765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(Baratta et al., 2021)</a:t>
            </a:r>
            <a:endParaRPr/>
          </a:p>
        </p:txBody>
      </p:sp>
      <p:sp>
        <p:nvSpPr>
          <p:cNvPr id="689" name="Google Shape;689;p33"/>
          <p:cNvSpPr txBox="1"/>
          <p:nvPr/>
        </p:nvSpPr>
        <p:spPr>
          <a:xfrm>
            <a:off x="-14962" y="2134997"/>
            <a:ext cx="24765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(Gibling, 2018)</a:t>
            </a:r>
            <a:endParaRPr/>
          </a:p>
        </p:txBody>
      </p:sp>
      <p:sp>
        <p:nvSpPr>
          <p:cNvPr id="5" name="Footer Placeholder 4">
            <a:extLst>
              <a:ext uri="{FF2B5EF4-FFF2-40B4-BE49-F238E27FC236}">
                <a16:creationId xmlns:a16="http://schemas.microsoft.com/office/drawing/2014/main" id="{CE94CCDE-F3A4-3CE1-5CC7-6BCFD0DAA2F4}"/>
              </a:ext>
            </a:extLst>
          </p:cNvPr>
          <p:cNvSpPr txBox="1">
            <a:spLocks noGrp="1"/>
          </p:cNvSpPr>
          <p:nvPr>
            <p:ph type="ftr" idx="11"/>
          </p:nvPr>
        </p:nvSpPr>
        <p:spPr>
          <a:xfrm>
            <a:off x="9556531" y="23247"/>
            <a:ext cx="4114800" cy="365125"/>
          </a:xfrm>
          <a:prstGeom prst="rect">
            <a:avLst/>
          </a:prstGeom>
          <a:noFill/>
        </p:spPr>
        <p:txBody>
          <a:bodyPr wrap="square" rtlCol="0">
            <a:spAutoFit/>
          </a:bodyPr>
          <a:lstStyle/>
          <a:p>
            <a:r>
              <a:rPr lang="en-US" sz="1400" i="1">
                <a:solidFill>
                  <a:schemeClr val="tx1"/>
                </a:solidFill>
              </a:rPr>
              <a:t>Slide </a:t>
            </a:r>
            <a:fld id="{18C81A75-8FD0-4DA0-9FAF-3618E1711803}" type="slidenum">
              <a:rPr lang="en-US" sz="1400" i="1" smtClean="0">
                <a:solidFill>
                  <a:schemeClr val="tx1"/>
                </a:solidFill>
              </a:rPr>
              <a:t>38</a:t>
            </a:fld>
            <a:r>
              <a:rPr lang="en-US" sz="1400" i="1">
                <a:solidFill>
                  <a:schemeClr val="tx1"/>
                </a:solidFill>
              </a:rPr>
              <a:t> of 86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8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8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8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8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8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8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xit" presetSubtype="4" fill="hold" nodeType="clickEffect">
                                  <p:stCondLst>
                                    <p:cond delay="0"/>
                                  </p:stCondLst>
                                  <p:childTnLst>
                                    <p:anim calcmode="lin" valueType="num">
                                      <p:cBhvr additive="base">
                                        <p:cTn id="20" dur="500"/>
                                        <p:tgtEl>
                                          <p:spTgt spid="682"/>
                                        </p:tgtEl>
                                        <p:attrNameLst>
                                          <p:attrName>ppt_y</p:attrName>
                                        </p:attrNameLst>
                                      </p:cBhvr>
                                      <p:tavLst>
                                        <p:tav tm="0">
                                          <p:val>
                                            <p:strVal val="#ppt_y"/>
                                          </p:val>
                                        </p:tav>
                                        <p:tav tm="100000">
                                          <p:val>
                                            <p:strVal val="#ppt_y+1"/>
                                          </p:val>
                                        </p:tav>
                                      </p:tavLst>
                                    </p:anim>
                                    <p:set>
                                      <p:cBhvr>
                                        <p:cTn id="21" dur="1" fill="hold">
                                          <p:stCondLst>
                                            <p:cond delay="500"/>
                                          </p:stCondLst>
                                        </p:cTn>
                                        <p:tgtEl>
                                          <p:spTgt spid="68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693"/>
        <p:cNvGrpSpPr/>
        <p:nvPr/>
      </p:nvGrpSpPr>
      <p:grpSpPr>
        <a:xfrm>
          <a:off x="0" y="0"/>
          <a:ext cx="0" cy="0"/>
          <a:chOff x="0" y="0"/>
          <a:chExt cx="0" cy="0"/>
        </a:xfrm>
      </p:grpSpPr>
      <p:sp>
        <p:nvSpPr>
          <p:cNvPr id="694" name="Google Shape;694;p34"/>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95" name="Google Shape;695;p34"/>
          <p:cNvPicPr preferRelativeResize="0"/>
          <p:nvPr/>
        </p:nvPicPr>
        <p:blipFill rotWithShape="1">
          <a:blip r:embed="rId3">
            <a:alphaModFix amt="35000"/>
          </a:blip>
          <a:srcRect t="15413"/>
          <a:stretch/>
        </p:blipFill>
        <p:spPr>
          <a:xfrm>
            <a:off x="20" y="10"/>
            <a:ext cx="12191980" cy="6857990"/>
          </a:xfrm>
          <a:prstGeom prst="rect">
            <a:avLst/>
          </a:prstGeom>
          <a:noFill/>
          <a:ln>
            <a:noFill/>
          </a:ln>
        </p:spPr>
      </p:pic>
      <p:sp>
        <p:nvSpPr>
          <p:cNvPr id="696" name="Google Shape;696;p3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Calibri"/>
              <a:buNone/>
            </a:pPr>
            <a:r>
              <a:rPr lang="en-US" u="sng">
                <a:solidFill>
                  <a:srgbClr val="FFFFFF"/>
                </a:solidFill>
              </a:rPr>
              <a:t>Overview of a Lab Report:</a:t>
            </a:r>
            <a:endParaRPr/>
          </a:p>
        </p:txBody>
      </p:sp>
      <p:sp>
        <p:nvSpPr>
          <p:cNvPr id="697" name="Google Shape;697;p34"/>
          <p:cNvSpPr txBox="1"/>
          <p:nvPr/>
        </p:nvSpPr>
        <p:spPr>
          <a:xfrm>
            <a:off x="644056" y="2112579"/>
            <a:ext cx="584192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alibri"/>
                <a:ea typeface="Calibri"/>
                <a:cs typeface="Calibri"/>
                <a:sym typeface="Calibri"/>
              </a:rPr>
              <a:t>A lab report is generally composed of the following sections:</a:t>
            </a:r>
            <a:endParaRPr sz="1800">
              <a:solidFill>
                <a:schemeClr val="lt1"/>
              </a:solidFill>
              <a:latin typeface="Calibri"/>
              <a:ea typeface="Calibri"/>
              <a:cs typeface="Calibri"/>
              <a:sym typeface="Calibri"/>
            </a:endParaRPr>
          </a:p>
        </p:txBody>
      </p:sp>
      <p:grpSp>
        <p:nvGrpSpPr>
          <p:cNvPr id="698" name="Google Shape;698;p34"/>
          <p:cNvGrpSpPr/>
          <p:nvPr/>
        </p:nvGrpSpPr>
        <p:grpSpPr>
          <a:xfrm>
            <a:off x="839041" y="3220802"/>
            <a:ext cx="10513916" cy="1560982"/>
            <a:chOff x="841" y="1395177"/>
            <a:chExt cx="10513916" cy="1560982"/>
          </a:xfrm>
        </p:grpSpPr>
        <p:sp>
          <p:nvSpPr>
            <p:cNvPr id="699" name="Google Shape;699;p34"/>
            <p:cNvSpPr/>
            <p:nvPr/>
          </p:nvSpPr>
          <p:spPr>
            <a:xfrm>
              <a:off x="421398" y="1395177"/>
              <a:ext cx="688183" cy="688183"/>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34"/>
            <p:cNvSpPr/>
            <p:nvPr/>
          </p:nvSpPr>
          <p:spPr>
            <a:xfrm>
              <a:off x="841" y="2344441"/>
              <a:ext cx="1529296" cy="61171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4"/>
            <p:cNvSpPr txBox="1"/>
            <p:nvPr/>
          </p:nvSpPr>
          <p:spPr>
            <a:xfrm>
              <a:off x="841" y="2344441"/>
              <a:ext cx="1529296" cy="611718"/>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lt1"/>
                </a:buClr>
                <a:buSzPts val="1900"/>
                <a:buFont typeface="Calibri"/>
                <a:buNone/>
              </a:pPr>
              <a:r>
                <a:rPr lang="en-US" sz="1900">
                  <a:solidFill>
                    <a:schemeClr val="lt1"/>
                  </a:solidFill>
                  <a:latin typeface="Calibri"/>
                  <a:ea typeface="Calibri"/>
                  <a:cs typeface="Calibri"/>
                  <a:sym typeface="Calibri"/>
                </a:rPr>
                <a:t>Abstract</a:t>
              </a:r>
              <a:endParaRPr/>
            </a:p>
          </p:txBody>
        </p:sp>
        <p:sp>
          <p:nvSpPr>
            <p:cNvPr id="702" name="Google Shape;702;p34"/>
            <p:cNvSpPr/>
            <p:nvPr/>
          </p:nvSpPr>
          <p:spPr>
            <a:xfrm>
              <a:off x="2218322" y="1395177"/>
              <a:ext cx="688183" cy="688183"/>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4"/>
            <p:cNvSpPr/>
            <p:nvPr/>
          </p:nvSpPr>
          <p:spPr>
            <a:xfrm>
              <a:off x="1797765" y="2344441"/>
              <a:ext cx="1529296" cy="61171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34"/>
            <p:cNvSpPr txBox="1"/>
            <p:nvPr/>
          </p:nvSpPr>
          <p:spPr>
            <a:xfrm>
              <a:off x="1797765" y="2344441"/>
              <a:ext cx="1529296" cy="611718"/>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lt1"/>
                </a:buClr>
                <a:buSzPts val="1900"/>
                <a:buFont typeface="Calibri"/>
                <a:buNone/>
              </a:pPr>
              <a:r>
                <a:rPr lang="en-US" sz="1900">
                  <a:solidFill>
                    <a:schemeClr val="lt1"/>
                  </a:solidFill>
                  <a:latin typeface="Calibri"/>
                  <a:ea typeface="Calibri"/>
                  <a:cs typeface="Calibri"/>
                  <a:sym typeface="Calibri"/>
                </a:rPr>
                <a:t>Introduction</a:t>
              </a:r>
              <a:endParaRPr/>
            </a:p>
          </p:txBody>
        </p:sp>
        <p:sp>
          <p:nvSpPr>
            <p:cNvPr id="705" name="Google Shape;705;p34"/>
            <p:cNvSpPr/>
            <p:nvPr/>
          </p:nvSpPr>
          <p:spPr>
            <a:xfrm>
              <a:off x="4015246" y="1395177"/>
              <a:ext cx="688183" cy="688183"/>
            </a:xfrm>
            <a:prstGeom prst="rect">
              <a:avLst/>
            </a:prstGeom>
            <a:blipFill rotWithShape="1">
              <a:blip r:embed="rId6">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34"/>
            <p:cNvSpPr/>
            <p:nvPr/>
          </p:nvSpPr>
          <p:spPr>
            <a:xfrm>
              <a:off x="3594689" y="2344441"/>
              <a:ext cx="1529296" cy="61171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4"/>
            <p:cNvSpPr txBox="1"/>
            <p:nvPr/>
          </p:nvSpPr>
          <p:spPr>
            <a:xfrm>
              <a:off x="3594689" y="2344441"/>
              <a:ext cx="1529296" cy="611718"/>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lt1"/>
                </a:buClr>
                <a:buSzPts val="1900"/>
                <a:buFont typeface="Calibri"/>
                <a:buNone/>
              </a:pPr>
              <a:r>
                <a:rPr lang="en-US" sz="1900">
                  <a:solidFill>
                    <a:schemeClr val="lt1"/>
                  </a:solidFill>
                  <a:latin typeface="Calibri"/>
                  <a:ea typeface="Calibri"/>
                  <a:cs typeface="Calibri"/>
                  <a:sym typeface="Calibri"/>
                </a:rPr>
                <a:t>Materials and Methods</a:t>
              </a:r>
              <a:endParaRPr/>
            </a:p>
          </p:txBody>
        </p:sp>
        <p:sp>
          <p:nvSpPr>
            <p:cNvPr id="708" name="Google Shape;708;p34"/>
            <p:cNvSpPr/>
            <p:nvPr/>
          </p:nvSpPr>
          <p:spPr>
            <a:xfrm>
              <a:off x="5812170" y="1395177"/>
              <a:ext cx="688183" cy="688183"/>
            </a:xfrm>
            <a:prstGeom prst="rect">
              <a:avLst/>
            </a:prstGeom>
            <a:blipFill rotWithShape="1">
              <a:blip r:embed="rId7">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34"/>
            <p:cNvSpPr/>
            <p:nvPr/>
          </p:nvSpPr>
          <p:spPr>
            <a:xfrm>
              <a:off x="5391613" y="2344441"/>
              <a:ext cx="1529296" cy="61171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34"/>
            <p:cNvSpPr txBox="1"/>
            <p:nvPr/>
          </p:nvSpPr>
          <p:spPr>
            <a:xfrm>
              <a:off x="5391613" y="2344441"/>
              <a:ext cx="1529296" cy="611718"/>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lt1"/>
                </a:buClr>
                <a:buSzPts val="1900"/>
                <a:buFont typeface="Calibri"/>
                <a:buNone/>
              </a:pPr>
              <a:r>
                <a:rPr lang="en-US" sz="1900">
                  <a:solidFill>
                    <a:schemeClr val="lt1"/>
                  </a:solidFill>
                  <a:latin typeface="Calibri"/>
                  <a:ea typeface="Calibri"/>
                  <a:cs typeface="Calibri"/>
                  <a:sym typeface="Calibri"/>
                </a:rPr>
                <a:t>Results</a:t>
              </a:r>
              <a:endParaRPr/>
            </a:p>
          </p:txBody>
        </p:sp>
        <p:sp>
          <p:nvSpPr>
            <p:cNvPr id="711" name="Google Shape;711;p34"/>
            <p:cNvSpPr/>
            <p:nvPr/>
          </p:nvSpPr>
          <p:spPr>
            <a:xfrm>
              <a:off x="7609093" y="1395177"/>
              <a:ext cx="688183" cy="688183"/>
            </a:xfrm>
            <a:prstGeom prst="rect">
              <a:avLst/>
            </a:prstGeom>
            <a:blipFill rotWithShape="1">
              <a:blip r:embed="rId8">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4"/>
            <p:cNvSpPr/>
            <p:nvPr/>
          </p:nvSpPr>
          <p:spPr>
            <a:xfrm>
              <a:off x="7188537" y="2344441"/>
              <a:ext cx="1529296" cy="61171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4"/>
            <p:cNvSpPr txBox="1"/>
            <p:nvPr/>
          </p:nvSpPr>
          <p:spPr>
            <a:xfrm>
              <a:off x="7188537" y="2344441"/>
              <a:ext cx="1529296" cy="611718"/>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lt1"/>
                </a:buClr>
                <a:buSzPts val="1900"/>
                <a:buFont typeface="Calibri"/>
                <a:buNone/>
              </a:pPr>
              <a:r>
                <a:rPr lang="en-US" sz="1900">
                  <a:solidFill>
                    <a:schemeClr val="lt1"/>
                  </a:solidFill>
                  <a:latin typeface="Calibri"/>
                  <a:ea typeface="Calibri"/>
                  <a:cs typeface="Calibri"/>
                  <a:sym typeface="Calibri"/>
                </a:rPr>
                <a:t>Discussion</a:t>
              </a:r>
              <a:endParaRPr/>
            </a:p>
          </p:txBody>
        </p:sp>
        <p:sp>
          <p:nvSpPr>
            <p:cNvPr id="714" name="Google Shape;714;p34"/>
            <p:cNvSpPr/>
            <p:nvPr/>
          </p:nvSpPr>
          <p:spPr>
            <a:xfrm>
              <a:off x="9406017" y="1395177"/>
              <a:ext cx="688183" cy="688183"/>
            </a:xfrm>
            <a:prstGeom prst="rect">
              <a:avLst/>
            </a:prstGeom>
            <a:blipFill rotWithShape="1">
              <a:blip r:embed="rId9">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4"/>
            <p:cNvSpPr/>
            <p:nvPr/>
          </p:nvSpPr>
          <p:spPr>
            <a:xfrm>
              <a:off x="8985461" y="2344441"/>
              <a:ext cx="1529296" cy="61171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4"/>
            <p:cNvSpPr txBox="1"/>
            <p:nvPr/>
          </p:nvSpPr>
          <p:spPr>
            <a:xfrm>
              <a:off x="8985461" y="2344441"/>
              <a:ext cx="1529296" cy="611718"/>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lt1"/>
                </a:buClr>
                <a:buSzPts val="1900"/>
                <a:buFont typeface="Calibri"/>
                <a:buNone/>
              </a:pPr>
              <a:r>
                <a:rPr lang="en-US" sz="1900">
                  <a:solidFill>
                    <a:schemeClr val="lt1"/>
                  </a:solidFill>
                  <a:latin typeface="Calibri"/>
                  <a:ea typeface="Calibri"/>
                  <a:cs typeface="Calibri"/>
                  <a:sym typeface="Calibri"/>
                </a:rPr>
                <a:t>Literature Cited</a:t>
              </a:r>
              <a:endParaRPr/>
            </a:p>
          </p:txBody>
        </p:sp>
      </p:grpSp>
      <p:sp>
        <p:nvSpPr>
          <p:cNvPr id="5" name="Footer Placeholder 4">
            <a:extLst>
              <a:ext uri="{FF2B5EF4-FFF2-40B4-BE49-F238E27FC236}">
                <a16:creationId xmlns:a16="http://schemas.microsoft.com/office/drawing/2014/main" id="{EF0FA4B9-D6EB-3172-96B4-1175B54FD732}"/>
              </a:ext>
            </a:extLst>
          </p:cNvPr>
          <p:cNvSpPr txBox="1">
            <a:spLocks noGrp="1"/>
          </p:cNvSpPr>
          <p:nvPr>
            <p:ph type="ftr" idx="11"/>
          </p:nvPr>
        </p:nvSpPr>
        <p:spPr>
          <a:xfrm>
            <a:off x="9556033" y="6492875"/>
            <a:ext cx="4114800" cy="307736"/>
          </a:xfrm>
          <a:prstGeom prst="rect">
            <a:avLst/>
          </a:prstGeom>
          <a:noFill/>
        </p:spPr>
        <p:txBody>
          <a:bodyPr wrap="square" rtlCol="0">
            <a:spAutoFit/>
          </a:bodyPr>
          <a:lstStyle/>
          <a:p>
            <a:r>
              <a:rPr lang="en-US" sz="1400" i="1" dirty="0">
                <a:solidFill>
                  <a:srgbClr val="FFC000"/>
                </a:solidFill>
              </a:rPr>
              <a:t>Slide </a:t>
            </a:r>
            <a:fld id="{18C81A75-8FD0-4DA0-9FAF-3618E1711803}" type="slidenum">
              <a:rPr lang="en-US" sz="1400" i="1" smtClean="0">
                <a:solidFill>
                  <a:srgbClr val="FFC000"/>
                </a:solidFill>
              </a:rPr>
              <a:t>39</a:t>
            </a:fld>
            <a:r>
              <a:rPr lang="en-US" sz="1400" i="1" dirty="0">
                <a:solidFill>
                  <a:srgbClr val="FFC000"/>
                </a:solidFill>
              </a:rPr>
              <a:t> of 97</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720"/>
        <p:cNvGrpSpPr/>
        <p:nvPr/>
      </p:nvGrpSpPr>
      <p:grpSpPr>
        <a:xfrm>
          <a:off x="0" y="0"/>
          <a:ext cx="0" cy="0"/>
          <a:chOff x="0" y="0"/>
          <a:chExt cx="0" cy="0"/>
        </a:xfrm>
      </p:grpSpPr>
      <p:sp>
        <p:nvSpPr>
          <p:cNvPr id="721" name="Google Shape;721;p35"/>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22" name="Google Shape;722;p35" descr="Watercolor painting white textured background"/>
          <p:cNvPicPr preferRelativeResize="0"/>
          <p:nvPr/>
        </p:nvPicPr>
        <p:blipFill rotWithShape="1">
          <a:blip r:embed="rId3">
            <a:alphaModFix/>
          </a:blip>
          <a:srcRect t="15730"/>
          <a:stretch/>
        </p:blipFill>
        <p:spPr>
          <a:xfrm>
            <a:off x="20" y="10"/>
            <a:ext cx="12191981" cy="6857990"/>
          </a:xfrm>
          <a:prstGeom prst="rect">
            <a:avLst/>
          </a:prstGeom>
          <a:noFill/>
          <a:ln>
            <a:noFill/>
          </a:ln>
        </p:spPr>
      </p:pic>
      <p:sp>
        <p:nvSpPr>
          <p:cNvPr id="723" name="Google Shape;723;p35"/>
          <p:cNvSpPr/>
          <p:nvPr/>
        </p:nvSpPr>
        <p:spPr>
          <a:xfrm rot="-5400000">
            <a:off x="3799868" y="-1534136"/>
            <a:ext cx="4592270" cy="12192001"/>
          </a:xfrm>
          <a:prstGeom prst="rect">
            <a:avLst/>
          </a:prstGeom>
          <a:gradFill>
            <a:gsLst>
              <a:gs pos="0">
                <a:srgbClr val="000000">
                  <a:alpha val="0"/>
                </a:srgbClr>
              </a:gs>
              <a:gs pos="21000">
                <a:srgbClr val="000000">
                  <a:alpha val="29803"/>
                </a:srgbClr>
              </a:gs>
              <a:gs pos="35000">
                <a:srgbClr val="000000">
                  <a:alpha val="45882"/>
                </a:srgbClr>
              </a:gs>
              <a:gs pos="100000">
                <a:srgbClr val="000000">
                  <a:alpha val="89803"/>
                </a:srgbClr>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24" name="Google Shape;724;p35"/>
          <p:cNvSpPr txBox="1">
            <a:spLocks noGrp="1"/>
          </p:cNvSpPr>
          <p:nvPr>
            <p:ph type="title"/>
          </p:nvPr>
        </p:nvSpPr>
        <p:spPr>
          <a:xfrm>
            <a:off x="404553" y="3091928"/>
            <a:ext cx="9078562" cy="23876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lt1"/>
              </a:buClr>
              <a:buSzPts val="6600"/>
              <a:buFont typeface="Calibri"/>
              <a:buNone/>
            </a:pPr>
            <a:r>
              <a:rPr lang="en-US" sz="6600"/>
              <a:t>The Abstract</a:t>
            </a:r>
            <a:endParaRPr/>
          </a:p>
        </p:txBody>
      </p:sp>
      <p:sp>
        <p:nvSpPr>
          <p:cNvPr id="725" name="Google Shape;725;p35"/>
          <p:cNvSpPr/>
          <p:nvPr/>
        </p:nvSpPr>
        <p:spPr>
          <a:xfrm>
            <a:off x="0" y="5575039"/>
            <a:ext cx="9785897" cy="685800"/>
          </a:xfrm>
          <a:prstGeom prst="roundRect">
            <a:avLst>
              <a:gd name="adj" fmla="val 0"/>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3AB83214-AD57-44DF-51BA-2E546A90E1EA}"/>
              </a:ext>
            </a:extLst>
          </p:cNvPr>
          <p:cNvSpPr txBox="1">
            <a:spLocks noGrp="1"/>
          </p:cNvSpPr>
          <p:nvPr>
            <p:ph type="ftr" idx="11"/>
          </p:nvPr>
        </p:nvSpPr>
        <p:spPr>
          <a:xfrm>
            <a:off x="9483115" y="6444152"/>
            <a:ext cx="4114800" cy="307736"/>
          </a:xfrm>
          <a:prstGeom prst="rect">
            <a:avLst/>
          </a:prstGeom>
          <a:noFill/>
        </p:spPr>
        <p:txBody>
          <a:bodyPr wrap="square" rtlCol="0">
            <a:spAutoFit/>
          </a:bodyPr>
          <a:lstStyle/>
          <a:p>
            <a:r>
              <a:rPr lang="en-US" sz="1400" i="1" dirty="0">
                <a:solidFill>
                  <a:srgbClr val="FFC000"/>
                </a:solidFill>
              </a:rPr>
              <a:t>Slide </a:t>
            </a:r>
            <a:fld id="{18C81A75-8FD0-4DA0-9FAF-3618E1711803}" type="slidenum">
              <a:rPr lang="en-US" sz="1400" i="1" smtClean="0">
                <a:solidFill>
                  <a:srgbClr val="FFC000"/>
                </a:solidFill>
              </a:rPr>
              <a:t>40</a:t>
            </a:fld>
            <a:r>
              <a:rPr lang="en-US" sz="1400" i="1" dirty="0">
                <a:solidFill>
                  <a:srgbClr val="FFC000"/>
                </a:solidFill>
              </a:rPr>
              <a:t> of 97</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30"/>
        <p:cNvGrpSpPr/>
        <p:nvPr/>
      </p:nvGrpSpPr>
      <p:grpSpPr>
        <a:xfrm>
          <a:off x="0" y="0"/>
          <a:ext cx="0" cy="0"/>
          <a:chOff x="0" y="0"/>
          <a:chExt cx="0" cy="0"/>
        </a:xfrm>
      </p:grpSpPr>
      <p:sp>
        <p:nvSpPr>
          <p:cNvPr id="731" name="Google Shape;731;p3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32" name="Google Shape;732;p36"/>
          <p:cNvSpPr txBox="1">
            <a:spLocks noGrp="1"/>
          </p:cNvSpPr>
          <p:nvPr>
            <p:ph type="title"/>
          </p:nvPr>
        </p:nvSpPr>
        <p:spPr>
          <a:xfrm>
            <a:off x="742950" y="234948"/>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5400"/>
              <a:buFont typeface="Calibri"/>
              <a:buNone/>
            </a:pPr>
            <a:r>
              <a:rPr lang="en-US" sz="5400" u="sng"/>
              <a:t>The Abstract</a:t>
            </a:r>
            <a:endParaRPr/>
          </a:p>
        </p:txBody>
      </p:sp>
      <p:sp>
        <p:nvSpPr>
          <p:cNvPr id="733" name="Google Shape;733;p36"/>
          <p:cNvSpPr/>
          <p:nvPr/>
        </p:nvSpPr>
        <p:spPr>
          <a:xfrm>
            <a:off x="669036" y="1677373"/>
            <a:ext cx="10853928" cy="18288"/>
          </a:xfrm>
          <a:custGeom>
            <a:avLst/>
            <a:gdLst/>
            <a:ahLst/>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34" name="Google Shape;734;p36"/>
          <p:cNvSpPr txBox="1">
            <a:spLocks noGrp="1"/>
          </p:cNvSpPr>
          <p:nvPr>
            <p:ph type="body" idx="1"/>
          </p:nvPr>
        </p:nvSpPr>
        <p:spPr>
          <a:xfrm>
            <a:off x="838200" y="1929384"/>
            <a:ext cx="10515600" cy="425196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Font typeface="Calibri"/>
              <a:buAutoNum type="arabicPeriod"/>
            </a:pPr>
            <a:r>
              <a:rPr lang="en-US" sz="2000" b="0" i="0">
                <a:latin typeface="Lato"/>
                <a:ea typeface="Lato"/>
                <a:cs typeface="Lato"/>
                <a:sym typeface="Lato"/>
              </a:rPr>
              <a:t>The </a:t>
            </a:r>
            <a:r>
              <a:rPr lang="en-US" sz="2000" b="1" i="0">
                <a:latin typeface="Lato"/>
                <a:ea typeface="Lato"/>
                <a:cs typeface="Lato"/>
                <a:sym typeface="Lato"/>
              </a:rPr>
              <a:t>question(s)</a:t>
            </a:r>
            <a:r>
              <a:rPr lang="en-US" sz="2000" b="0" i="0">
                <a:latin typeface="Lato"/>
                <a:ea typeface="Lato"/>
                <a:cs typeface="Lato"/>
                <a:sym typeface="Lato"/>
              </a:rPr>
              <a:t> you investigated (or purpose), from your </a:t>
            </a:r>
            <a:r>
              <a:rPr lang="en-US" sz="2000" b="1" i="0" u="sng">
                <a:latin typeface="Lato"/>
                <a:ea typeface="Lato"/>
                <a:cs typeface="Lato"/>
                <a:sym typeface="Lato"/>
              </a:rPr>
              <a:t>Introduction</a:t>
            </a:r>
            <a:r>
              <a:rPr lang="en-US" sz="2000" b="0" i="0">
                <a:latin typeface="Lato"/>
                <a:ea typeface="Lato"/>
                <a:cs typeface="Lato"/>
                <a:sym typeface="Lato"/>
              </a:rPr>
              <a:t>; </a:t>
            </a:r>
            <a:r>
              <a:rPr lang="en-US" sz="2000" b="0" i="0" u="sng">
                <a:latin typeface="Lato"/>
                <a:ea typeface="Lato"/>
                <a:cs typeface="Lato"/>
                <a:sym typeface="Lato"/>
              </a:rPr>
              <a:t>clearly state the purpose in the first or second sentence</a:t>
            </a:r>
            <a:endParaRPr sz="2000" b="0" i="0">
              <a:latin typeface="Lato"/>
              <a:ea typeface="Lato"/>
              <a:cs typeface="Lato"/>
              <a:sym typeface="Lato"/>
            </a:endParaRPr>
          </a:p>
          <a:p>
            <a:pPr marL="0" lvl="0" indent="0" algn="l" rtl="0">
              <a:lnSpc>
                <a:spcPct val="90000"/>
              </a:lnSpc>
              <a:spcBef>
                <a:spcPts val="1000"/>
              </a:spcBef>
              <a:spcAft>
                <a:spcPts val="0"/>
              </a:spcAft>
              <a:buClr>
                <a:schemeClr val="dk1"/>
              </a:buClr>
              <a:buSzPts val="2000"/>
              <a:buNone/>
            </a:pPr>
            <a:r>
              <a:rPr lang="en-US" sz="2000" b="0" i="0">
                <a:latin typeface="Lato"/>
                <a:ea typeface="Lato"/>
                <a:cs typeface="Lato"/>
                <a:sym typeface="Lato"/>
              </a:rPr>
              <a:t>2. The </a:t>
            </a:r>
            <a:r>
              <a:rPr lang="en-US" sz="2000" b="1" i="0">
                <a:latin typeface="Lato"/>
                <a:ea typeface="Lato"/>
                <a:cs typeface="Lato"/>
                <a:sym typeface="Lato"/>
              </a:rPr>
              <a:t>experimental design </a:t>
            </a:r>
            <a:r>
              <a:rPr lang="en-US" sz="2000" b="0" i="0">
                <a:latin typeface="Lato"/>
                <a:ea typeface="Lato"/>
                <a:cs typeface="Lato"/>
                <a:sym typeface="Lato"/>
              </a:rPr>
              <a:t>and </a:t>
            </a:r>
            <a:r>
              <a:rPr lang="en-US" sz="2000" b="1" i="0">
                <a:latin typeface="Lato"/>
                <a:ea typeface="Lato"/>
                <a:cs typeface="Lato"/>
                <a:sym typeface="Lato"/>
              </a:rPr>
              <a:t>methods </a:t>
            </a:r>
            <a:r>
              <a:rPr lang="en-US" sz="2000" b="0" i="0">
                <a:latin typeface="Lato"/>
                <a:ea typeface="Lato"/>
                <a:cs typeface="Lato"/>
                <a:sym typeface="Lato"/>
              </a:rPr>
              <a:t>used (from your </a:t>
            </a:r>
            <a:r>
              <a:rPr lang="en-US" sz="2000" b="1" i="0" u="sng">
                <a:latin typeface="Lato"/>
                <a:ea typeface="Lato"/>
                <a:cs typeface="Lato"/>
                <a:sym typeface="Lato"/>
              </a:rPr>
              <a:t>Methods</a:t>
            </a:r>
            <a:r>
              <a:rPr lang="en-US" sz="2000" b="0" i="0">
                <a:latin typeface="Lato"/>
                <a:ea typeface="Lato"/>
                <a:cs typeface="Lato"/>
                <a:sym typeface="Lato"/>
              </a:rPr>
              <a:t> section)</a:t>
            </a:r>
            <a:endParaRPr/>
          </a:p>
          <a:p>
            <a:pPr marL="742950" lvl="1" indent="-285750" algn="l" rtl="0">
              <a:lnSpc>
                <a:spcPct val="90000"/>
              </a:lnSpc>
              <a:spcBef>
                <a:spcPts val="500"/>
              </a:spcBef>
              <a:spcAft>
                <a:spcPts val="0"/>
              </a:spcAft>
              <a:buClr>
                <a:schemeClr val="dk1"/>
              </a:buClr>
              <a:buSzPts val="2000"/>
              <a:buFont typeface="Calibri"/>
              <a:buAutoNum type="arabicPeriod"/>
            </a:pPr>
            <a:r>
              <a:rPr lang="en-US" sz="2000" b="0" i="0">
                <a:latin typeface="Lato"/>
                <a:ea typeface="Lato"/>
                <a:cs typeface="Lato"/>
                <a:sym typeface="Lato"/>
              </a:rPr>
              <a:t>Clearly express the basic design of the study</a:t>
            </a:r>
            <a:endParaRPr/>
          </a:p>
          <a:p>
            <a:pPr marL="742950" lvl="1" indent="-285750" algn="l" rtl="0">
              <a:lnSpc>
                <a:spcPct val="90000"/>
              </a:lnSpc>
              <a:spcBef>
                <a:spcPts val="500"/>
              </a:spcBef>
              <a:spcAft>
                <a:spcPts val="0"/>
              </a:spcAft>
              <a:buClr>
                <a:schemeClr val="dk1"/>
              </a:buClr>
              <a:buSzPts val="2000"/>
              <a:buFont typeface="Calibri"/>
              <a:buAutoNum type="arabicPeriod"/>
            </a:pPr>
            <a:r>
              <a:rPr lang="en-US" sz="2000" b="0" i="0">
                <a:latin typeface="Lato"/>
                <a:ea typeface="Lato"/>
                <a:cs typeface="Lato"/>
                <a:sym typeface="Lato"/>
              </a:rPr>
              <a:t>Name or briefly describe the basic methodology used without going into excessive detail; be sure to indicate the key techniques used</a:t>
            </a:r>
            <a:endParaRPr/>
          </a:p>
          <a:p>
            <a:pPr marL="0" lvl="0" indent="0" algn="l" rtl="0">
              <a:lnSpc>
                <a:spcPct val="90000"/>
              </a:lnSpc>
              <a:spcBef>
                <a:spcPts val="1000"/>
              </a:spcBef>
              <a:spcAft>
                <a:spcPts val="0"/>
              </a:spcAft>
              <a:buClr>
                <a:schemeClr val="dk1"/>
              </a:buClr>
              <a:buSzPts val="2000"/>
              <a:buNone/>
            </a:pPr>
            <a:r>
              <a:rPr lang="en-US" sz="2000" b="0" i="0">
                <a:latin typeface="Lato"/>
                <a:ea typeface="Lato"/>
                <a:cs typeface="Lato"/>
                <a:sym typeface="Lato"/>
              </a:rPr>
              <a:t>3. The </a:t>
            </a:r>
            <a:r>
              <a:rPr lang="en-US" sz="2000" b="1" i="0">
                <a:latin typeface="Lato"/>
                <a:ea typeface="Lato"/>
                <a:cs typeface="Lato"/>
                <a:sym typeface="Lato"/>
              </a:rPr>
              <a:t>major findings </a:t>
            </a:r>
            <a:r>
              <a:rPr lang="en-US" sz="2000" b="0" i="0">
                <a:latin typeface="Lato"/>
                <a:ea typeface="Lato"/>
                <a:cs typeface="Lato"/>
                <a:sym typeface="Lato"/>
              </a:rPr>
              <a:t>including </a:t>
            </a:r>
            <a:r>
              <a:rPr lang="en-US" sz="2000" b="1" i="0">
                <a:latin typeface="Lato"/>
                <a:ea typeface="Lato"/>
                <a:cs typeface="Lato"/>
                <a:sym typeface="Lato"/>
              </a:rPr>
              <a:t>key quantitative results</a:t>
            </a:r>
            <a:r>
              <a:rPr lang="en-US" sz="2000" b="0" i="0">
                <a:latin typeface="Lato"/>
                <a:ea typeface="Lato"/>
                <a:cs typeface="Lato"/>
                <a:sym typeface="Lato"/>
              </a:rPr>
              <a:t>, or </a:t>
            </a:r>
            <a:r>
              <a:rPr lang="en-US" sz="2000" b="1" i="0">
                <a:latin typeface="Lato"/>
                <a:ea typeface="Lato"/>
                <a:cs typeface="Lato"/>
                <a:sym typeface="Lato"/>
              </a:rPr>
              <a:t>trends</a:t>
            </a:r>
            <a:r>
              <a:rPr lang="en-US" sz="2000" b="0" i="0">
                <a:latin typeface="Lato"/>
                <a:ea typeface="Lato"/>
                <a:cs typeface="Lato"/>
                <a:sym typeface="Lato"/>
              </a:rPr>
              <a:t> (from your </a:t>
            </a:r>
            <a:r>
              <a:rPr lang="en-US" sz="2000" b="1" i="0" u="sng">
                <a:latin typeface="Lato"/>
                <a:ea typeface="Lato"/>
                <a:cs typeface="Lato"/>
                <a:sym typeface="Lato"/>
              </a:rPr>
              <a:t>Results</a:t>
            </a:r>
            <a:r>
              <a:rPr lang="en-US" sz="2000" b="0" i="0">
                <a:latin typeface="Lato"/>
                <a:ea typeface="Lato"/>
                <a:cs typeface="Lato"/>
                <a:sym typeface="Lato"/>
              </a:rPr>
              <a:t> section)</a:t>
            </a:r>
            <a:endParaRPr/>
          </a:p>
          <a:p>
            <a:pPr marL="742950" lvl="1" indent="-285750" algn="l" rtl="0">
              <a:lnSpc>
                <a:spcPct val="90000"/>
              </a:lnSpc>
              <a:spcBef>
                <a:spcPts val="500"/>
              </a:spcBef>
              <a:spcAft>
                <a:spcPts val="0"/>
              </a:spcAft>
              <a:buClr>
                <a:schemeClr val="dk1"/>
              </a:buClr>
              <a:buSzPts val="2000"/>
              <a:buFont typeface="Calibri"/>
              <a:buAutoNum type="arabicPeriod"/>
            </a:pPr>
            <a:r>
              <a:rPr lang="en-US" sz="2000" b="0" i="0">
                <a:latin typeface="Lato"/>
                <a:ea typeface="Lato"/>
                <a:cs typeface="Lato"/>
                <a:sym typeface="Lato"/>
              </a:rPr>
              <a:t>Report those results which answer the questions you were asking</a:t>
            </a:r>
            <a:endParaRPr/>
          </a:p>
          <a:p>
            <a:pPr marL="742950" lvl="1" indent="-285750" algn="l" rtl="0">
              <a:lnSpc>
                <a:spcPct val="90000"/>
              </a:lnSpc>
              <a:spcBef>
                <a:spcPts val="500"/>
              </a:spcBef>
              <a:spcAft>
                <a:spcPts val="0"/>
              </a:spcAft>
              <a:buClr>
                <a:schemeClr val="dk1"/>
              </a:buClr>
              <a:buSzPts val="2000"/>
              <a:buFont typeface="Calibri"/>
              <a:buAutoNum type="arabicPeriod"/>
            </a:pPr>
            <a:r>
              <a:rPr lang="en-US" sz="2000" b="0" i="0">
                <a:latin typeface="Lato"/>
                <a:ea typeface="Lato"/>
                <a:cs typeface="Lato"/>
                <a:sym typeface="Lato"/>
              </a:rPr>
              <a:t>Identify trends, relative change or differences, etc.</a:t>
            </a:r>
            <a:endParaRPr/>
          </a:p>
          <a:p>
            <a:pPr marL="0" lvl="0" indent="0" algn="l" rtl="0">
              <a:lnSpc>
                <a:spcPct val="90000"/>
              </a:lnSpc>
              <a:spcBef>
                <a:spcPts val="1000"/>
              </a:spcBef>
              <a:spcAft>
                <a:spcPts val="0"/>
              </a:spcAft>
              <a:buClr>
                <a:schemeClr val="dk1"/>
              </a:buClr>
              <a:buSzPts val="2000"/>
              <a:buNone/>
            </a:pPr>
            <a:r>
              <a:rPr lang="en-US" sz="2000" b="0" i="0">
                <a:latin typeface="Lato"/>
                <a:ea typeface="Lato"/>
                <a:cs typeface="Lato"/>
                <a:sym typeface="Lato"/>
              </a:rPr>
              <a:t>4. A brief summary of your </a:t>
            </a:r>
            <a:r>
              <a:rPr lang="en-US" sz="2000" b="1" i="0">
                <a:latin typeface="Lato"/>
                <a:ea typeface="Lato"/>
                <a:cs typeface="Lato"/>
                <a:sym typeface="Lato"/>
              </a:rPr>
              <a:t>interpretations </a:t>
            </a:r>
            <a:r>
              <a:rPr lang="en-US" sz="2000" b="0" i="0">
                <a:latin typeface="Lato"/>
                <a:ea typeface="Lato"/>
                <a:cs typeface="Lato"/>
                <a:sym typeface="Lato"/>
              </a:rPr>
              <a:t>and </a:t>
            </a:r>
            <a:r>
              <a:rPr lang="en-US" sz="2000" b="1" i="0">
                <a:latin typeface="Lato"/>
                <a:ea typeface="Lato"/>
                <a:cs typeface="Lato"/>
                <a:sym typeface="Lato"/>
              </a:rPr>
              <a:t>conclusions </a:t>
            </a:r>
            <a:r>
              <a:rPr lang="en-US" sz="2000" b="0" i="0">
                <a:latin typeface="Lato"/>
                <a:ea typeface="Lato"/>
                <a:cs typeface="Lato"/>
                <a:sym typeface="Lato"/>
              </a:rPr>
              <a:t>(from your </a:t>
            </a:r>
            <a:r>
              <a:rPr lang="en-US" sz="2000" b="1" i="0" u="sng">
                <a:latin typeface="Lato"/>
                <a:ea typeface="Lato"/>
                <a:cs typeface="Lato"/>
                <a:sym typeface="Lato"/>
              </a:rPr>
              <a:t>Discussion</a:t>
            </a:r>
            <a:r>
              <a:rPr lang="en-US" sz="2000" b="1" i="0">
                <a:latin typeface="Lato"/>
                <a:ea typeface="Lato"/>
                <a:cs typeface="Lato"/>
                <a:sym typeface="Lato"/>
              </a:rPr>
              <a:t> </a:t>
            </a:r>
            <a:r>
              <a:rPr lang="en-US" sz="2000" b="0" i="0">
                <a:latin typeface="Lato"/>
                <a:ea typeface="Lato"/>
                <a:cs typeface="Lato"/>
                <a:sym typeface="Lato"/>
              </a:rPr>
              <a:t>section)</a:t>
            </a:r>
            <a:endParaRPr/>
          </a:p>
          <a:p>
            <a:pPr marL="742950" lvl="1" indent="-285750" algn="l" rtl="0">
              <a:lnSpc>
                <a:spcPct val="90000"/>
              </a:lnSpc>
              <a:spcBef>
                <a:spcPts val="500"/>
              </a:spcBef>
              <a:spcAft>
                <a:spcPts val="0"/>
              </a:spcAft>
              <a:buClr>
                <a:schemeClr val="dk1"/>
              </a:buClr>
              <a:buSzPts val="2000"/>
              <a:buFont typeface="Calibri"/>
              <a:buAutoNum type="arabicPeriod"/>
            </a:pPr>
            <a:r>
              <a:rPr lang="en-US" sz="2000" b="0" i="0">
                <a:latin typeface="Lato"/>
                <a:ea typeface="Lato"/>
                <a:cs typeface="Lato"/>
                <a:sym typeface="Lato"/>
              </a:rPr>
              <a:t>Clearly state any implications of your work, based on your results</a:t>
            </a:r>
            <a:endParaRPr/>
          </a:p>
        </p:txBody>
      </p:sp>
      <p:sp>
        <p:nvSpPr>
          <p:cNvPr id="735" name="Google Shape;735;p36"/>
          <p:cNvSpPr txBox="1"/>
          <p:nvPr/>
        </p:nvSpPr>
        <p:spPr>
          <a:xfrm>
            <a:off x="669036" y="6181344"/>
            <a:ext cx="11604395"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*Each of these aspects of the Abstract should be around 2 sentences each. So your abstract should be around 8 sentences</a:t>
            </a:r>
            <a:endParaRPr/>
          </a:p>
        </p:txBody>
      </p:sp>
      <p:sp>
        <p:nvSpPr>
          <p:cNvPr id="5" name="Footer Placeholder 4">
            <a:extLst>
              <a:ext uri="{FF2B5EF4-FFF2-40B4-BE49-F238E27FC236}">
                <a16:creationId xmlns:a16="http://schemas.microsoft.com/office/drawing/2014/main" id="{B8493333-C4DC-9A75-C987-4965E0D7A82C}"/>
              </a:ext>
            </a:extLst>
          </p:cNvPr>
          <p:cNvSpPr txBox="1">
            <a:spLocks noGrp="1"/>
          </p:cNvSpPr>
          <p:nvPr>
            <p:ph type="ftr" idx="11"/>
          </p:nvPr>
        </p:nvSpPr>
        <p:spPr>
          <a:xfrm>
            <a:off x="955653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41</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40"/>
        <p:cNvGrpSpPr/>
        <p:nvPr/>
      </p:nvGrpSpPr>
      <p:grpSpPr>
        <a:xfrm>
          <a:off x="0" y="0"/>
          <a:ext cx="0" cy="0"/>
          <a:chOff x="0" y="0"/>
          <a:chExt cx="0" cy="0"/>
        </a:xfrm>
      </p:grpSpPr>
      <p:sp>
        <p:nvSpPr>
          <p:cNvPr id="741" name="Google Shape;741;p37"/>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42" name="Google Shape;742;p3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5400"/>
              <a:buFont typeface="Calibri"/>
              <a:buNone/>
            </a:pPr>
            <a:r>
              <a:rPr lang="en-US" sz="5400" u="sng"/>
              <a:t>Abstract Guidance</a:t>
            </a:r>
            <a:endParaRPr sz="5400" u="sng"/>
          </a:p>
        </p:txBody>
      </p:sp>
      <p:sp>
        <p:nvSpPr>
          <p:cNvPr id="743" name="Google Shape;743;p37"/>
          <p:cNvSpPr/>
          <p:nvPr/>
        </p:nvSpPr>
        <p:spPr>
          <a:xfrm>
            <a:off x="669036" y="1677373"/>
            <a:ext cx="10853928" cy="18288"/>
          </a:xfrm>
          <a:custGeom>
            <a:avLst/>
            <a:gdLst/>
            <a:ahLst/>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44" name="Google Shape;744;p37"/>
          <p:cNvSpPr txBox="1">
            <a:spLocks noGrp="1"/>
          </p:cNvSpPr>
          <p:nvPr>
            <p:ph type="body" idx="1"/>
          </p:nvPr>
        </p:nvSpPr>
        <p:spPr>
          <a:xfrm>
            <a:off x="838200" y="1929384"/>
            <a:ext cx="10515600" cy="425196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US" sz="2200"/>
              <a:t>Your Abstract is essentially a summary of the highlights from your paper. This summary is present so your reader can quickly see what you have discovered.</a:t>
            </a:r>
            <a:endParaRPr/>
          </a:p>
          <a:p>
            <a:pPr marL="685800" lvl="1" indent="-228600" algn="l" rtl="0">
              <a:lnSpc>
                <a:spcPct val="90000"/>
              </a:lnSpc>
              <a:spcBef>
                <a:spcPts val="500"/>
              </a:spcBef>
              <a:spcAft>
                <a:spcPts val="0"/>
              </a:spcAft>
              <a:buClr>
                <a:schemeClr val="dk1"/>
              </a:buClr>
              <a:buSzPts val="1800"/>
              <a:buChar char="•"/>
            </a:pPr>
            <a:r>
              <a:rPr lang="en-US" sz="1800"/>
              <a:t>Also helps the reader decide if they want to read your paper in its entirety. </a:t>
            </a:r>
            <a:endParaRPr/>
          </a:p>
          <a:p>
            <a:pPr marL="228600" lvl="0" indent="-228600" algn="l" rtl="0">
              <a:lnSpc>
                <a:spcPct val="90000"/>
              </a:lnSpc>
              <a:spcBef>
                <a:spcPts val="1000"/>
              </a:spcBef>
              <a:spcAft>
                <a:spcPts val="0"/>
              </a:spcAft>
              <a:buClr>
                <a:schemeClr val="dk1"/>
              </a:buClr>
              <a:buSzPts val="2200"/>
              <a:buChar char="•"/>
            </a:pPr>
            <a:r>
              <a:rPr lang="en-US" sz="2200"/>
              <a:t>You generally will not have citations within your abstract</a:t>
            </a:r>
            <a:endParaRPr/>
          </a:p>
          <a:p>
            <a:pPr marL="685800" lvl="1" indent="-228600" algn="l" rtl="0">
              <a:lnSpc>
                <a:spcPct val="90000"/>
              </a:lnSpc>
              <a:spcBef>
                <a:spcPts val="500"/>
              </a:spcBef>
              <a:spcAft>
                <a:spcPts val="0"/>
              </a:spcAft>
              <a:buClr>
                <a:schemeClr val="dk1"/>
              </a:buClr>
              <a:buSzPts val="1800"/>
              <a:buChar char="•"/>
            </a:pPr>
            <a:r>
              <a:rPr lang="en-US" sz="1800"/>
              <a:t>You are summarizing your works, not the works of others</a:t>
            </a:r>
            <a:endParaRPr/>
          </a:p>
          <a:p>
            <a:pPr marL="228600" lvl="0" indent="-228600" algn="l" rtl="0">
              <a:lnSpc>
                <a:spcPct val="90000"/>
              </a:lnSpc>
              <a:spcBef>
                <a:spcPts val="1000"/>
              </a:spcBef>
              <a:spcAft>
                <a:spcPts val="0"/>
              </a:spcAft>
              <a:buClr>
                <a:schemeClr val="dk1"/>
              </a:buClr>
              <a:buSzPts val="2200"/>
              <a:buChar char="•"/>
            </a:pPr>
            <a:r>
              <a:rPr lang="en-US" sz="2200"/>
              <a:t>Do not write your Abstract first!</a:t>
            </a:r>
            <a:endParaRPr/>
          </a:p>
          <a:p>
            <a:pPr marL="685800" lvl="1" indent="-228600" algn="l" rtl="0">
              <a:lnSpc>
                <a:spcPct val="90000"/>
              </a:lnSpc>
              <a:spcBef>
                <a:spcPts val="500"/>
              </a:spcBef>
              <a:spcAft>
                <a:spcPts val="0"/>
              </a:spcAft>
              <a:buClr>
                <a:schemeClr val="dk1"/>
              </a:buClr>
              <a:buSzPts val="2200"/>
              <a:buChar char="•"/>
            </a:pPr>
            <a:r>
              <a:rPr lang="en-US" sz="2200"/>
              <a:t>How can you write a summary of a book if you haven’t read it?</a:t>
            </a:r>
            <a:endParaRPr/>
          </a:p>
        </p:txBody>
      </p:sp>
      <p:sp>
        <p:nvSpPr>
          <p:cNvPr id="5" name="Footer Placeholder 4">
            <a:extLst>
              <a:ext uri="{FF2B5EF4-FFF2-40B4-BE49-F238E27FC236}">
                <a16:creationId xmlns:a16="http://schemas.microsoft.com/office/drawing/2014/main" id="{45EEA243-D1AA-8C6C-2AAD-9158784CF165}"/>
              </a:ext>
            </a:extLst>
          </p:cNvPr>
          <p:cNvSpPr txBox="1">
            <a:spLocks noGrp="1"/>
          </p:cNvSpPr>
          <p:nvPr>
            <p:ph type="ftr" idx="11"/>
          </p:nvPr>
        </p:nvSpPr>
        <p:spPr>
          <a:xfrm>
            <a:off x="954602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42</a:t>
            </a:fld>
            <a:r>
              <a:rPr lang="en-US" sz="1400" i="1" dirty="0">
                <a:solidFill>
                  <a:schemeClr val="tx1"/>
                </a:solidFill>
              </a:rPr>
              <a:t> of 97</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48"/>
        <p:cNvGrpSpPr/>
        <p:nvPr/>
      </p:nvGrpSpPr>
      <p:grpSpPr>
        <a:xfrm>
          <a:off x="0" y="0"/>
          <a:ext cx="0" cy="0"/>
          <a:chOff x="0" y="0"/>
          <a:chExt cx="0" cy="0"/>
        </a:xfrm>
      </p:grpSpPr>
      <p:sp>
        <p:nvSpPr>
          <p:cNvPr id="749" name="Google Shape;749;p38"/>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50" name="Google Shape;750;p38" descr="Stack of magazines on table"/>
          <p:cNvPicPr preferRelativeResize="0"/>
          <p:nvPr/>
        </p:nvPicPr>
        <p:blipFill rotWithShape="1">
          <a:blip r:embed="rId3">
            <a:alphaModFix/>
          </a:blip>
          <a:srcRect t="13056" b="2675"/>
          <a:stretch/>
        </p:blipFill>
        <p:spPr>
          <a:xfrm>
            <a:off x="-3047" y="10"/>
            <a:ext cx="12191999" cy="6857990"/>
          </a:xfrm>
          <a:prstGeom prst="rect">
            <a:avLst/>
          </a:prstGeom>
          <a:noFill/>
          <a:ln>
            <a:noFill/>
          </a:ln>
        </p:spPr>
      </p:pic>
      <p:sp>
        <p:nvSpPr>
          <p:cNvPr id="751" name="Google Shape;751;p38"/>
          <p:cNvSpPr/>
          <p:nvPr/>
        </p:nvSpPr>
        <p:spPr>
          <a:xfrm>
            <a:off x="0" y="2207602"/>
            <a:ext cx="12191999" cy="3162146"/>
          </a:xfrm>
          <a:prstGeom prst="rect">
            <a:avLst/>
          </a:prstGeom>
          <a:gradFill>
            <a:gsLst>
              <a:gs pos="0">
                <a:srgbClr val="000000">
                  <a:alpha val="0"/>
                </a:srgbClr>
              </a:gs>
              <a:gs pos="25000">
                <a:srgbClr val="000000">
                  <a:alpha val="14901"/>
                </a:srgbClr>
              </a:gs>
              <a:gs pos="50000">
                <a:srgbClr val="000000">
                  <a:alpha val="29803"/>
                </a:srgbClr>
              </a:gs>
              <a:gs pos="75000">
                <a:srgbClr val="000000">
                  <a:alpha val="14901"/>
                </a:srgbClr>
              </a:gs>
              <a:gs pos="100000">
                <a:srgbClr val="000000">
                  <a:alpha val="0"/>
                </a:srgbClr>
              </a:gs>
            </a:gsLst>
            <a:lin ang="16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52" name="Google Shape;752;p38"/>
          <p:cNvSpPr txBox="1">
            <a:spLocks noGrp="1"/>
          </p:cNvSpPr>
          <p:nvPr>
            <p:ph type="title"/>
          </p:nvPr>
        </p:nvSpPr>
        <p:spPr>
          <a:xfrm>
            <a:off x="1097280" y="325550"/>
            <a:ext cx="10058400" cy="3574778"/>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FFFFFF"/>
              </a:buClr>
              <a:buSzPts val="5200"/>
              <a:buFont typeface="Calibri"/>
              <a:buNone/>
            </a:pPr>
            <a:r>
              <a:rPr lang="en-US" sz="5200">
                <a:solidFill>
                  <a:srgbClr val="FFFFFF"/>
                </a:solidFill>
              </a:rPr>
              <a:t>The Introduction</a:t>
            </a:r>
            <a:endParaRPr/>
          </a:p>
        </p:txBody>
      </p:sp>
      <p:sp>
        <p:nvSpPr>
          <p:cNvPr id="5" name="Footer Placeholder 4">
            <a:extLst>
              <a:ext uri="{FF2B5EF4-FFF2-40B4-BE49-F238E27FC236}">
                <a16:creationId xmlns:a16="http://schemas.microsoft.com/office/drawing/2014/main" id="{1D68E998-C9C8-C7DC-E0CA-262FBE1A96D5}"/>
              </a:ext>
            </a:extLst>
          </p:cNvPr>
          <p:cNvSpPr txBox="1">
            <a:spLocks noGrp="1"/>
          </p:cNvSpPr>
          <p:nvPr>
            <p:ph type="ftr" idx="11"/>
          </p:nvPr>
        </p:nvSpPr>
        <p:spPr>
          <a:xfrm>
            <a:off x="953551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43</a:t>
            </a:fld>
            <a:r>
              <a:rPr lang="en-US" sz="1400" i="1" dirty="0">
                <a:solidFill>
                  <a:schemeClr val="tx1"/>
                </a:solidFill>
              </a:rPr>
              <a:t> of 97</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57"/>
        <p:cNvGrpSpPr/>
        <p:nvPr/>
      </p:nvGrpSpPr>
      <p:grpSpPr>
        <a:xfrm>
          <a:off x="0" y="0"/>
          <a:ext cx="0" cy="0"/>
          <a:chOff x="0" y="0"/>
          <a:chExt cx="0" cy="0"/>
        </a:xfrm>
      </p:grpSpPr>
      <p:sp>
        <p:nvSpPr>
          <p:cNvPr id="758" name="Google Shape;758;p39"/>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59" name="Google Shape;759;p3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5400"/>
              <a:buFont typeface="Calibri"/>
              <a:buNone/>
            </a:pPr>
            <a:r>
              <a:rPr lang="en-US" sz="5400" u="sng"/>
              <a:t>The Introduction</a:t>
            </a:r>
            <a:endParaRPr/>
          </a:p>
        </p:txBody>
      </p:sp>
      <p:sp>
        <p:nvSpPr>
          <p:cNvPr id="760" name="Google Shape;760;p39"/>
          <p:cNvSpPr/>
          <p:nvPr/>
        </p:nvSpPr>
        <p:spPr>
          <a:xfrm>
            <a:off x="669036" y="1677373"/>
            <a:ext cx="10853928" cy="18288"/>
          </a:xfrm>
          <a:custGeom>
            <a:avLst/>
            <a:gdLst/>
            <a:ahLst/>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61" name="Google Shape;761;p39"/>
          <p:cNvSpPr txBox="1">
            <a:spLocks noGrp="1"/>
          </p:cNvSpPr>
          <p:nvPr>
            <p:ph type="body" idx="1"/>
          </p:nvPr>
        </p:nvSpPr>
        <p:spPr>
          <a:xfrm>
            <a:off x="838200" y="1929384"/>
            <a:ext cx="10515600" cy="425196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200"/>
              <a:buNone/>
            </a:pPr>
            <a:r>
              <a:rPr lang="en-US" sz="2200"/>
              <a:t>You need to include the following details in your </a:t>
            </a:r>
            <a:r>
              <a:rPr lang="en-US" sz="2200" b="1"/>
              <a:t>Introduction</a:t>
            </a:r>
            <a:r>
              <a:rPr lang="en-US" sz="2200"/>
              <a:t>:</a:t>
            </a:r>
            <a:endParaRPr/>
          </a:p>
          <a:p>
            <a:pPr marL="514350" lvl="0" indent="-514350" algn="l" rtl="0">
              <a:lnSpc>
                <a:spcPct val="90000"/>
              </a:lnSpc>
              <a:spcBef>
                <a:spcPts val="1000"/>
              </a:spcBef>
              <a:spcAft>
                <a:spcPts val="0"/>
              </a:spcAft>
              <a:buClr>
                <a:schemeClr val="dk1"/>
              </a:buClr>
              <a:buSzPts val="2200"/>
              <a:buFont typeface="Calibri"/>
              <a:buAutoNum type="arabicPeriod"/>
            </a:pPr>
            <a:r>
              <a:rPr lang="en-US" sz="2200"/>
              <a:t>The subject area of interest</a:t>
            </a:r>
            <a:endParaRPr/>
          </a:p>
          <a:p>
            <a:pPr marL="514350" lvl="0" indent="-514350" algn="l" rtl="0">
              <a:lnSpc>
                <a:spcPct val="90000"/>
              </a:lnSpc>
              <a:spcBef>
                <a:spcPts val="1000"/>
              </a:spcBef>
              <a:spcAft>
                <a:spcPts val="0"/>
              </a:spcAft>
              <a:buClr>
                <a:schemeClr val="dk1"/>
              </a:buClr>
              <a:buSzPts val="2200"/>
              <a:buFont typeface="Calibri"/>
              <a:buAutoNum type="arabicPeriod"/>
            </a:pPr>
            <a:r>
              <a:rPr lang="en-US" sz="2200"/>
              <a:t>Establish the context of your work</a:t>
            </a:r>
            <a:endParaRPr/>
          </a:p>
          <a:p>
            <a:pPr marL="1143000" lvl="2" indent="-228600" algn="l" rtl="0">
              <a:lnSpc>
                <a:spcPct val="90000"/>
              </a:lnSpc>
              <a:spcBef>
                <a:spcPts val="500"/>
              </a:spcBef>
              <a:spcAft>
                <a:spcPts val="0"/>
              </a:spcAft>
              <a:buClr>
                <a:schemeClr val="dk1"/>
              </a:buClr>
              <a:buSzPts val="1800"/>
              <a:buChar char="•"/>
            </a:pPr>
            <a:r>
              <a:rPr lang="en-US" sz="1800"/>
              <a:t>You want your reader educated on the topic you have researched. You need to assume that they do not know anything, and this is where you will get them up to speed</a:t>
            </a:r>
            <a:endParaRPr/>
          </a:p>
          <a:p>
            <a:pPr marL="514350" lvl="0" indent="-514350" algn="l" rtl="0">
              <a:lnSpc>
                <a:spcPct val="90000"/>
              </a:lnSpc>
              <a:spcBef>
                <a:spcPts val="1000"/>
              </a:spcBef>
              <a:spcAft>
                <a:spcPts val="0"/>
              </a:spcAft>
              <a:buClr>
                <a:schemeClr val="dk1"/>
              </a:buClr>
              <a:buSzPts val="2200"/>
              <a:buFont typeface="Calibri"/>
              <a:buAutoNum type="arabicPeriod"/>
            </a:pPr>
            <a:r>
              <a:rPr lang="en-US" sz="2200"/>
              <a:t>Clearly state the purpose and/or hypotheses of your work</a:t>
            </a:r>
            <a:endParaRPr/>
          </a:p>
          <a:p>
            <a:pPr marL="514350" lvl="0" indent="-514350" algn="l" rtl="0">
              <a:lnSpc>
                <a:spcPct val="90000"/>
              </a:lnSpc>
              <a:spcBef>
                <a:spcPts val="1000"/>
              </a:spcBef>
              <a:spcAft>
                <a:spcPts val="0"/>
              </a:spcAft>
              <a:buClr>
                <a:schemeClr val="dk1"/>
              </a:buClr>
              <a:buSzPts val="2200"/>
              <a:buFont typeface="Calibri"/>
              <a:buAutoNum type="arabicPeriod"/>
            </a:pPr>
            <a:r>
              <a:rPr lang="en-US" sz="2200"/>
              <a:t>State your rationale</a:t>
            </a:r>
            <a:endParaRPr/>
          </a:p>
          <a:p>
            <a:pPr marL="514350" lvl="0" indent="-514350" algn="l" rtl="0">
              <a:lnSpc>
                <a:spcPct val="90000"/>
              </a:lnSpc>
              <a:spcBef>
                <a:spcPts val="1000"/>
              </a:spcBef>
              <a:spcAft>
                <a:spcPts val="0"/>
              </a:spcAft>
              <a:buClr>
                <a:schemeClr val="dk1"/>
              </a:buClr>
              <a:buSzPts val="2200"/>
              <a:buFont typeface="Calibri"/>
              <a:buAutoNum type="arabicPeriod"/>
            </a:pPr>
            <a:r>
              <a:rPr lang="en-US" sz="2200"/>
              <a:t>Describe the possible outcomes from your study</a:t>
            </a:r>
            <a:endParaRPr/>
          </a:p>
        </p:txBody>
      </p:sp>
      <p:sp>
        <p:nvSpPr>
          <p:cNvPr id="5" name="Footer Placeholder 4">
            <a:extLst>
              <a:ext uri="{FF2B5EF4-FFF2-40B4-BE49-F238E27FC236}">
                <a16:creationId xmlns:a16="http://schemas.microsoft.com/office/drawing/2014/main" id="{32DE1A80-2476-D73C-2A24-2112AD27A99F}"/>
              </a:ext>
            </a:extLst>
          </p:cNvPr>
          <p:cNvSpPr txBox="1">
            <a:spLocks noGrp="1"/>
          </p:cNvSpPr>
          <p:nvPr>
            <p:ph type="ftr" idx="11"/>
          </p:nvPr>
        </p:nvSpPr>
        <p:spPr>
          <a:xfrm>
            <a:off x="9556531" y="6524055"/>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44</a:t>
            </a:fld>
            <a:r>
              <a:rPr lang="en-US" sz="1400" i="1" dirty="0">
                <a:solidFill>
                  <a:schemeClr val="tx1"/>
                </a:solidFill>
              </a:rPr>
              <a:t> of 97</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66"/>
        <p:cNvGrpSpPr/>
        <p:nvPr/>
      </p:nvGrpSpPr>
      <p:grpSpPr>
        <a:xfrm>
          <a:off x="0" y="0"/>
          <a:ext cx="0" cy="0"/>
          <a:chOff x="0" y="0"/>
          <a:chExt cx="0" cy="0"/>
        </a:xfrm>
      </p:grpSpPr>
      <p:sp>
        <p:nvSpPr>
          <p:cNvPr id="767" name="Google Shape;767;p40"/>
          <p:cNvSpPr/>
          <p:nvPr/>
        </p:nvSpPr>
        <p:spPr>
          <a:xfrm>
            <a:off x="3048"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68" name="Google Shape;768;p40"/>
          <p:cNvSpPr/>
          <p:nvPr/>
        </p:nvSpPr>
        <p:spPr>
          <a:xfrm>
            <a:off x="10208695" y="1"/>
            <a:ext cx="1135066" cy="477997"/>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69" name="Google Shape;769;p4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Introduction – Subject Area of Interest</a:t>
            </a:r>
            <a:endParaRPr/>
          </a:p>
        </p:txBody>
      </p:sp>
      <p:sp>
        <p:nvSpPr>
          <p:cNvPr id="770" name="Google Shape;770;p40"/>
          <p:cNvSpPr/>
          <p:nvPr/>
        </p:nvSpPr>
        <p:spPr>
          <a:xfrm rot="-5400000" flipH="1">
            <a:off x="555710" y="2183223"/>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sp>
        <p:nvSpPr>
          <p:cNvPr id="771" name="Google Shape;771;p4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700"/>
              <a:buNone/>
            </a:pPr>
            <a:r>
              <a:rPr lang="en-US" sz="1700" dirty="0"/>
              <a:t>This should be the first thing your reader sees, so this should be included within your first sentence. You need to clearly relate the subject area of what you have studied to your reader.</a:t>
            </a:r>
            <a:endParaRPr dirty="0"/>
          </a:p>
          <a:p>
            <a:pPr marL="685800" lvl="1" indent="-228600">
              <a:buSzPts val="1700"/>
            </a:pPr>
            <a:r>
              <a:rPr lang="en-US" sz="1700" i="1" dirty="0"/>
              <a:t>What are the possible subject areas of interest for the CURE paper?</a:t>
            </a:r>
            <a:r>
              <a:rPr lang="en-US" sz="1700" dirty="0"/>
              <a:t> </a:t>
            </a:r>
            <a:endParaRPr/>
          </a:p>
          <a:p>
            <a:pPr marL="685800" lvl="1" indent="-228600" algn="l" rtl="0">
              <a:lnSpc>
                <a:spcPct val="90000"/>
              </a:lnSpc>
              <a:spcBef>
                <a:spcPts val="500"/>
              </a:spcBef>
              <a:spcAft>
                <a:spcPts val="0"/>
              </a:spcAft>
              <a:buClr>
                <a:schemeClr val="dk1"/>
              </a:buClr>
              <a:buSzPts val="1700"/>
              <a:buChar char="•"/>
            </a:pPr>
            <a:r>
              <a:rPr lang="en-US" sz="1700" b="1" dirty="0">
                <a:latin typeface="Aharoni"/>
                <a:ea typeface="Aharoni"/>
                <a:cs typeface="Aharoni"/>
                <a:sym typeface="Aharoni"/>
              </a:rPr>
              <a:t>Anthropogenic influences on the environment </a:t>
            </a:r>
            <a:r>
              <a:rPr lang="en-US" sz="1700" b="1" u="sng" dirty="0">
                <a:latin typeface="Aharoni"/>
                <a:ea typeface="Aharoni"/>
                <a:cs typeface="Aharoni"/>
                <a:sym typeface="Aharoni"/>
              </a:rPr>
              <a:t>or</a:t>
            </a:r>
            <a:r>
              <a:rPr lang="en-US" sz="1700" b="1" dirty="0">
                <a:latin typeface="Aharoni"/>
                <a:ea typeface="Aharoni"/>
                <a:cs typeface="Aharoni"/>
                <a:sym typeface="Aharoni"/>
              </a:rPr>
              <a:t> effects of a substance on a eukaryote</a:t>
            </a:r>
            <a:endParaRPr dirty="0"/>
          </a:p>
          <a:p>
            <a:pPr marL="685800" lvl="1" indent="-228600">
              <a:buSzPts val="1700"/>
            </a:pPr>
            <a:r>
              <a:rPr lang="en-US" sz="1700" dirty="0"/>
              <a:t>You will also want to include your independent variable within this sentence. </a:t>
            </a:r>
            <a:endParaRPr dirty="0"/>
          </a:p>
          <a:p>
            <a:pPr marL="1143000" lvl="2" indent="-228600" algn="l" rtl="0">
              <a:lnSpc>
                <a:spcPct val="90000"/>
              </a:lnSpc>
              <a:spcBef>
                <a:spcPts val="500"/>
              </a:spcBef>
              <a:spcAft>
                <a:spcPts val="0"/>
              </a:spcAft>
              <a:buClr>
                <a:schemeClr val="dk1"/>
              </a:buClr>
              <a:buSzPts val="1700"/>
              <a:buChar char="•"/>
            </a:pPr>
            <a:r>
              <a:rPr lang="en-US" sz="1700" dirty="0"/>
              <a:t>Examples:</a:t>
            </a:r>
            <a:endParaRPr dirty="0"/>
          </a:p>
          <a:p>
            <a:pPr marL="1600200" lvl="3" indent="-228600">
              <a:buSzPts val="1700"/>
            </a:pPr>
            <a:r>
              <a:rPr lang="en-US" sz="1700" dirty="0"/>
              <a:t>“Rising global temperatures are placing a strain on the thermal limits found throughout inhabitants of aquatic ecosystems. This study investigates the thermal extremes of eukaryotes by using the model organism </a:t>
            </a:r>
            <a:r>
              <a:rPr lang="en-US" sz="1700" i="1" dirty="0"/>
              <a:t>Tetrahymena </a:t>
            </a:r>
            <a:r>
              <a:rPr lang="en-US" sz="1700" i="1" dirty="0" err="1"/>
              <a:t>thermophila</a:t>
            </a:r>
            <a:r>
              <a:rPr lang="en-US" sz="1700" i="1" dirty="0"/>
              <a:t>.</a:t>
            </a:r>
            <a:r>
              <a:rPr lang="en-US" sz="1700" dirty="0"/>
              <a:t>” </a:t>
            </a:r>
            <a:endParaRPr/>
          </a:p>
          <a:p>
            <a:pPr marL="1600200" lvl="3" indent="-228600">
              <a:buSzPts val="1700"/>
            </a:pPr>
            <a:r>
              <a:rPr lang="en-US" sz="1700" dirty="0"/>
              <a:t>“The purpose of this study was to investigate how eukaryotes are influenced by UV radiation. To do so, </a:t>
            </a:r>
            <a:r>
              <a:rPr lang="en-US" sz="1700" i="1" dirty="0"/>
              <a:t>Tetrahymena </a:t>
            </a:r>
            <a:r>
              <a:rPr lang="en-US" sz="1700" i="1" dirty="0" err="1"/>
              <a:t>thermophila</a:t>
            </a:r>
            <a:r>
              <a:rPr lang="en-US" sz="1700" dirty="0"/>
              <a:t> was used as a model organism.” </a:t>
            </a:r>
            <a:endParaRPr/>
          </a:p>
        </p:txBody>
      </p:sp>
      <p:sp>
        <p:nvSpPr>
          <p:cNvPr id="5" name="Footer Placeholder 4">
            <a:extLst>
              <a:ext uri="{FF2B5EF4-FFF2-40B4-BE49-F238E27FC236}">
                <a16:creationId xmlns:a16="http://schemas.microsoft.com/office/drawing/2014/main" id="{00FEB923-0EF8-3E7D-91C2-062723C7C470}"/>
              </a:ext>
            </a:extLst>
          </p:cNvPr>
          <p:cNvSpPr txBox="1">
            <a:spLocks noGrp="1"/>
          </p:cNvSpPr>
          <p:nvPr>
            <p:ph type="ftr" idx="11"/>
          </p:nvPr>
        </p:nvSpPr>
        <p:spPr>
          <a:xfrm>
            <a:off x="958806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45</a:t>
            </a:fld>
            <a:r>
              <a:rPr lang="en-US" sz="1400" i="1" dirty="0">
                <a:solidFill>
                  <a:schemeClr val="tx1"/>
                </a:solidFill>
              </a:rPr>
              <a:t> of 97</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76"/>
        <p:cNvGrpSpPr/>
        <p:nvPr/>
      </p:nvGrpSpPr>
      <p:grpSpPr>
        <a:xfrm>
          <a:off x="0" y="0"/>
          <a:ext cx="0" cy="0"/>
          <a:chOff x="0" y="0"/>
          <a:chExt cx="0" cy="0"/>
        </a:xfrm>
      </p:grpSpPr>
      <p:sp>
        <p:nvSpPr>
          <p:cNvPr id="777" name="Google Shape;777;p41"/>
          <p:cNvSpPr/>
          <p:nvPr/>
        </p:nvSpPr>
        <p:spPr>
          <a:xfrm>
            <a:off x="3048"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78" name="Google Shape;778;p41"/>
          <p:cNvSpPr/>
          <p:nvPr/>
        </p:nvSpPr>
        <p:spPr>
          <a:xfrm>
            <a:off x="10208695" y="1"/>
            <a:ext cx="1135066" cy="477997"/>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79" name="Google Shape;779;p4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Introduction - Establishing Context</a:t>
            </a:r>
            <a:endParaRPr/>
          </a:p>
        </p:txBody>
      </p:sp>
      <p:sp>
        <p:nvSpPr>
          <p:cNvPr id="780" name="Google Shape;780;p41"/>
          <p:cNvSpPr/>
          <p:nvPr/>
        </p:nvSpPr>
        <p:spPr>
          <a:xfrm rot="-5400000" flipH="1">
            <a:off x="555710" y="2183223"/>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sp>
        <p:nvSpPr>
          <p:cNvPr id="781" name="Google Shape;781;p4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600"/>
              <a:buChar char="•"/>
            </a:pPr>
            <a:r>
              <a:rPr lang="en-US" sz="1600" dirty="0"/>
              <a:t>You will want to use primary sources to help you develop a background for your reader.</a:t>
            </a:r>
            <a:endParaRPr dirty="0"/>
          </a:p>
          <a:p>
            <a:pPr marL="228600" lvl="0" indent="-228600" algn="l" rtl="0">
              <a:lnSpc>
                <a:spcPct val="90000"/>
              </a:lnSpc>
              <a:spcBef>
                <a:spcPts val="1000"/>
              </a:spcBef>
              <a:spcAft>
                <a:spcPts val="0"/>
              </a:spcAft>
              <a:buClr>
                <a:schemeClr val="dk1"/>
              </a:buClr>
              <a:buSzPts val="1600"/>
              <a:buChar char="•"/>
            </a:pPr>
            <a:r>
              <a:rPr lang="en-US" sz="1600" dirty="0"/>
              <a:t>Use literature/sources to discuss your problem/question being investigated:</a:t>
            </a:r>
            <a:endParaRPr dirty="0"/>
          </a:p>
          <a:p>
            <a:pPr marL="685800" lvl="1" indent="-228600" algn="l" rtl="0">
              <a:lnSpc>
                <a:spcPct val="90000"/>
              </a:lnSpc>
              <a:spcBef>
                <a:spcPts val="500"/>
              </a:spcBef>
              <a:spcAft>
                <a:spcPts val="0"/>
              </a:spcAft>
              <a:buClr>
                <a:schemeClr val="dk1"/>
              </a:buClr>
              <a:buSzPts val="1600"/>
              <a:buChar char="•"/>
            </a:pPr>
            <a:r>
              <a:rPr lang="en-US" sz="1600" dirty="0"/>
              <a:t>If you are investigating a global issue, cite sources that have performed the same, if not similar, studies.</a:t>
            </a:r>
            <a:endParaRPr dirty="0"/>
          </a:p>
          <a:p>
            <a:pPr marL="1143000" lvl="2" indent="-228600">
              <a:buSzPts val="1600"/>
            </a:pPr>
            <a:r>
              <a:rPr lang="en-US" sz="1600" dirty="0"/>
              <a:t>If you cannot find a source that does an identical study, that is okay -- you may be performing the first experiment ☺ and you can use sources that investigate similar issues</a:t>
            </a:r>
            <a:endParaRPr sz="1600" dirty="0"/>
          </a:p>
          <a:p>
            <a:pPr marL="685800" lvl="1" indent="-228600" algn="l" rtl="0">
              <a:lnSpc>
                <a:spcPct val="90000"/>
              </a:lnSpc>
              <a:spcBef>
                <a:spcPts val="500"/>
              </a:spcBef>
              <a:spcAft>
                <a:spcPts val="0"/>
              </a:spcAft>
              <a:buClr>
                <a:schemeClr val="dk1"/>
              </a:buClr>
              <a:buSzPts val="1600"/>
              <a:buChar char="•"/>
            </a:pPr>
            <a:r>
              <a:rPr lang="en-US" sz="1600" dirty="0"/>
              <a:t>Define what the substance is:</a:t>
            </a:r>
            <a:endParaRPr dirty="0"/>
          </a:p>
          <a:p>
            <a:pPr marL="1143000" lvl="2" indent="-228600" algn="l" rtl="0">
              <a:lnSpc>
                <a:spcPct val="90000"/>
              </a:lnSpc>
              <a:spcBef>
                <a:spcPts val="500"/>
              </a:spcBef>
              <a:spcAft>
                <a:spcPts val="0"/>
              </a:spcAft>
              <a:buClr>
                <a:schemeClr val="dk1"/>
              </a:buClr>
              <a:buSzPts val="1600"/>
              <a:buChar char="•"/>
            </a:pPr>
            <a:r>
              <a:rPr lang="en-US" sz="1600" dirty="0"/>
              <a:t>Where can this substance be found?</a:t>
            </a:r>
            <a:endParaRPr dirty="0"/>
          </a:p>
          <a:p>
            <a:pPr marL="1600200" lvl="3" indent="-228600">
              <a:buSzPts val="1600"/>
            </a:pPr>
            <a:r>
              <a:rPr lang="en-US" sz="1600" dirty="0"/>
              <a:t>Is it naturally occurring? Manmade? </a:t>
            </a:r>
            <a:endParaRPr lang="en-US"/>
          </a:p>
          <a:p>
            <a:pPr marL="1600200" lvl="3" indent="-228600" algn="l" rtl="0">
              <a:lnSpc>
                <a:spcPct val="90000"/>
              </a:lnSpc>
              <a:spcBef>
                <a:spcPts val="500"/>
              </a:spcBef>
              <a:spcAft>
                <a:spcPts val="0"/>
              </a:spcAft>
              <a:buClr>
                <a:schemeClr val="dk1"/>
              </a:buClr>
              <a:buSzPts val="1600"/>
              <a:buChar char="•"/>
            </a:pPr>
            <a:r>
              <a:rPr lang="en-US" sz="1600" dirty="0"/>
              <a:t>How is it used? Where is it used? Why is it used?</a:t>
            </a:r>
            <a:endParaRPr dirty="0"/>
          </a:p>
          <a:p>
            <a:pPr marL="228600" lvl="0" indent="-228600" algn="l" rtl="0">
              <a:lnSpc>
                <a:spcPct val="90000"/>
              </a:lnSpc>
              <a:spcBef>
                <a:spcPts val="1000"/>
              </a:spcBef>
              <a:spcAft>
                <a:spcPts val="0"/>
              </a:spcAft>
              <a:buClr>
                <a:schemeClr val="dk1"/>
              </a:buClr>
              <a:buSzPts val="1600"/>
              <a:buChar char="•"/>
            </a:pPr>
            <a:r>
              <a:rPr lang="en-US" sz="1600" dirty="0"/>
              <a:t>Talk about your model organism (</a:t>
            </a:r>
            <a:r>
              <a:rPr lang="en-US" sz="1600" i="1" dirty="0"/>
              <a:t>Tetrahymena </a:t>
            </a:r>
            <a:r>
              <a:rPr lang="en-US" sz="1600" i="1" dirty="0" err="1"/>
              <a:t>thermophila</a:t>
            </a:r>
            <a:r>
              <a:rPr lang="en-US" sz="1600" dirty="0"/>
              <a:t>)</a:t>
            </a:r>
            <a:r>
              <a:rPr lang="en-US" sz="1600" i="1" dirty="0"/>
              <a:t> </a:t>
            </a:r>
            <a:r>
              <a:rPr lang="en-US" sz="1600" dirty="0"/>
              <a:t>and possible questions you should answer:</a:t>
            </a:r>
            <a:endParaRPr dirty="0"/>
          </a:p>
          <a:p>
            <a:pPr marL="685800" lvl="1" indent="-228600">
              <a:buSzPts val="1600"/>
            </a:pPr>
            <a:r>
              <a:rPr lang="en-US" sz="1600" dirty="0"/>
              <a:t>Where are they found? </a:t>
            </a:r>
            <a:endParaRPr/>
          </a:p>
          <a:p>
            <a:pPr marL="685800" lvl="1" indent="-228600">
              <a:buSzPts val="1600"/>
            </a:pPr>
            <a:r>
              <a:rPr lang="en-US" sz="1600" dirty="0"/>
              <a:t>Why is it a good model organism? </a:t>
            </a:r>
            <a:endParaRPr/>
          </a:p>
          <a:p>
            <a:pPr marL="685800" lvl="1" indent="-228600">
              <a:buSzPts val="1600"/>
            </a:pPr>
            <a:r>
              <a:rPr lang="en-US" sz="1600" dirty="0"/>
              <a:t>What are the processes of the organism (that you are measuring)? </a:t>
            </a:r>
            <a:endParaRPr/>
          </a:p>
          <a:p>
            <a:pPr marL="1143000" lvl="2" indent="-228600" algn="l" rtl="0">
              <a:lnSpc>
                <a:spcPct val="90000"/>
              </a:lnSpc>
              <a:spcBef>
                <a:spcPts val="500"/>
              </a:spcBef>
              <a:spcAft>
                <a:spcPts val="0"/>
              </a:spcAft>
              <a:buClr>
                <a:schemeClr val="dk1"/>
              </a:buClr>
              <a:buSzPts val="1600"/>
              <a:buChar char="•"/>
            </a:pPr>
            <a:r>
              <a:rPr lang="en-US" sz="1600" dirty="0"/>
              <a:t>Don’t forget, your reader may not know details, such as what chemotaxis is</a:t>
            </a:r>
            <a:endParaRPr dirty="0"/>
          </a:p>
          <a:p>
            <a:pPr marL="0" lvl="0" indent="0" algn="l" rtl="0">
              <a:lnSpc>
                <a:spcPct val="90000"/>
              </a:lnSpc>
              <a:spcBef>
                <a:spcPts val="1000"/>
              </a:spcBef>
              <a:spcAft>
                <a:spcPts val="0"/>
              </a:spcAft>
              <a:buClr>
                <a:schemeClr val="dk1"/>
              </a:buClr>
              <a:buSzPts val="1600"/>
              <a:buNone/>
            </a:pPr>
            <a:endParaRPr sz="1600"/>
          </a:p>
          <a:p>
            <a:pPr marL="0" lvl="0" indent="0" algn="l" rtl="0">
              <a:lnSpc>
                <a:spcPct val="90000"/>
              </a:lnSpc>
              <a:spcBef>
                <a:spcPts val="1000"/>
              </a:spcBef>
              <a:spcAft>
                <a:spcPts val="0"/>
              </a:spcAft>
              <a:buClr>
                <a:schemeClr val="dk1"/>
              </a:buClr>
              <a:buSzPts val="1600"/>
              <a:buNone/>
            </a:pPr>
            <a:endParaRPr sz="1600"/>
          </a:p>
          <a:p>
            <a:pPr marL="457200" lvl="1" indent="0" algn="l" rtl="0">
              <a:lnSpc>
                <a:spcPct val="90000"/>
              </a:lnSpc>
              <a:spcBef>
                <a:spcPts val="500"/>
              </a:spcBef>
              <a:spcAft>
                <a:spcPts val="0"/>
              </a:spcAft>
              <a:buClr>
                <a:schemeClr val="dk1"/>
              </a:buClr>
              <a:buSzPts val="1100"/>
              <a:buNone/>
            </a:pPr>
            <a:endParaRPr sz="1100"/>
          </a:p>
        </p:txBody>
      </p:sp>
      <p:sp>
        <p:nvSpPr>
          <p:cNvPr id="782" name="Google Shape;782;p41"/>
          <p:cNvSpPr txBox="1"/>
          <p:nvPr/>
        </p:nvSpPr>
        <p:spPr>
          <a:xfrm>
            <a:off x="947547" y="1277495"/>
            <a:ext cx="691965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This is essentially your “information dump” section of your Introduction.</a:t>
            </a:r>
            <a:endParaRPr/>
          </a:p>
        </p:txBody>
      </p:sp>
      <p:sp>
        <p:nvSpPr>
          <p:cNvPr id="5" name="Footer Placeholder 4">
            <a:extLst>
              <a:ext uri="{FF2B5EF4-FFF2-40B4-BE49-F238E27FC236}">
                <a16:creationId xmlns:a16="http://schemas.microsoft.com/office/drawing/2014/main" id="{12304E13-5EFB-FB38-1179-E2DFCD8D6E79}"/>
              </a:ext>
            </a:extLst>
          </p:cNvPr>
          <p:cNvSpPr txBox="1">
            <a:spLocks noGrp="1"/>
          </p:cNvSpPr>
          <p:nvPr>
            <p:ph type="ftr" idx="11"/>
          </p:nvPr>
        </p:nvSpPr>
        <p:spPr>
          <a:xfrm>
            <a:off x="9598572" y="6589037"/>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46</a:t>
            </a:fld>
            <a:r>
              <a:rPr lang="en-US" sz="1400" i="1" dirty="0">
                <a:solidFill>
                  <a:schemeClr val="tx1"/>
                </a:solidFill>
              </a:rPr>
              <a:t> of 97</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87"/>
        <p:cNvGrpSpPr/>
        <p:nvPr/>
      </p:nvGrpSpPr>
      <p:grpSpPr>
        <a:xfrm>
          <a:off x="0" y="0"/>
          <a:ext cx="0" cy="0"/>
          <a:chOff x="0" y="0"/>
          <a:chExt cx="0" cy="0"/>
        </a:xfrm>
      </p:grpSpPr>
      <p:sp>
        <p:nvSpPr>
          <p:cNvPr id="788" name="Google Shape;788;p4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89" name="Google Shape;789;p42"/>
          <p:cNvSpPr txBox="1">
            <a:spLocks noGrp="1"/>
          </p:cNvSpPr>
          <p:nvPr>
            <p:ph type="title"/>
          </p:nvPr>
        </p:nvSpPr>
        <p:spPr>
          <a:xfrm>
            <a:off x="841248" y="334644"/>
            <a:ext cx="10509504" cy="107691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u="sng"/>
              <a:t>Introduction – Purpose/Hypothesis and Rationale</a:t>
            </a:r>
            <a:endParaRPr/>
          </a:p>
        </p:txBody>
      </p:sp>
      <p:sp>
        <p:nvSpPr>
          <p:cNvPr id="790" name="Google Shape;790;p42"/>
          <p:cNvSpPr/>
          <p:nvPr/>
        </p:nvSpPr>
        <p:spPr>
          <a:xfrm>
            <a:off x="842772" y="0"/>
            <a:ext cx="10506456" cy="19138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791" name="Google Shape;791;p42"/>
          <p:cNvSpPr/>
          <p:nvPr/>
        </p:nvSpPr>
        <p:spPr>
          <a:xfrm>
            <a:off x="841248" y="1512994"/>
            <a:ext cx="10506456"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grpSp>
        <p:nvGrpSpPr>
          <p:cNvPr id="792" name="Google Shape;792;p42"/>
          <p:cNvGrpSpPr/>
          <p:nvPr/>
        </p:nvGrpSpPr>
        <p:grpSpPr>
          <a:xfrm>
            <a:off x="841088" y="2265238"/>
            <a:ext cx="10500679" cy="3479666"/>
            <a:chOff x="2888" y="527878"/>
            <a:chExt cx="10500679" cy="3479666"/>
          </a:xfrm>
        </p:grpSpPr>
        <p:sp>
          <p:nvSpPr>
            <p:cNvPr id="793" name="Google Shape;793;p42"/>
            <p:cNvSpPr/>
            <p:nvPr/>
          </p:nvSpPr>
          <p:spPr>
            <a:xfrm>
              <a:off x="1021610" y="527878"/>
              <a:ext cx="1097085" cy="1097085"/>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42"/>
            <p:cNvSpPr/>
            <p:nvPr/>
          </p:nvSpPr>
          <p:spPr>
            <a:xfrm>
              <a:off x="2888" y="1774590"/>
              <a:ext cx="3134531" cy="99875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42"/>
            <p:cNvSpPr txBox="1"/>
            <p:nvPr/>
          </p:nvSpPr>
          <p:spPr>
            <a:xfrm>
              <a:off x="2888" y="1774590"/>
              <a:ext cx="3134531" cy="998759"/>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dk1"/>
                </a:buClr>
                <a:buSzPts val="1600"/>
                <a:buFont typeface="Calibri"/>
                <a:buNone/>
              </a:pPr>
              <a:r>
                <a:rPr lang="en-US" sz="1600" b="1">
                  <a:solidFill>
                    <a:schemeClr val="dk1"/>
                  </a:solidFill>
                  <a:latin typeface="Calibri"/>
                  <a:ea typeface="Calibri"/>
                  <a:cs typeface="Calibri"/>
                  <a:sym typeface="Calibri"/>
                </a:rPr>
                <a:t>Describe what your purpose and/or hypotheses for your experiments are. </a:t>
              </a:r>
              <a:endParaRPr/>
            </a:p>
          </p:txBody>
        </p:sp>
        <p:sp>
          <p:nvSpPr>
            <p:cNvPr id="796" name="Google Shape;796;p42"/>
            <p:cNvSpPr/>
            <p:nvPr/>
          </p:nvSpPr>
          <p:spPr>
            <a:xfrm>
              <a:off x="2888" y="2842943"/>
              <a:ext cx="3134531" cy="116460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42"/>
            <p:cNvSpPr txBox="1"/>
            <p:nvPr/>
          </p:nvSpPr>
          <p:spPr>
            <a:xfrm>
              <a:off x="2888" y="2842943"/>
              <a:ext cx="3134531" cy="1164601"/>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dk1"/>
                </a:buClr>
                <a:buSzPts val="1400"/>
                <a:buFont typeface="Calibri"/>
                <a:buNone/>
              </a:pPr>
              <a:r>
                <a:rPr lang="en-US" sz="1400">
                  <a:solidFill>
                    <a:schemeClr val="dk1"/>
                  </a:solidFill>
                  <a:latin typeface="Calibri"/>
                  <a:ea typeface="Calibri"/>
                  <a:cs typeface="Calibri"/>
                  <a:sym typeface="Calibri"/>
                </a:rPr>
                <a:t>You should have a hypothesis for each experiment performed, or you can include a “blanket hypothesis” that covers all experiments</a:t>
              </a:r>
              <a:endParaRPr/>
            </a:p>
            <a:p>
              <a:pPr marL="0" marR="0" lvl="0" indent="0" algn="ctr" rtl="0">
                <a:lnSpc>
                  <a:spcPct val="100000"/>
                </a:lnSpc>
                <a:spcBef>
                  <a:spcPts val="490"/>
                </a:spcBef>
                <a:spcAft>
                  <a:spcPts val="0"/>
                </a:spcAft>
                <a:buClr>
                  <a:schemeClr val="dk1"/>
                </a:buClr>
                <a:buSzPts val="1400"/>
                <a:buFont typeface="Calibri"/>
                <a:buNone/>
              </a:pPr>
              <a:endParaRPr sz="1400">
                <a:solidFill>
                  <a:schemeClr val="dk1"/>
                </a:solidFill>
                <a:latin typeface="Calibri"/>
                <a:ea typeface="Calibri"/>
                <a:cs typeface="Calibri"/>
                <a:sym typeface="Calibri"/>
              </a:endParaRPr>
            </a:p>
          </p:txBody>
        </p:sp>
        <p:sp>
          <p:nvSpPr>
            <p:cNvPr id="798" name="Google Shape;798;p42"/>
            <p:cNvSpPr/>
            <p:nvPr/>
          </p:nvSpPr>
          <p:spPr>
            <a:xfrm>
              <a:off x="4704685" y="527878"/>
              <a:ext cx="1097085" cy="1097085"/>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2"/>
            <p:cNvSpPr/>
            <p:nvPr/>
          </p:nvSpPr>
          <p:spPr>
            <a:xfrm>
              <a:off x="3685962" y="1774590"/>
              <a:ext cx="3134531" cy="99875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42"/>
            <p:cNvSpPr txBox="1"/>
            <p:nvPr/>
          </p:nvSpPr>
          <p:spPr>
            <a:xfrm>
              <a:off x="3685962" y="1774590"/>
              <a:ext cx="3134531" cy="998759"/>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dk1"/>
                </a:buClr>
                <a:buSzPts val="1600"/>
                <a:buFont typeface="Calibri"/>
                <a:buNone/>
              </a:pPr>
              <a:r>
                <a:rPr lang="en-US" sz="1600" b="1">
                  <a:solidFill>
                    <a:schemeClr val="dk1"/>
                  </a:solidFill>
                  <a:latin typeface="Calibri"/>
                  <a:ea typeface="Calibri"/>
                  <a:cs typeface="Calibri"/>
                  <a:sym typeface="Calibri"/>
                </a:rPr>
                <a:t>Discuss your rationale</a:t>
              </a:r>
              <a:endParaRPr/>
            </a:p>
          </p:txBody>
        </p:sp>
        <p:sp>
          <p:nvSpPr>
            <p:cNvPr id="801" name="Google Shape;801;p42"/>
            <p:cNvSpPr/>
            <p:nvPr/>
          </p:nvSpPr>
          <p:spPr>
            <a:xfrm>
              <a:off x="3685962" y="2842943"/>
              <a:ext cx="3134531" cy="116460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42"/>
            <p:cNvSpPr txBox="1"/>
            <p:nvPr/>
          </p:nvSpPr>
          <p:spPr>
            <a:xfrm>
              <a:off x="3685962" y="2842943"/>
              <a:ext cx="3134531" cy="1164601"/>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dk1"/>
                </a:buClr>
                <a:buSzPts val="1400"/>
                <a:buFont typeface="Calibri"/>
                <a:buNone/>
              </a:pPr>
              <a:r>
                <a:rPr lang="en-US" sz="1400">
                  <a:solidFill>
                    <a:schemeClr val="dk1"/>
                  </a:solidFill>
                  <a:latin typeface="Calibri"/>
                  <a:ea typeface="Calibri"/>
                  <a:cs typeface="Calibri"/>
                  <a:sym typeface="Calibri"/>
                </a:rPr>
                <a:t>How did you approach your question?</a:t>
              </a:r>
              <a:endParaRPr/>
            </a:p>
            <a:p>
              <a:pPr marL="0" marR="0" lvl="0" indent="0" algn="ctr" rtl="0">
                <a:lnSpc>
                  <a:spcPct val="100000"/>
                </a:lnSpc>
                <a:spcBef>
                  <a:spcPts val="490"/>
                </a:spcBef>
                <a:spcAft>
                  <a:spcPts val="0"/>
                </a:spcAft>
                <a:buClr>
                  <a:schemeClr val="dk1"/>
                </a:buClr>
                <a:buSzPts val="1400"/>
                <a:buFont typeface="Calibri"/>
                <a:buNone/>
              </a:pPr>
              <a:r>
                <a:rPr lang="en-US" sz="1400">
                  <a:solidFill>
                    <a:schemeClr val="dk1"/>
                  </a:solidFill>
                  <a:latin typeface="Calibri"/>
                  <a:ea typeface="Calibri"/>
                  <a:cs typeface="Calibri"/>
                  <a:sym typeface="Calibri"/>
                </a:rPr>
                <a:t>Why use _____ as your substance? Why not use ____ ? </a:t>
              </a:r>
              <a:endParaRPr/>
            </a:p>
          </p:txBody>
        </p:sp>
        <p:sp>
          <p:nvSpPr>
            <p:cNvPr id="803" name="Google Shape;803;p42"/>
            <p:cNvSpPr/>
            <p:nvPr/>
          </p:nvSpPr>
          <p:spPr>
            <a:xfrm>
              <a:off x="8387759" y="527878"/>
              <a:ext cx="1097085" cy="1097085"/>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42"/>
            <p:cNvSpPr/>
            <p:nvPr/>
          </p:nvSpPr>
          <p:spPr>
            <a:xfrm>
              <a:off x="7369036" y="1774590"/>
              <a:ext cx="3134531" cy="99875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42"/>
            <p:cNvSpPr txBox="1"/>
            <p:nvPr/>
          </p:nvSpPr>
          <p:spPr>
            <a:xfrm>
              <a:off x="7369036" y="1774590"/>
              <a:ext cx="3134531" cy="998759"/>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dk1"/>
                </a:buClr>
                <a:buSzPts val="1600"/>
                <a:buFont typeface="Calibri"/>
                <a:buNone/>
              </a:pPr>
              <a:r>
                <a:rPr lang="en-US" sz="1600" b="1">
                  <a:solidFill>
                    <a:schemeClr val="dk1"/>
                  </a:solidFill>
                  <a:latin typeface="Calibri"/>
                  <a:ea typeface="Calibri"/>
                  <a:cs typeface="Calibri"/>
                  <a:sym typeface="Calibri"/>
                </a:rPr>
                <a:t>Do not describe your experimental design in this section; that information will go into your Materials and Methods</a:t>
              </a:r>
              <a:endParaRPr/>
            </a:p>
          </p:txBody>
        </p:sp>
        <p:sp>
          <p:nvSpPr>
            <p:cNvPr id="806" name="Google Shape;806;p42"/>
            <p:cNvSpPr/>
            <p:nvPr/>
          </p:nvSpPr>
          <p:spPr>
            <a:xfrm>
              <a:off x="7369036" y="2842943"/>
              <a:ext cx="3134531" cy="116460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7" name="Google Shape;807;p42"/>
          <p:cNvSpPr txBox="1"/>
          <p:nvPr/>
        </p:nvSpPr>
        <p:spPr>
          <a:xfrm>
            <a:off x="838200" y="1185484"/>
            <a:ext cx="9594614"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Within this section, you can include just your purpose, just your hypothesis (or hypotheses), or both.</a:t>
            </a:r>
            <a:endParaRPr/>
          </a:p>
        </p:txBody>
      </p:sp>
      <p:cxnSp>
        <p:nvCxnSpPr>
          <p:cNvPr id="808" name="Google Shape;808;p42"/>
          <p:cNvCxnSpPr/>
          <p:nvPr/>
        </p:nvCxnSpPr>
        <p:spPr>
          <a:xfrm>
            <a:off x="4067175" y="1512994"/>
            <a:ext cx="0" cy="5345006"/>
          </a:xfrm>
          <a:prstGeom prst="straightConnector1">
            <a:avLst/>
          </a:prstGeom>
          <a:noFill/>
          <a:ln w="9525" cap="flat" cmpd="sng">
            <a:solidFill>
              <a:srgbClr val="C9C9C9"/>
            </a:solidFill>
            <a:prstDash val="solid"/>
            <a:miter lim="800000"/>
            <a:headEnd type="none" w="sm" len="sm"/>
            <a:tailEnd type="none" w="sm" len="sm"/>
          </a:ln>
        </p:spPr>
      </p:cxnSp>
      <p:cxnSp>
        <p:nvCxnSpPr>
          <p:cNvPr id="809" name="Google Shape;809;p42"/>
          <p:cNvCxnSpPr/>
          <p:nvPr/>
        </p:nvCxnSpPr>
        <p:spPr>
          <a:xfrm>
            <a:off x="7991475" y="1512994"/>
            <a:ext cx="0" cy="5345006"/>
          </a:xfrm>
          <a:prstGeom prst="straightConnector1">
            <a:avLst/>
          </a:prstGeom>
          <a:noFill/>
          <a:ln w="9525" cap="flat" cmpd="sng">
            <a:solidFill>
              <a:srgbClr val="C9C9C9"/>
            </a:solidFill>
            <a:prstDash val="solid"/>
            <a:miter lim="800000"/>
            <a:headEnd type="none" w="sm" len="sm"/>
            <a:tailEnd type="none" w="sm" len="sm"/>
          </a:ln>
        </p:spPr>
      </p:cxnSp>
      <p:sp>
        <p:nvSpPr>
          <p:cNvPr id="810" name="Google Shape;810;p42"/>
          <p:cNvSpPr txBox="1"/>
          <p:nvPr/>
        </p:nvSpPr>
        <p:spPr>
          <a:xfrm>
            <a:off x="4583430" y="5564462"/>
            <a:ext cx="3048758" cy="116955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a:solidFill>
                  <a:schemeClr val="dk1"/>
                </a:solidFill>
                <a:latin typeface="Calibri"/>
                <a:ea typeface="Calibri"/>
                <a:cs typeface="Calibri"/>
                <a:sym typeface="Calibri"/>
              </a:rPr>
              <a:t>Example: </a:t>
            </a:r>
            <a:r>
              <a:rPr lang="en-US" sz="1400" i="1">
                <a:solidFill>
                  <a:schemeClr val="dk1"/>
                </a:solidFill>
                <a:latin typeface="Calibri"/>
                <a:ea typeface="Calibri"/>
                <a:cs typeface="Calibri"/>
                <a:sym typeface="Calibri"/>
              </a:rPr>
              <a:t>“Substance X was chosen to be used at a 5% final concentration because it is a common household cleaning solution that is poured down drains”</a:t>
            </a:r>
            <a:endParaRPr/>
          </a:p>
        </p:txBody>
      </p:sp>
      <p:sp>
        <p:nvSpPr>
          <p:cNvPr id="811" name="Google Shape;811;p42"/>
          <p:cNvSpPr txBox="1"/>
          <p:nvPr/>
        </p:nvSpPr>
        <p:spPr>
          <a:xfrm>
            <a:off x="771145" y="5715562"/>
            <a:ext cx="3124198" cy="95410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a:solidFill>
                  <a:schemeClr val="dk1"/>
                </a:solidFill>
                <a:latin typeface="Calibri"/>
                <a:ea typeface="Calibri"/>
                <a:cs typeface="Calibri"/>
                <a:sym typeface="Calibri"/>
              </a:rPr>
              <a:t>Examples: </a:t>
            </a:r>
            <a:r>
              <a:rPr lang="en-US" sz="1400" i="1">
                <a:solidFill>
                  <a:schemeClr val="dk1"/>
                </a:solidFill>
                <a:latin typeface="Calibri"/>
                <a:ea typeface="Calibri"/>
                <a:cs typeface="Calibri"/>
                <a:sym typeface="Calibri"/>
              </a:rPr>
              <a:t>“The purpose of this study was to…”</a:t>
            </a:r>
            <a:endParaRPr/>
          </a:p>
          <a:p>
            <a:pPr marL="0" marR="0" lvl="0" indent="0" algn="l" rtl="0">
              <a:lnSpc>
                <a:spcPct val="100000"/>
              </a:lnSpc>
              <a:spcBef>
                <a:spcPts val="0"/>
              </a:spcBef>
              <a:spcAft>
                <a:spcPts val="0"/>
              </a:spcAft>
              <a:buNone/>
            </a:pPr>
            <a:r>
              <a:rPr lang="en-US" sz="1400" i="1">
                <a:solidFill>
                  <a:schemeClr val="dk1"/>
                </a:solidFill>
                <a:latin typeface="Calibri"/>
                <a:ea typeface="Calibri"/>
                <a:cs typeface="Calibri"/>
                <a:sym typeface="Calibri"/>
              </a:rPr>
              <a:t>“Substance X will decrease the rate of osmosis in T. thermophila”</a:t>
            </a:r>
            <a:endParaRPr/>
          </a:p>
        </p:txBody>
      </p:sp>
      <p:sp>
        <p:nvSpPr>
          <p:cNvPr id="5" name="Footer Placeholder 4">
            <a:extLst>
              <a:ext uri="{FF2B5EF4-FFF2-40B4-BE49-F238E27FC236}">
                <a16:creationId xmlns:a16="http://schemas.microsoft.com/office/drawing/2014/main" id="{11133A79-474F-2A4C-081B-04637F6B0B1E}"/>
              </a:ext>
            </a:extLst>
          </p:cNvPr>
          <p:cNvSpPr txBox="1">
            <a:spLocks noGrp="1"/>
          </p:cNvSpPr>
          <p:nvPr>
            <p:ph type="ftr" idx="11"/>
          </p:nvPr>
        </p:nvSpPr>
        <p:spPr>
          <a:xfrm>
            <a:off x="9588062" y="6572287"/>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47</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1"/>
                                        </p:tgtEl>
                                        <p:attrNameLst>
                                          <p:attrName>style.visibility</p:attrName>
                                        </p:attrNameLst>
                                      </p:cBhvr>
                                      <p:to>
                                        <p:strVal val="visible"/>
                                      </p:to>
                                    </p:set>
                                    <p:animEffect transition="in" filter="fade">
                                      <p:cBhvr>
                                        <p:cTn id="7" dur="500"/>
                                        <p:tgtEl>
                                          <p:spTgt spid="8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10"/>
                                        </p:tgtEl>
                                        <p:attrNameLst>
                                          <p:attrName>style.visibility</p:attrName>
                                        </p:attrNameLst>
                                      </p:cBhvr>
                                      <p:to>
                                        <p:strVal val="visible"/>
                                      </p:to>
                                    </p:set>
                                    <p:animEffect transition="in" filter="fade">
                                      <p:cBhvr>
                                        <p:cTn id="12" dur="500"/>
                                        <p:tgtEl>
                                          <p:spTgt spid="8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16"/>
        <p:cNvGrpSpPr/>
        <p:nvPr/>
      </p:nvGrpSpPr>
      <p:grpSpPr>
        <a:xfrm>
          <a:off x="0" y="0"/>
          <a:ext cx="0" cy="0"/>
          <a:chOff x="0" y="0"/>
          <a:chExt cx="0" cy="0"/>
        </a:xfrm>
      </p:grpSpPr>
      <p:sp>
        <p:nvSpPr>
          <p:cNvPr id="817" name="Google Shape;817;p4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18" name="Google Shape;818;p43"/>
          <p:cNvSpPr/>
          <p:nvPr/>
        </p:nvSpPr>
        <p:spPr>
          <a:xfrm>
            <a:off x="558209" y="0"/>
            <a:ext cx="11167447" cy="2018806"/>
          </a:xfrm>
          <a:prstGeom prst="rect">
            <a:avLst/>
          </a:prstGeom>
          <a:solidFill>
            <a:schemeClr val="lt1"/>
          </a:solidFill>
          <a:ln w="9525" cap="flat" cmpd="sng">
            <a:solidFill>
              <a:srgbClr val="E1E1E1"/>
            </a:solidFill>
            <a:prstDash val="solid"/>
            <a:miter lim="800000"/>
            <a:headEnd type="none" w="sm" len="sm"/>
            <a:tailEnd type="none" w="sm" len="sm"/>
          </a:ln>
          <a:effectLst>
            <a:outerShdw blurRad="50800" dist="38100" dir="2700000" algn="tl" rotWithShape="0">
              <a:srgbClr val="D8D8D8">
                <a:alpha val="4980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819" name="Google Shape;819;p43"/>
          <p:cNvSpPr/>
          <p:nvPr/>
        </p:nvSpPr>
        <p:spPr>
          <a:xfrm>
            <a:off x="566928" y="0"/>
            <a:ext cx="11155680" cy="201168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820" name="Google Shape;820;p43"/>
          <p:cNvSpPr txBox="1">
            <a:spLocks noGrp="1"/>
          </p:cNvSpPr>
          <p:nvPr>
            <p:ph type="title"/>
          </p:nvPr>
        </p:nvSpPr>
        <p:spPr>
          <a:xfrm>
            <a:off x="1115568" y="548640"/>
            <a:ext cx="10168128" cy="117957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u="sng"/>
              <a:t>Introduction - Possible Outcomes</a:t>
            </a:r>
            <a:endParaRPr/>
          </a:p>
        </p:txBody>
      </p:sp>
      <p:sp>
        <p:nvSpPr>
          <p:cNvPr id="821" name="Google Shape;821;p43"/>
          <p:cNvSpPr/>
          <p:nvPr/>
        </p:nvSpPr>
        <p:spPr>
          <a:xfrm>
            <a:off x="498834" y="758952"/>
            <a:ext cx="128016" cy="704088"/>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822" name="Google Shape;822;p43"/>
          <p:cNvSpPr txBox="1">
            <a:spLocks noGrp="1"/>
          </p:cNvSpPr>
          <p:nvPr>
            <p:ph type="body" idx="1"/>
          </p:nvPr>
        </p:nvSpPr>
        <p:spPr>
          <a:xfrm>
            <a:off x="1115568" y="2481943"/>
            <a:ext cx="10168128" cy="369502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200"/>
              <a:buNone/>
            </a:pPr>
            <a:endParaRPr sz="2200"/>
          </a:p>
          <a:p>
            <a:pPr marL="228600" lvl="0" indent="-228600" algn="l" rtl="0">
              <a:lnSpc>
                <a:spcPct val="90000"/>
              </a:lnSpc>
              <a:spcBef>
                <a:spcPts val="1000"/>
              </a:spcBef>
              <a:spcAft>
                <a:spcPts val="0"/>
              </a:spcAft>
              <a:buClr>
                <a:schemeClr val="dk1"/>
              </a:buClr>
              <a:buSzPts val="2200"/>
              <a:buChar char="•"/>
            </a:pPr>
            <a:r>
              <a:rPr lang="en-US" sz="2200"/>
              <a:t>What will you potentially learn from your experiments?</a:t>
            </a:r>
            <a:endParaRPr/>
          </a:p>
          <a:p>
            <a:pPr marL="685800" lvl="1" indent="-228600" algn="l" rtl="0">
              <a:lnSpc>
                <a:spcPct val="90000"/>
              </a:lnSpc>
              <a:spcBef>
                <a:spcPts val="500"/>
              </a:spcBef>
              <a:spcAft>
                <a:spcPts val="0"/>
              </a:spcAft>
              <a:buClr>
                <a:schemeClr val="dk1"/>
              </a:buClr>
              <a:buSzPts val="2200"/>
              <a:buChar char="•"/>
            </a:pPr>
            <a:r>
              <a:rPr lang="en-US" sz="2200"/>
              <a:t>How will this study advance our knowledge?</a:t>
            </a:r>
            <a:endParaRPr/>
          </a:p>
          <a:p>
            <a:pPr marL="228600" lvl="0" indent="-228600" algn="l" rtl="0">
              <a:lnSpc>
                <a:spcPct val="90000"/>
              </a:lnSpc>
              <a:spcBef>
                <a:spcPts val="1000"/>
              </a:spcBef>
              <a:spcAft>
                <a:spcPts val="0"/>
              </a:spcAft>
              <a:buClr>
                <a:schemeClr val="dk1"/>
              </a:buClr>
              <a:buSzPts val="2200"/>
              <a:buChar char="•"/>
            </a:pPr>
            <a:r>
              <a:rPr lang="en-US" sz="2200"/>
              <a:t>Do not describe the expected results, such as seeing all the </a:t>
            </a:r>
            <a:r>
              <a:rPr lang="en-US" sz="2200" i="1"/>
              <a:t>Tetrahymena</a:t>
            </a:r>
            <a:r>
              <a:rPr lang="en-US" sz="2200"/>
              <a:t> die.</a:t>
            </a:r>
            <a:endParaRPr/>
          </a:p>
          <a:p>
            <a:pPr marL="685800" lvl="1" indent="-228600" algn="l" rtl="0">
              <a:lnSpc>
                <a:spcPct val="90000"/>
              </a:lnSpc>
              <a:spcBef>
                <a:spcPts val="500"/>
              </a:spcBef>
              <a:spcAft>
                <a:spcPts val="0"/>
              </a:spcAft>
              <a:buClr>
                <a:schemeClr val="dk1"/>
              </a:buClr>
              <a:buSzPts val="2200"/>
              <a:buChar char="•"/>
            </a:pPr>
            <a:r>
              <a:rPr lang="en-US" sz="2200"/>
              <a:t>This is not the same as your outcomes</a:t>
            </a:r>
            <a:endParaRPr/>
          </a:p>
          <a:p>
            <a:pPr marL="685800" lvl="1" indent="-228600" algn="l" rtl="0">
              <a:lnSpc>
                <a:spcPct val="90000"/>
              </a:lnSpc>
              <a:spcBef>
                <a:spcPts val="500"/>
              </a:spcBef>
              <a:spcAft>
                <a:spcPts val="0"/>
              </a:spcAft>
              <a:buClr>
                <a:schemeClr val="dk1"/>
              </a:buClr>
              <a:buSzPts val="2200"/>
              <a:buChar char="•"/>
            </a:pPr>
            <a:r>
              <a:rPr lang="en-US" sz="2200" b="1"/>
              <a:t>Outcomes</a:t>
            </a:r>
            <a:r>
              <a:rPr lang="en-US" sz="2200"/>
              <a:t> are specifically what you may </a:t>
            </a:r>
            <a:r>
              <a:rPr lang="en-US" sz="2200" b="1">
                <a:solidFill>
                  <a:srgbClr val="FF0000"/>
                </a:solidFill>
              </a:rPr>
              <a:t>learn</a:t>
            </a:r>
            <a:r>
              <a:rPr lang="en-US" sz="2200"/>
              <a:t> from the experiments </a:t>
            </a:r>
            <a:endParaRPr/>
          </a:p>
          <a:p>
            <a:pPr marL="1143000" lvl="2" indent="-228600" algn="l" rtl="0">
              <a:lnSpc>
                <a:spcPct val="90000"/>
              </a:lnSpc>
              <a:spcBef>
                <a:spcPts val="500"/>
              </a:spcBef>
              <a:spcAft>
                <a:spcPts val="0"/>
              </a:spcAft>
              <a:buClr>
                <a:schemeClr val="dk1"/>
              </a:buClr>
              <a:buSzPts val="2200"/>
              <a:buChar char="•"/>
            </a:pPr>
            <a:r>
              <a:rPr lang="en-US" sz="2200"/>
              <a:t>“I may gain more knowledge on how acidic environments affect how fish move by adding X amount of lemon juice to a container of goldfish.”</a:t>
            </a:r>
            <a:endParaRPr/>
          </a:p>
        </p:txBody>
      </p:sp>
      <p:sp>
        <p:nvSpPr>
          <p:cNvPr id="5" name="Footer Placeholder 4">
            <a:extLst>
              <a:ext uri="{FF2B5EF4-FFF2-40B4-BE49-F238E27FC236}">
                <a16:creationId xmlns:a16="http://schemas.microsoft.com/office/drawing/2014/main" id="{9F42BE45-0A24-0D90-EC7F-74936FBAD7A8}"/>
              </a:ext>
            </a:extLst>
          </p:cNvPr>
          <p:cNvSpPr txBox="1">
            <a:spLocks noGrp="1"/>
          </p:cNvSpPr>
          <p:nvPr>
            <p:ph type="ftr" idx="11"/>
          </p:nvPr>
        </p:nvSpPr>
        <p:spPr>
          <a:xfrm>
            <a:off x="9588062" y="6570575"/>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48</a:t>
            </a:fld>
            <a:r>
              <a:rPr lang="en-US" sz="1400" i="1" dirty="0">
                <a:solidFill>
                  <a:schemeClr val="tx1"/>
                </a:solidFill>
              </a:rPr>
              <a:t> of 97</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27"/>
        <p:cNvGrpSpPr/>
        <p:nvPr/>
      </p:nvGrpSpPr>
      <p:grpSpPr>
        <a:xfrm>
          <a:off x="0" y="0"/>
          <a:ext cx="0" cy="0"/>
          <a:chOff x="0" y="0"/>
          <a:chExt cx="0" cy="0"/>
        </a:xfrm>
      </p:grpSpPr>
      <p:sp>
        <p:nvSpPr>
          <p:cNvPr id="828" name="Google Shape;828;p44"/>
          <p:cNvSpPr/>
          <p:nvPr/>
        </p:nvSpPr>
        <p:spPr>
          <a:xfrm>
            <a:off x="0" y="0"/>
            <a:ext cx="12196802" cy="6858000"/>
          </a:xfrm>
          <a:prstGeom prst="rect">
            <a:avLst/>
          </a:prstGeom>
          <a:gradFill>
            <a:gsLst>
              <a:gs pos="0">
                <a:srgbClr val="E7E6E6">
                  <a:alpha val="83921"/>
                </a:srgbClr>
              </a:gs>
              <a:gs pos="28000">
                <a:srgbClr val="E7E6E6">
                  <a:alpha val="83921"/>
                </a:srgbClr>
              </a:gs>
              <a:gs pos="74000">
                <a:schemeClr val="lt1"/>
              </a:gs>
              <a:gs pos="100000">
                <a:schemeClr val="lt1"/>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829" name="Google Shape;829;p4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Tips for Writing: Introduction</a:t>
            </a:r>
            <a:endParaRPr/>
          </a:p>
        </p:txBody>
      </p:sp>
      <p:grpSp>
        <p:nvGrpSpPr>
          <p:cNvPr id="830" name="Google Shape;830;p44"/>
          <p:cNvGrpSpPr/>
          <p:nvPr/>
        </p:nvGrpSpPr>
        <p:grpSpPr>
          <a:xfrm>
            <a:off x="838200" y="1868743"/>
            <a:ext cx="10515600" cy="4265100"/>
            <a:chOff x="0" y="43118"/>
            <a:chExt cx="10515600" cy="4265100"/>
          </a:xfrm>
        </p:grpSpPr>
        <p:sp>
          <p:nvSpPr>
            <p:cNvPr id="831" name="Google Shape;831;p44"/>
            <p:cNvSpPr/>
            <p:nvPr/>
          </p:nvSpPr>
          <p:spPr>
            <a:xfrm>
              <a:off x="0" y="559718"/>
              <a:ext cx="10515600" cy="3748500"/>
            </a:xfrm>
            <a:prstGeom prst="rect">
              <a:avLst/>
            </a:prstGeom>
            <a:solidFill>
              <a:schemeClr val="lt1">
                <a:alpha val="89803"/>
              </a:schemeClr>
            </a:solidFill>
            <a:ln w="12700" cap="flat" cmpd="sng">
              <a:solidFill>
                <a:schemeClr val="accent2"/>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44"/>
            <p:cNvSpPr txBox="1"/>
            <p:nvPr/>
          </p:nvSpPr>
          <p:spPr>
            <a:xfrm>
              <a:off x="0" y="559718"/>
              <a:ext cx="10515600" cy="3748500"/>
            </a:xfrm>
            <a:prstGeom prst="rect">
              <a:avLst/>
            </a:prstGeom>
            <a:noFill/>
            <a:ln>
              <a:noFill/>
            </a:ln>
          </p:spPr>
          <p:txBody>
            <a:bodyPr spcFirstLastPara="1" wrap="square" lIns="816125" tIns="728975" rIns="816125" bIns="142225" anchor="t" anchorCtr="0">
              <a:noAutofit/>
            </a:bodyPr>
            <a:lstStyle/>
            <a:p>
              <a:pPr marL="228600" marR="0" lvl="1" indent="-228600" algn="l" rtl="0">
                <a:lnSpc>
                  <a:spcPct val="90000"/>
                </a:lnSpc>
                <a:spcBef>
                  <a:spcPts val="0"/>
                </a:spcBef>
                <a:spcAft>
                  <a:spcPts val="0"/>
                </a:spcAft>
                <a:buClr>
                  <a:schemeClr val="dk1"/>
                </a:buClr>
                <a:buSzPts val="2600"/>
                <a:buFont typeface="Calibri"/>
                <a:buChar char="•"/>
              </a:pPr>
              <a:r>
                <a:rPr lang="en-US" sz="2600" b="0" i="0" u="none" strike="noStrike" cap="none">
                  <a:solidFill>
                    <a:schemeClr val="dk1"/>
                  </a:solidFill>
                  <a:latin typeface="Calibri"/>
                  <a:ea typeface="Calibri"/>
                  <a:cs typeface="Calibri"/>
                  <a:sym typeface="Calibri"/>
                </a:rPr>
                <a:t>Identify what the purpose of your study is</a:t>
              </a:r>
              <a:endParaRPr/>
            </a:p>
            <a:p>
              <a:pPr marL="457200" marR="0" lvl="2" indent="-228600" algn="l" rtl="0">
                <a:lnSpc>
                  <a:spcPct val="90000"/>
                </a:lnSpc>
                <a:spcBef>
                  <a:spcPts val="390"/>
                </a:spcBef>
                <a:spcAft>
                  <a:spcPts val="0"/>
                </a:spcAft>
                <a:buClr>
                  <a:schemeClr val="dk1"/>
                </a:buClr>
                <a:buSzPts val="2000"/>
                <a:buFont typeface="Calibri"/>
                <a:buChar char="•"/>
              </a:pPr>
              <a:r>
                <a:rPr lang="en-US" sz="2000" b="0" i="0" u="none" strike="noStrike" cap="none">
                  <a:solidFill>
                    <a:schemeClr val="dk1"/>
                  </a:solidFill>
                  <a:latin typeface="Calibri"/>
                  <a:ea typeface="Calibri"/>
                  <a:cs typeface="Calibri"/>
                  <a:sym typeface="Calibri"/>
                </a:rPr>
                <a:t>Investigating human impacts </a:t>
              </a:r>
              <a:r>
                <a:rPr lang="en-US" sz="2000" b="1" i="0" u="sng" strike="noStrike" cap="none">
                  <a:solidFill>
                    <a:schemeClr val="dk1"/>
                  </a:solidFill>
                  <a:latin typeface="Calibri"/>
                  <a:ea typeface="Calibri"/>
                  <a:cs typeface="Calibri"/>
                  <a:sym typeface="Calibri"/>
                </a:rPr>
                <a:t>or</a:t>
              </a:r>
              <a:r>
                <a:rPr lang="en-US" sz="2000" b="0" i="0" u="none" strike="noStrike" cap="none">
                  <a:solidFill>
                    <a:schemeClr val="dk1"/>
                  </a:solidFill>
                  <a:latin typeface="Calibri"/>
                  <a:ea typeface="Calibri"/>
                  <a:cs typeface="Calibri"/>
                  <a:sym typeface="Calibri"/>
                </a:rPr>
                <a:t> effects of substance on eukaryotes?</a:t>
              </a:r>
              <a:endParaRPr sz="2000" b="0" i="0" u="none" strike="noStrike" cap="none">
                <a:solidFill>
                  <a:schemeClr val="dk1"/>
                </a:solidFill>
                <a:latin typeface="Calibri"/>
                <a:ea typeface="Calibri"/>
                <a:cs typeface="Calibri"/>
                <a:sym typeface="Calibri"/>
              </a:endParaRPr>
            </a:p>
            <a:p>
              <a:pPr marL="228600" marR="0" lvl="1" indent="-228600" algn="l" rtl="0">
                <a:lnSpc>
                  <a:spcPct val="90000"/>
                </a:lnSpc>
                <a:spcBef>
                  <a:spcPts val="300"/>
                </a:spcBef>
                <a:spcAft>
                  <a:spcPts val="0"/>
                </a:spcAft>
                <a:buClr>
                  <a:schemeClr val="dk1"/>
                </a:buClr>
                <a:buSzPts val="2600"/>
                <a:buFont typeface="Calibri"/>
                <a:buChar char="•"/>
              </a:pPr>
              <a:r>
                <a:rPr lang="en-US" sz="2600" b="0" i="0" u="none" strike="noStrike" cap="none">
                  <a:solidFill>
                    <a:schemeClr val="dk1"/>
                  </a:solidFill>
                  <a:latin typeface="Calibri"/>
                  <a:ea typeface="Calibri"/>
                  <a:cs typeface="Calibri"/>
                  <a:sym typeface="Calibri"/>
                </a:rPr>
                <a:t>Once you have identified the purpose of your study, begin looking for literature that can help you define your substance, model organism, and perhaps other studies that may have been done on the same or similar topic.</a:t>
              </a:r>
              <a:endParaRPr/>
            </a:p>
            <a:p>
              <a:pPr marL="457200" marR="0" lvl="2" indent="-228600" algn="l" rtl="0">
                <a:lnSpc>
                  <a:spcPct val="90000"/>
                </a:lnSpc>
                <a:spcBef>
                  <a:spcPts val="390"/>
                </a:spcBef>
                <a:spcAft>
                  <a:spcPts val="0"/>
                </a:spcAft>
                <a:buClr>
                  <a:schemeClr val="dk1"/>
                </a:buClr>
                <a:buSzPts val="2000"/>
                <a:buFont typeface="Calibri"/>
                <a:buChar char="•"/>
              </a:pPr>
              <a:r>
                <a:rPr lang="en-US" sz="2000" b="0" i="0" u="none" strike="noStrike" cap="none">
                  <a:solidFill>
                    <a:schemeClr val="dk1"/>
                  </a:solidFill>
                  <a:latin typeface="Calibri"/>
                  <a:ea typeface="Calibri"/>
                  <a:cs typeface="Calibri"/>
                  <a:sym typeface="Calibri"/>
                </a:rPr>
                <a:t>Do not begin writing your Introduction and then look for sources afterwards</a:t>
              </a:r>
              <a:endParaRPr/>
            </a:p>
            <a:p>
              <a:pPr marL="457200" marR="0" lvl="2" indent="-228600" algn="l" rtl="0">
                <a:lnSpc>
                  <a:spcPct val="90000"/>
                </a:lnSpc>
                <a:spcBef>
                  <a:spcPts val="300"/>
                </a:spcBef>
                <a:spcAft>
                  <a:spcPts val="0"/>
                </a:spcAft>
                <a:buClr>
                  <a:schemeClr val="dk1"/>
                </a:buClr>
                <a:buSzPts val="2000"/>
                <a:buFont typeface="Calibri"/>
                <a:buChar char="•"/>
              </a:pPr>
              <a:r>
                <a:rPr lang="en-US" sz="2000" b="0" i="0" u="none" strike="noStrike" cap="none">
                  <a:solidFill>
                    <a:schemeClr val="dk1"/>
                  </a:solidFill>
                  <a:latin typeface="Calibri"/>
                  <a:ea typeface="Calibri"/>
                  <a:cs typeface="Calibri"/>
                  <a:sym typeface="Calibri"/>
                </a:rPr>
                <a:t>Refer to guide on ‘</a:t>
              </a:r>
              <a:r>
                <a:rPr lang="en-US" sz="2000" b="1" i="0" u="none" strike="noStrike" cap="none">
                  <a:solidFill>
                    <a:schemeClr val="dk1"/>
                  </a:solidFill>
                  <a:latin typeface="Calibri"/>
                  <a:ea typeface="Calibri"/>
                  <a:cs typeface="Calibri"/>
                  <a:sym typeface="Calibri"/>
                  <a:hlinkClick r:id="rId3"/>
                </a:rPr>
                <a:t>How to Conduct a Literature Search</a:t>
              </a:r>
              <a:r>
                <a:rPr lang="en-US" sz="2000" b="0" i="0" u="none" strike="noStrike" cap="none">
                  <a:solidFill>
                    <a:schemeClr val="dk1"/>
                  </a:solidFill>
                  <a:latin typeface="Calibri"/>
                  <a:ea typeface="Calibri"/>
                  <a:cs typeface="Calibri"/>
                  <a:sym typeface="Calibri"/>
                </a:rPr>
                <a:t>’</a:t>
              </a:r>
              <a:endParaRPr/>
            </a:p>
          </p:txBody>
        </p:sp>
        <p:sp>
          <p:nvSpPr>
            <p:cNvPr id="833" name="Google Shape;833;p44"/>
            <p:cNvSpPr/>
            <p:nvPr/>
          </p:nvSpPr>
          <p:spPr>
            <a:xfrm>
              <a:off x="525780" y="43118"/>
              <a:ext cx="7360920" cy="1033200"/>
            </a:xfrm>
            <a:prstGeom prst="roundRect">
              <a:avLst>
                <a:gd name="adj" fmla="val 16667"/>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44"/>
            <p:cNvSpPr txBox="1"/>
            <p:nvPr/>
          </p:nvSpPr>
          <p:spPr>
            <a:xfrm>
              <a:off x="576217" y="93555"/>
              <a:ext cx="7260046" cy="932326"/>
            </a:xfrm>
            <a:prstGeom prst="rect">
              <a:avLst/>
            </a:prstGeom>
            <a:noFill/>
            <a:ln>
              <a:noFill/>
            </a:ln>
          </p:spPr>
          <p:txBody>
            <a:bodyPr spcFirstLastPara="1" wrap="square" lIns="278225" tIns="0" rIns="278225" bIns="0" anchor="ctr" anchorCtr="0">
              <a:noAutofit/>
            </a:bodyPr>
            <a:lstStyle/>
            <a:p>
              <a:pPr marL="0" marR="0" lvl="0" indent="0" algn="l" rtl="0">
                <a:lnSpc>
                  <a:spcPct val="90000"/>
                </a:lnSpc>
                <a:spcBef>
                  <a:spcPts val="0"/>
                </a:spcBef>
                <a:spcAft>
                  <a:spcPts val="0"/>
                </a:spcAft>
                <a:buClr>
                  <a:schemeClr val="lt1"/>
                </a:buClr>
                <a:buSzPts val="3500"/>
                <a:buFont typeface="Calibri"/>
                <a:buNone/>
              </a:pPr>
              <a:r>
                <a:rPr lang="en-US" sz="3500">
                  <a:solidFill>
                    <a:schemeClr val="lt1"/>
                  </a:solidFill>
                  <a:latin typeface="Calibri"/>
                  <a:ea typeface="Calibri"/>
                  <a:cs typeface="Calibri"/>
                  <a:sym typeface="Calibri"/>
                </a:rPr>
                <a:t>Create a plan:</a:t>
              </a:r>
              <a:endParaRPr/>
            </a:p>
          </p:txBody>
        </p:sp>
      </p:grpSp>
      <p:sp>
        <p:nvSpPr>
          <p:cNvPr id="5" name="Footer Placeholder 4">
            <a:extLst>
              <a:ext uri="{FF2B5EF4-FFF2-40B4-BE49-F238E27FC236}">
                <a16:creationId xmlns:a16="http://schemas.microsoft.com/office/drawing/2014/main" id="{FB809960-08A4-FC97-7C12-7495C65A5536}"/>
              </a:ext>
            </a:extLst>
          </p:cNvPr>
          <p:cNvSpPr txBox="1">
            <a:spLocks noGrp="1"/>
          </p:cNvSpPr>
          <p:nvPr>
            <p:ph type="ftr" idx="11"/>
          </p:nvPr>
        </p:nvSpPr>
        <p:spPr>
          <a:xfrm>
            <a:off x="957755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49</a:t>
            </a:fld>
            <a:r>
              <a:rPr lang="en-US" sz="1400" i="1" dirty="0">
                <a:solidFill>
                  <a:schemeClr val="tx1"/>
                </a:solidFill>
              </a:rPr>
              <a:t> of 97</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44"/>
        <p:cNvGrpSpPr/>
        <p:nvPr/>
      </p:nvGrpSpPr>
      <p:grpSpPr>
        <a:xfrm>
          <a:off x="0" y="0"/>
          <a:ext cx="0" cy="0"/>
          <a:chOff x="0" y="0"/>
          <a:chExt cx="0" cy="0"/>
        </a:xfrm>
      </p:grpSpPr>
      <p:sp>
        <p:nvSpPr>
          <p:cNvPr id="845" name="Google Shape;845;p46"/>
          <p:cNvSpPr/>
          <p:nvPr/>
        </p:nvSpPr>
        <p:spPr>
          <a:xfrm>
            <a:off x="0" y="-1"/>
            <a:ext cx="12191695" cy="685202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46" name="Google Shape;846;p46"/>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47" name="Google Shape;847;p46"/>
          <p:cNvSpPr txBox="1">
            <a:spLocks noGrp="1"/>
          </p:cNvSpPr>
          <p:nvPr>
            <p:ph type="title"/>
          </p:nvPr>
        </p:nvSpPr>
        <p:spPr>
          <a:xfrm>
            <a:off x="6501028" y="2589085"/>
            <a:ext cx="4805996" cy="129711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2"/>
              </a:buClr>
              <a:buSzPts val="4000"/>
              <a:buFont typeface="Calibri"/>
              <a:buNone/>
            </a:pPr>
            <a:r>
              <a:rPr lang="en-US" sz="4000">
                <a:solidFill>
                  <a:schemeClr val="dk2"/>
                </a:solidFill>
                <a:latin typeface="Calibri"/>
                <a:ea typeface="Calibri"/>
                <a:cs typeface="Calibri"/>
                <a:sym typeface="Calibri"/>
              </a:rPr>
              <a:t>Materials and Methods</a:t>
            </a:r>
            <a:endParaRPr/>
          </a:p>
        </p:txBody>
      </p:sp>
      <p:pic>
        <p:nvPicPr>
          <p:cNvPr id="848" name="Google Shape;848;p46" descr="Beaker"/>
          <p:cNvPicPr preferRelativeResize="0"/>
          <p:nvPr/>
        </p:nvPicPr>
        <p:blipFill rotWithShape="1">
          <a:blip r:embed="rId3">
            <a:alphaModFix/>
          </a:blip>
          <a:srcRect/>
          <a:stretch/>
        </p:blipFill>
        <p:spPr>
          <a:xfrm>
            <a:off x="340470" y="1815320"/>
            <a:ext cx="4141760" cy="4141760"/>
          </a:xfrm>
          <a:custGeom>
            <a:avLst/>
            <a:gdLst/>
            <a:ahLst/>
            <a:cxnLst/>
            <a:rect l="l" t="t" r="r" b="b"/>
            <a:pathLst>
              <a:path w="4141760" h="4377846" extrusionOk="0">
                <a:moveTo>
                  <a:pt x="0" y="0"/>
                </a:moveTo>
                <a:lnTo>
                  <a:pt x="4141760" y="0"/>
                </a:lnTo>
                <a:lnTo>
                  <a:pt x="4141760" y="4377846"/>
                </a:lnTo>
                <a:lnTo>
                  <a:pt x="0" y="4377846"/>
                </a:lnTo>
                <a:close/>
              </a:path>
            </a:pathLst>
          </a:custGeom>
          <a:noFill/>
          <a:ln>
            <a:noFill/>
          </a:ln>
        </p:spPr>
      </p:pic>
      <p:grpSp>
        <p:nvGrpSpPr>
          <p:cNvPr id="849" name="Google Shape;849;p46"/>
          <p:cNvGrpSpPr/>
          <p:nvPr/>
        </p:nvGrpSpPr>
        <p:grpSpPr>
          <a:xfrm>
            <a:off x="-4253" y="-5977"/>
            <a:ext cx="6238675" cy="6863979"/>
            <a:chOff x="305" y="-5977"/>
            <a:chExt cx="6238675" cy="6863979"/>
          </a:xfrm>
        </p:grpSpPr>
        <p:sp>
          <p:nvSpPr>
            <p:cNvPr id="850" name="Google Shape;850;p46"/>
            <p:cNvSpPr/>
            <p:nvPr/>
          </p:nvSpPr>
          <p:spPr>
            <a:xfrm flipH="1">
              <a:off x="305" y="34854"/>
              <a:ext cx="6028697" cy="6817170"/>
            </a:xfrm>
            <a:custGeom>
              <a:avLst/>
              <a:gdLst/>
              <a:ahLst/>
              <a:cxnLst/>
              <a:rect l="l" t="t" r="r" b="b"/>
              <a:pathLst>
                <a:path w="6028697" h="6817170" extrusionOk="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51" name="Google Shape;851;p46"/>
            <p:cNvSpPr/>
            <p:nvPr/>
          </p:nvSpPr>
          <p:spPr>
            <a:xfrm flipH="1">
              <a:off x="305" y="1"/>
              <a:ext cx="6165116" cy="6858001"/>
            </a:xfrm>
            <a:custGeom>
              <a:avLst/>
              <a:gdLst/>
              <a:ahLst/>
              <a:cxnLst/>
              <a:rect l="l" t="t" r="r" b="b"/>
              <a:pathLst>
                <a:path w="6264586" h="6858001" extrusionOk="0">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52" name="Google Shape;852;p46"/>
            <p:cNvSpPr/>
            <p:nvPr/>
          </p:nvSpPr>
          <p:spPr>
            <a:xfrm flipH="1">
              <a:off x="305" y="-5977"/>
              <a:ext cx="6238675" cy="6858001"/>
            </a:xfrm>
            <a:custGeom>
              <a:avLst/>
              <a:gdLst/>
              <a:ahLst/>
              <a:cxnLst/>
              <a:rect l="l" t="t" r="r" b="b"/>
              <a:pathLst>
                <a:path w="6264586" h="6858001" extrusionOk="0">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5" name="Footer Placeholder 4">
            <a:extLst>
              <a:ext uri="{FF2B5EF4-FFF2-40B4-BE49-F238E27FC236}">
                <a16:creationId xmlns:a16="http://schemas.microsoft.com/office/drawing/2014/main" id="{3290E65E-5BC2-F7AC-60BB-E6124945454A}"/>
              </a:ext>
            </a:extLst>
          </p:cNvPr>
          <p:cNvSpPr txBox="1">
            <a:spLocks noGrp="1"/>
          </p:cNvSpPr>
          <p:nvPr>
            <p:ph type="ftr" idx="11"/>
          </p:nvPr>
        </p:nvSpPr>
        <p:spPr>
          <a:xfrm>
            <a:off x="954602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50</a:t>
            </a:fld>
            <a:r>
              <a:rPr lang="en-US" sz="1400" i="1" dirty="0">
                <a:solidFill>
                  <a:schemeClr val="tx1"/>
                </a:solidFill>
              </a:rPr>
              <a:t> of 97</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56"/>
        <p:cNvGrpSpPr/>
        <p:nvPr/>
      </p:nvGrpSpPr>
      <p:grpSpPr>
        <a:xfrm>
          <a:off x="0" y="0"/>
          <a:ext cx="0" cy="0"/>
          <a:chOff x="0" y="0"/>
          <a:chExt cx="0" cy="0"/>
        </a:xfrm>
      </p:grpSpPr>
      <p:sp>
        <p:nvSpPr>
          <p:cNvPr id="857" name="Google Shape;857;p47"/>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858" name="Google Shape;858;p47" descr="Laboratory glassware containing solution"/>
          <p:cNvPicPr preferRelativeResize="0"/>
          <p:nvPr/>
        </p:nvPicPr>
        <p:blipFill rotWithShape="1">
          <a:blip r:embed="rId3">
            <a:alphaModFix/>
          </a:blip>
          <a:srcRect t="5436" r="28270"/>
          <a:stretch/>
        </p:blipFill>
        <p:spPr>
          <a:xfrm>
            <a:off x="5287214" y="0"/>
            <a:ext cx="6935969" cy="6857990"/>
          </a:xfrm>
          <a:prstGeom prst="rect">
            <a:avLst/>
          </a:prstGeom>
          <a:noFill/>
          <a:ln>
            <a:noFill/>
          </a:ln>
        </p:spPr>
      </p:pic>
      <p:sp>
        <p:nvSpPr>
          <p:cNvPr id="859" name="Google Shape;859;p47"/>
          <p:cNvSpPr/>
          <p:nvPr/>
        </p:nvSpPr>
        <p:spPr>
          <a:xfrm>
            <a:off x="-1" y="0"/>
            <a:ext cx="7390263"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60" name="Google Shape;860;p47"/>
          <p:cNvSpPr txBox="1">
            <a:spLocks noGrp="1"/>
          </p:cNvSpPr>
          <p:nvPr>
            <p:ph type="title"/>
          </p:nvPr>
        </p:nvSpPr>
        <p:spPr>
          <a:xfrm>
            <a:off x="83820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u="sng"/>
              <a:t>Materials and Methods</a:t>
            </a:r>
            <a:endParaRPr/>
          </a:p>
        </p:txBody>
      </p:sp>
      <p:sp>
        <p:nvSpPr>
          <p:cNvPr id="861" name="Google Shape;861;p47"/>
          <p:cNvSpPr txBox="1">
            <a:spLocks noGrp="1"/>
          </p:cNvSpPr>
          <p:nvPr>
            <p:ph type="body" idx="1"/>
          </p:nvPr>
        </p:nvSpPr>
        <p:spPr>
          <a:xfrm>
            <a:off x="838200" y="2434201"/>
            <a:ext cx="3822189" cy="374276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000"/>
              <a:buNone/>
            </a:pPr>
            <a:r>
              <a:rPr lang="en-US" sz="2000"/>
              <a:t>Your materials and methods will be covering all experiments that you have performed. You will have three sections for each experiment:</a:t>
            </a:r>
            <a:endParaRPr/>
          </a:p>
          <a:p>
            <a:pPr marL="457200" lvl="0" indent="-457200" algn="l" rtl="0">
              <a:lnSpc>
                <a:spcPct val="90000"/>
              </a:lnSpc>
              <a:spcBef>
                <a:spcPts val="1000"/>
              </a:spcBef>
              <a:spcAft>
                <a:spcPts val="0"/>
              </a:spcAft>
              <a:buClr>
                <a:schemeClr val="dk1"/>
              </a:buClr>
              <a:buSzPts val="2000"/>
              <a:buAutoNum type="arabicPeriod"/>
            </a:pPr>
            <a:r>
              <a:rPr lang="en-US" sz="2000"/>
              <a:t>Experimental Design</a:t>
            </a:r>
            <a:endParaRPr/>
          </a:p>
          <a:p>
            <a:pPr marL="457200" lvl="0" indent="-457200" algn="l" rtl="0">
              <a:lnSpc>
                <a:spcPct val="90000"/>
              </a:lnSpc>
              <a:spcBef>
                <a:spcPts val="1000"/>
              </a:spcBef>
              <a:spcAft>
                <a:spcPts val="0"/>
              </a:spcAft>
              <a:buClr>
                <a:schemeClr val="dk1"/>
              </a:buClr>
              <a:buSzPts val="2000"/>
              <a:buAutoNum type="arabicPeriod"/>
            </a:pPr>
            <a:r>
              <a:rPr lang="en-US" sz="2000"/>
              <a:t>Protocol</a:t>
            </a:r>
            <a:endParaRPr/>
          </a:p>
          <a:p>
            <a:pPr marL="457200" lvl="0" indent="-457200" algn="l" rtl="0">
              <a:lnSpc>
                <a:spcPct val="90000"/>
              </a:lnSpc>
              <a:spcBef>
                <a:spcPts val="1000"/>
              </a:spcBef>
              <a:spcAft>
                <a:spcPts val="0"/>
              </a:spcAft>
              <a:buClr>
                <a:schemeClr val="dk1"/>
              </a:buClr>
              <a:buSzPts val="2000"/>
              <a:buAutoNum type="arabicPeriod"/>
            </a:pPr>
            <a:r>
              <a:rPr lang="en-US" sz="2000"/>
              <a:t>Data Analysis</a:t>
            </a:r>
            <a:endParaRPr/>
          </a:p>
        </p:txBody>
      </p:sp>
      <p:sp>
        <p:nvSpPr>
          <p:cNvPr id="5" name="Footer Placeholder 4">
            <a:extLst>
              <a:ext uri="{FF2B5EF4-FFF2-40B4-BE49-F238E27FC236}">
                <a16:creationId xmlns:a16="http://schemas.microsoft.com/office/drawing/2014/main" id="{4EA57CC5-C153-9BA9-DB07-3BC7E9B80645}"/>
              </a:ext>
            </a:extLst>
          </p:cNvPr>
          <p:cNvSpPr txBox="1">
            <a:spLocks noGrp="1"/>
          </p:cNvSpPr>
          <p:nvPr>
            <p:ph type="ftr" idx="11"/>
          </p:nvPr>
        </p:nvSpPr>
        <p:spPr>
          <a:xfrm>
            <a:off x="9619593"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51</a:t>
            </a:fld>
            <a:r>
              <a:rPr lang="en-US" sz="1400" i="1" dirty="0">
                <a:solidFill>
                  <a:schemeClr val="tx1"/>
                </a:solidFill>
              </a:rPr>
              <a:t> of 97</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66"/>
        <p:cNvGrpSpPr/>
        <p:nvPr/>
      </p:nvGrpSpPr>
      <p:grpSpPr>
        <a:xfrm>
          <a:off x="0" y="0"/>
          <a:ext cx="0" cy="0"/>
          <a:chOff x="0" y="0"/>
          <a:chExt cx="0" cy="0"/>
        </a:xfrm>
      </p:grpSpPr>
      <p:sp>
        <p:nvSpPr>
          <p:cNvPr id="867" name="Google Shape;867;p4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68" name="Google Shape;868;p48"/>
          <p:cNvSpPr/>
          <p:nvPr/>
        </p:nvSpPr>
        <p:spPr>
          <a:xfrm>
            <a:off x="1" y="-7854"/>
            <a:ext cx="12192000" cy="6865854"/>
          </a:xfrm>
          <a:prstGeom prst="rect">
            <a:avLst/>
          </a:pr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69" name="Google Shape;869;p48"/>
          <p:cNvSpPr txBox="1">
            <a:spLocks noGrp="1"/>
          </p:cNvSpPr>
          <p:nvPr>
            <p:ph type="title"/>
          </p:nvPr>
        </p:nvSpPr>
        <p:spPr>
          <a:xfrm>
            <a:off x="4572001" y="601744"/>
            <a:ext cx="6781800" cy="133869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Materials and Methods: Experimental Design</a:t>
            </a:r>
            <a:endParaRPr/>
          </a:p>
        </p:txBody>
      </p:sp>
      <p:pic>
        <p:nvPicPr>
          <p:cNvPr id="870" name="Google Shape;870;p48" descr="Complex maths formulae on a blackboard"/>
          <p:cNvPicPr preferRelativeResize="0"/>
          <p:nvPr/>
        </p:nvPicPr>
        <p:blipFill rotWithShape="1">
          <a:blip r:embed="rId3">
            <a:alphaModFix/>
          </a:blip>
          <a:srcRect l="36978" r="23054" b="-1"/>
          <a:stretch/>
        </p:blipFill>
        <p:spPr>
          <a:xfrm>
            <a:off x="20" y="10"/>
            <a:ext cx="3754739" cy="6857990"/>
          </a:xfrm>
          <a:custGeom>
            <a:avLst/>
            <a:gdLst/>
            <a:ahLst/>
            <a:cxnLst/>
            <a:rect l="l" t="t" r="r" b="b"/>
            <a:pathLst>
              <a:path w="3754759" h="6858000" extrusionOk="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a:ln>
            <a:noFill/>
          </a:ln>
        </p:spPr>
      </p:pic>
      <p:sp>
        <p:nvSpPr>
          <p:cNvPr id="871" name="Google Shape;871;p48"/>
          <p:cNvSpPr txBox="1">
            <a:spLocks noGrp="1"/>
          </p:cNvSpPr>
          <p:nvPr>
            <p:ph type="body" idx="1"/>
          </p:nvPr>
        </p:nvSpPr>
        <p:spPr>
          <a:xfrm>
            <a:off x="4572001" y="2201958"/>
            <a:ext cx="6781800" cy="390073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400"/>
              <a:buNone/>
            </a:pPr>
            <a:r>
              <a:rPr lang="en-US" sz="1400" i="0">
                <a:latin typeface="Lato"/>
                <a:ea typeface="Lato"/>
                <a:cs typeface="Lato"/>
                <a:sym typeface="Lato"/>
              </a:rPr>
              <a:t>Within your </a:t>
            </a:r>
            <a:r>
              <a:rPr lang="en-US" sz="1400" b="1" i="0">
                <a:latin typeface="Lato"/>
                <a:ea typeface="Lato"/>
                <a:cs typeface="Lato"/>
                <a:sym typeface="Lato"/>
              </a:rPr>
              <a:t>Experimental Design, </a:t>
            </a:r>
            <a:r>
              <a:rPr lang="en-US" sz="1400" i="0">
                <a:latin typeface="Lato"/>
                <a:ea typeface="Lato"/>
                <a:cs typeface="Lato"/>
                <a:sym typeface="Lato"/>
              </a:rPr>
              <a:t>you will want to describe the following</a:t>
            </a:r>
            <a:r>
              <a:rPr lang="en-US" sz="1400" b="1" i="0">
                <a:latin typeface="Lato"/>
                <a:ea typeface="Lato"/>
                <a:cs typeface="Lato"/>
                <a:sym typeface="Lato"/>
              </a:rPr>
              <a:t>:</a:t>
            </a:r>
            <a:r>
              <a:rPr lang="en-US" sz="1400" b="0" i="0">
                <a:latin typeface="Lato"/>
                <a:ea typeface="Lato"/>
                <a:cs typeface="Lato"/>
                <a:sym typeface="Lato"/>
              </a:rPr>
              <a:t> </a:t>
            </a:r>
            <a:endParaRPr/>
          </a:p>
          <a:p>
            <a:pPr marL="685800" lvl="1" indent="-228600" algn="l" rtl="0">
              <a:lnSpc>
                <a:spcPct val="90000"/>
              </a:lnSpc>
              <a:spcBef>
                <a:spcPts val="500"/>
              </a:spcBef>
              <a:spcAft>
                <a:spcPts val="0"/>
              </a:spcAft>
              <a:buClr>
                <a:schemeClr val="dk1"/>
              </a:buClr>
              <a:buSzPts val="1400"/>
              <a:buChar char="•"/>
            </a:pPr>
            <a:r>
              <a:rPr lang="en-US" sz="1400" b="0" i="0">
                <a:latin typeface="Lato"/>
                <a:ea typeface="Lato"/>
                <a:cs typeface="Lato"/>
                <a:sym typeface="Lato"/>
              </a:rPr>
              <a:t>The controls used</a:t>
            </a:r>
            <a:endParaRPr/>
          </a:p>
          <a:p>
            <a:pPr marL="1143000" lvl="2" indent="-228600" algn="l" rtl="0">
              <a:lnSpc>
                <a:spcPct val="90000"/>
              </a:lnSpc>
              <a:spcBef>
                <a:spcPts val="500"/>
              </a:spcBef>
              <a:spcAft>
                <a:spcPts val="0"/>
              </a:spcAft>
              <a:buClr>
                <a:schemeClr val="dk1"/>
              </a:buClr>
              <a:buSzPts val="1400"/>
              <a:buChar char="•"/>
            </a:pPr>
            <a:r>
              <a:rPr lang="en-US" sz="1400" b="0" i="0">
                <a:latin typeface="Lato"/>
                <a:ea typeface="Lato"/>
                <a:cs typeface="Lato"/>
                <a:sym typeface="Lato"/>
              </a:rPr>
              <a:t>Did you use a positive control? A negative control? </a:t>
            </a:r>
            <a:endParaRPr/>
          </a:p>
          <a:p>
            <a:pPr marL="685800" lvl="1" indent="-228600" algn="l" rtl="0">
              <a:lnSpc>
                <a:spcPct val="90000"/>
              </a:lnSpc>
              <a:spcBef>
                <a:spcPts val="500"/>
              </a:spcBef>
              <a:spcAft>
                <a:spcPts val="0"/>
              </a:spcAft>
              <a:buClr>
                <a:schemeClr val="dk1"/>
              </a:buClr>
              <a:buSzPts val="1400"/>
              <a:buChar char="•"/>
            </a:pPr>
            <a:r>
              <a:rPr lang="en-US" sz="1400">
                <a:latin typeface="Lato"/>
                <a:ea typeface="Lato"/>
                <a:cs typeface="Lato"/>
                <a:sym typeface="Lato"/>
              </a:rPr>
              <a:t>The t</a:t>
            </a:r>
            <a:r>
              <a:rPr lang="en-US" sz="1400" b="0" i="0">
                <a:latin typeface="Lato"/>
                <a:ea typeface="Lato"/>
                <a:cs typeface="Lato"/>
                <a:sym typeface="Lato"/>
              </a:rPr>
              <a:t>reatments (independent variables used) you used</a:t>
            </a:r>
            <a:endParaRPr/>
          </a:p>
          <a:p>
            <a:pPr marL="685800" lvl="1" indent="-228600" algn="l" rtl="0">
              <a:lnSpc>
                <a:spcPct val="90000"/>
              </a:lnSpc>
              <a:spcBef>
                <a:spcPts val="500"/>
              </a:spcBef>
              <a:spcAft>
                <a:spcPts val="0"/>
              </a:spcAft>
              <a:buClr>
                <a:schemeClr val="dk1"/>
              </a:buClr>
              <a:buSzPts val="1400"/>
              <a:buChar char="•"/>
            </a:pPr>
            <a:r>
              <a:rPr lang="en-US" sz="1400">
                <a:latin typeface="Lato"/>
                <a:ea typeface="Lato"/>
                <a:cs typeface="Lato"/>
                <a:sym typeface="Lato"/>
              </a:rPr>
              <a:t>T</a:t>
            </a:r>
            <a:r>
              <a:rPr lang="en-US" sz="1400" b="0" i="0">
                <a:latin typeface="Lato"/>
                <a:ea typeface="Lato"/>
                <a:cs typeface="Lato"/>
                <a:sym typeface="Lato"/>
              </a:rPr>
              <a:t>he variable(s) measured (dependent variables)</a:t>
            </a:r>
            <a:endParaRPr/>
          </a:p>
          <a:p>
            <a:pPr marL="685800" lvl="1" indent="-228600" algn="l" rtl="0">
              <a:lnSpc>
                <a:spcPct val="90000"/>
              </a:lnSpc>
              <a:spcBef>
                <a:spcPts val="500"/>
              </a:spcBef>
              <a:spcAft>
                <a:spcPts val="0"/>
              </a:spcAft>
              <a:buClr>
                <a:schemeClr val="dk1"/>
              </a:buClr>
              <a:buSzPts val="1400"/>
              <a:buChar char="•"/>
            </a:pPr>
            <a:r>
              <a:rPr lang="en-US" sz="1400">
                <a:latin typeface="Lato"/>
                <a:ea typeface="Lato"/>
                <a:cs typeface="Lato"/>
                <a:sym typeface="Lato"/>
              </a:rPr>
              <a:t>The c</a:t>
            </a:r>
            <a:r>
              <a:rPr lang="en-US" sz="1400" b="0" i="0">
                <a:latin typeface="Lato"/>
                <a:ea typeface="Lato"/>
                <a:cs typeface="Lato"/>
                <a:sym typeface="Lato"/>
              </a:rPr>
              <a:t>ontrolled variables</a:t>
            </a:r>
            <a:endParaRPr/>
          </a:p>
          <a:p>
            <a:pPr marL="1143000" lvl="2" indent="-228600" algn="l" rtl="0">
              <a:lnSpc>
                <a:spcPct val="90000"/>
              </a:lnSpc>
              <a:spcBef>
                <a:spcPts val="500"/>
              </a:spcBef>
              <a:spcAft>
                <a:spcPts val="0"/>
              </a:spcAft>
              <a:buClr>
                <a:schemeClr val="dk1"/>
              </a:buClr>
              <a:buSzPts val="1400"/>
              <a:buChar char="•"/>
            </a:pPr>
            <a:r>
              <a:rPr lang="en-US" sz="1400" b="0" i="0">
                <a:latin typeface="Lato"/>
                <a:ea typeface="Lato"/>
                <a:cs typeface="Lato"/>
                <a:sym typeface="Lato"/>
              </a:rPr>
              <a:t>Not the same as the “control”; this is what you are keeping constant throughout your replicates </a:t>
            </a:r>
            <a:endParaRPr/>
          </a:p>
          <a:p>
            <a:pPr marL="1600200" lvl="3" indent="-228600" algn="l" rtl="0">
              <a:lnSpc>
                <a:spcPct val="90000"/>
              </a:lnSpc>
              <a:spcBef>
                <a:spcPts val="500"/>
              </a:spcBef>
              <a:spcAft>
                <a:spcPts val="0"/>
              </a:spcAft>
              <a:buClr>
                <a:schemeClr val="dk1"/>
              </a:buClr>
              <a:buSzPts val="1400"/>
              <a:buChar char="•"/>
            </a:pPr>
            <a:r>
              <a:rPr lang="en-US" sz="1400" b="0" i="0">
                <a:latin typeface="Lato"/>
                <a:ea typeface="Lato"/>
                <a:cs typeface="Lato"/>
                <a:sym typeface="Lato"/>
              </a:rPr>
              <a:t>Did you maintain the same room temperature? Lighting? Humidity? Etc.</a:t>
            </a:r>
            <a:endParaRPr/>
          </a:p>
          <a:p>
            <a:pPr marL="685800" lvl="1" indent="-228600" algn="l" rtl="0">
              <a:lnSpc>
                <a:spcPct val="90000"/>
              </a:lnSpc>
              <a:spcBef>
                <a:spcPts val="500"/>
              </a:spcBef>
              <a:spcAft>
                <a:spcPts val="0"/>
              </a:spcAft>
              <a:buClr>
                <a:schemeClr val="dk1"/>
              </a:buClr>
              <a:buSzPts val="1400"/>
              <a:buChar char="•"/>
            </a:pPr>
            <a:r>
              <a:rPr lang="en-US" sz="1400">
                <a:latin typeface="Lato"/>
                <a:ea typeface="Lato"/>
                <a:cs typeface="Lato"/>
                <a:sym typeface="Lato"/>
              </a:rPr>
              <a:t>R</a:t>
            </a:r>
            <a:r>
              <a:rPr lang="en-US" sz="1400" b="0" i="0">
                <a:latin typeface="Lato"/>
                <a:ea typeface="Lato"/>
                <a:cs typeface="Lato"/>
                <a:sym typeface="Lato"/>
              </a:rPr>
              <a:t>eplication</a:t>
            </a:r>
            <a:endParaRPr/>
          </a:p>
          <a:p>
            <a:pPr marL="1143000" lvl="2" indent="-228600" algn="l" rtl="0">
              <a:lnSpc>
                <a:spcPct val="90000"/>
              </a:lnSpc>
              <a:spcBef>
                <a:spcPts val="500"/>
              </a:spcBef>
              <a:spcAft>
                <a:spcPts val="0"/>
              </a:spcAft>
              <a:buClr>
                <a:schemeClr val="dk1"/>
              </a:buClr>
              <a:buSzPts val="1400"/>
              <a:buChar char="•"/>
            </a:pPr>
            <a:r>
              <a:rPr lang="en-US" sz="1400" b="0" i="0">
                <a:latin typeface="Lato"/>
                <a:ea typeface="Lato"/>
                <a:cs typeface="Lato"/>
                <a:sym typeface="Lato"/>
              </a:rPr>
              <a:t>How many replicates (instances of the experiment) did you perform? </a:t>
            </a:r>
            <a:endParaRPr/>
          </a:p>
          <a:p>
            <a:pPr marL="0" lvl="0" indent="0" algn="l" rtl="0">
              <a:lnSpc>
                <a:spcPct val="90000"/>
              </a:lnSpc>
              <a:spcBef>
                <a:spcPts val="1000"/>
              </a:spcBef>
              <a:spcAft>
                <a:spcPts val="0"/>
              </a:spcAft>
              <a:buClr>
                <a:schemeClr val="dk1"/>
              </a:buClr>
              <a:buSzPts val="1800"/>
              <a:buNone/>
            </a:pPr>
            <a:r>
              <a:rPr lang="en-US" sz="1800" i="1" u="sng"/>
              <a:t>Be descriptive </a:t>
            </a:r>
            <a:r>
              <a:rPr lang="en-US" sz="1800" u="sng"/>
              <a:t>within this section so that your reader understands how you structured your experiment</a:t>
            </a:r>
            <a:endParaRPr/>
          </a:p>
        </p:txBody>
      </p:sp>
      <p:sp>
        <p:nvSpPr>
          <p:cNvPr id="5" name="Footer Placeholder 4">
            <a:extLst>
              <a:ext uri="{FF2B5EF4-FFF2-40B4-BE49-F238E27FC236}">
                <a16:creationId xmlns:a16="http://schemas.microsoft.com/office/drawing/2014/main" id="{CF06D7F3-B178-49AC-6EA5-E7097006FB87}"/>
              </a:ext>
            </a:extLst>
          </p:cNvPr>
          <p:cNvSpPr txBox="1">
            <a:spLocks noGrp="1"/>
          </p:cNvSpPr>
          <p:nvPr>
            <p:ph type="ftr" idx="11"/>
          </p:nvPr>
        </p:nvSpPr>
        <p:spPr>
          <a:xfrm>
            <a:off x="9588062" y="6529423"/>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52</a:t>
            </a:fld>
            <a:r>
              <a:rPr lang="en-US" sz="1400" i="1" dirty="0">
                <a:solidFill>
                  <a:schemeClr val="tx1"/>
                </a:solidFill>
              </a:rPr>
              <a:t> of 97</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6"/>
        <p:cNvGrpSpPr/>
        <p:nvPr/>
      </p:nvGrpSpPr>
      <p:grpSpPr>
        <a:xfrm>
          <a:off x="0" y="0"/>
          <a:ext cx="0" cy="0"/>
          <a:chOff x="0" y="0"/>
          <a:chExt cx="0" cy="0"/>
        </a:xfrm>
      </p:grpSpPr>
      <p:sp>
        <p:nvSpPr>
          <p:cNvPr id="877" name="Google Shape;877;p49"/>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78" name="Google Shape;878;p49"/>
          <p:cNvSpPr/>
          <p:nvPr/>
        </p:nvSpPr>
        <p:spPr>
          <a:xfrm>
            <a:off x="1" y="-7854"/>
            <a:ext cx="12192000" cy="6865854"/>
          </a:xfrm>
          <a:prstGeom prst="rect">
            <a:avLst/>
          </a:pr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79" name="Google Shape;879;p49"/>
          <p:cNvSpPr txBox="1">
            <a:spLocks noGrp="1"/>
          </p:cNvSpPr>
          <p:nvPr>
            <p:ph type="title"/>
          </p:nvPr>
        </p:nvSpPr>
        <p:spPr>
          <a:xfrm>
            <a:off x="4572001" y="601744"/>
            <a:ext cx="6781800" cy="133869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Materials and Methods: Protocols for collecting data</a:t>
            </a:r>
            <a:endParaRPr/>
          </a:p>
        </p:txBody>
      </p:sp>
      <p:pic>
        <p:nvPicPr>
          <p:cNvPr id="880" name="Google Shape;880;p49" descr="Glasses on top of a book"/>
          <p:cNvPicPr preferRelativeResize="0"/>
          <p:nvPr/>
        </p:nvPicPr>
        <p:blipFill rotWithShape="1">
          <a:blip r:embed="rId3">
            <a:alphaModFix/>
          </a:blip>
          <a:srcRect l="19197" r="44530" b="-1"/>
          <a:stretch/>
        </p:blipFill>
        <p:spPr>
          <a:xfrm>
            <a:off x="20" y="10"/>
            <a:ext cx="3754739" cy="6857990"/>
          </a:xfrm>
          <a:custGeom>
            <a:avLst/>
            <a:gdLst/>
            <a:ahLst/>
            <a:cxnLst/>
            <a:rect l="l" t="t" r="r" b="b"/>
            <a:pathLst>
              <a:path w="3754759" h="6858000" extrusionOk="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a:ln>
            <a:noFill/>
          </a:ln>
        </p:spPr>
      </p:pic>
      <p:sp>
        <p:nvSpPr>
          <p:cNvPr id="881" name="Google Shape;881;p49"/>
          <p:cNvSpPr txBox="1">
            <a:spLocks noGrp="1"/>
          </p:cNvSpPr>
          <p:nvPr>
            <p:ph type="body" idx="1"/>
          </p:nvPr>
        </p:nvSpPr>
        <p:spPr>
          <a:xfrm>
            <a:off x="4572001" y="1940440"/>
            <a:ext cx="6781800" cy="390073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000"/>
              <a:buNone/>
            </a:pPr>
            <a:r>
              <a:rPr lang="en-US" sz="2000" i="0">
                <a:latin typeface="Lato"/>
                <a:ea typeface="Lato"/>
                <a:cs typeface="Lato"/>
                <a:sym typeface="Lato"/>
              </a:rPr>
              <a:t>Within this aspect of your Materials and </a:t>
            </a:r>
            <a:r>
              <a:rPr lang="en-US" sz="2000">
                <a:latin typeface="Lato"/>
                <a:ea typeface="Lato"/>
                <a:cs typeface="Lato"/>
                <a:sym typeface="Lato"/>
              </a:rPr>
              <a:t>Methods, you want to define h</a:t>
            </a:r>
            <a:r>
              <a:rPr lang="en-US" sz="2000" i="0">
                <a:latin typeface="Lato"/>
                <a:ea typeface="Lato"/>
                <a:cs typeface="Lato"/>
                <a:sym typeface="Lato"/>
              </a:rPr>
              <a:t>ow the experimental </a:t>
            </a:r>
            <a:r>
              <a:rPr lang="en-US" sz="2000" i="0" u="sng">
                <a:latin typeface="Lato"/>
                <a:ea typeface="Lato"/>
                <a:cs typeface="Lato"/>
                <a:sym typeface="Lato"/>
              </a:rPr>
              <a:t>procedures</a:t>
            </a:r>
            <a:r>
              <a:rPr lang="en-US" sz="2000" i="0">
                <a:latin typeface="Lato"/>
                <a:ea typeface="Lato"/>
                <a:cs typeface="Lato"/>
                <a:sym typeface="Lato"/>
              </a:rPr>
              <a:t> were carried out</a:t>
            </a:r>
            <a:endParaRPr/>
          </a:p>
          <a:p>
            <a:pPr marL="742950" lvl="1" indent="-285750" algn="l" rtl="0">
              <a:lnSpc>
                <a:spcPct val="90000"/>
              </a:lnSpc>
              <a:spcBef>
                <a:spcPts val="500"/>
              </a:spcBef>
              <a:spcAft>
                <a:spcPts val="0"/>
              </a:spcAft>
              <a:buClr>
                <a:schemeClr val="dk1"/>
              </a:buClr>
              <a:buSzPts val="2000"/>
              <a:buFont typeface="Arial"/>
              <a:buChar char="•"/>
            </a:pPr>
            <a:r>
              <a:rPr lang="en-US" sz="2000" i="0">
                <a:latin typeface="Lato"/>
                <a:ea typeface="Lato"/>
                <a:cs typeface="Lato"/>
                <a:sym typeface="Lato"/>
              </a:rPr>
              <a:t>You want to provide enough quantitative detail about your experimental protocol so that </a:t>
            </a:r>
            <a:r>
              <a:rPr lang="en-US" sz="2000">
                <a:latin typeface="Lato"/>
                <a:ea typeface="Lato"/>
                <a:cs typeface="Lato"/>
                <a:sym typeface="Lato"/>
              </a:rPr>
              <a:t>your reader</a:t>
            </a:r>
            <a:r>
              <a:rPr lang="en-US" sz="2000" i="0">
                <a:latin typeface="Lato"/>
                <a:ea typeface="Lato"/>
                <a:cs typeface="Lato"/>
                <a:sym typeface="Lato"/>
              </a:rPr>
              <a:t> can reproduce your experiments</a:t>
            </a:r>
            <a:endParaRPr/>
          </a:p>
          <a:p>
            <a:pPr marL="742950" lvl="1" indent="-285750" algn="l" rtl="0">
              <a:lnSpc>
                <a:spcPct val="90000"/>
              </a:lnSpc>
              <a:spcBef>
                <a:spcPts val="500"/>
              </a:spcBef>
              <a:spcAft>
                <a:spcPts val="0"/>
              </a:spcAft>
              <a:buClr>
                <a:schemeClr val="dk1"/>
              </a:buClr>
              <a:buSzPts val="2000"/>
              <a:buFont typeface="Arial"/>
              <a:buChar char="•"/>
            </a:pPr>
            <a:r>
              <a:rPr lang="en-US" sz="2000" i="0">
                <a:latin typeface="Lato"/>
                <a:ea typeface="Lato"/>
                <a:cs typeface="Lato"/>
                <a:sym typeface="Lato"/>
              </a:rPr>
              <a:t>Do not be vague within this section</a:t>
            </a:r>
            <a:endParaRPr/>
          </a:p>
          <a:p>
            <a:pPr marL="1200150" lvl="2" indent="-285750" algn="l" rtl="0">
              <a:lnSpc>
                <a:spcPct val="90000"/>
              </a:lnSpc>
              <a:spcBef>
                <a:spcPts val="500"/>
              </a:spcBef>
              <a:spcAft>
                <a:spcPts val="0"/>
              </a:spcAft>
              <a:buClr>
                <a:schemeClr val="dk1"/>
              </a:buClr>
              <a:buSzPts val="2000"/>
              <a:buChar char="•"/>
            </a:pPr>
            <a:r>
              <a:rPr lang="en-US">
                <a:latin typeface="Lato"/>
                <a:ea typeface="Lato"/>
                <a:cs typeface="Lato"/>
                <a:sym typeface="Lato"/>
              </a:rPr>
              <a:t>If you do not include specific details, your reader will be unable to reproduce the experiment</a:t>
            </a:r>
            <a:r>
              <a:rPr lang="en-US" i="0">
                <a:latin typeface="Lato"/>
                <a:ea typeface="Lato"/>
                <a:cs typeface="Lato"/>
                <a:sym typeface="Lato"/>
              </a:rPr>
              <a:t>  </a:t>
            </a:r>
            <a:endParaRPr/>
          </a:p>
          <a:p>
            <a:pPr marL="228600" lvl="0" indent="-101600" algn="l" rtl="0">
              <a:lnSpc>
                <a:spcPct val="90000"/>
              </a:lnSpc>
              <a:spcBef>
                <a:spcPts val="1000"/>
              </a:spcBef>
              <a:spcAft>
                <a:spcPts val="0"/>
              </a:spcAft>
              <a:buClr>
                <a:schemeClr val="dk1"/>
              </a:buClr>
              <a:buSzPts val="2000"/>
              <a:buNone/>
            </a:pPr>
            <a:endParaRPr sz="2000"/>
          </a:p>
        </p:txBody>
      </p:sp>
      <p:sp>
        <p:nvSpPr>
          <p:cNvPr id="5" name="Footer Placeholder 4">
            <a:extLst>
              <a:ext uri="{FF2B5EF4-FFF2-40B4-BE49-F238E27FC236}">
                <a16:creationId xmlns:a16="http://schemas.microsoft.com/office/drawing/2014/main" id="{46B6D803-F987-0159-21AC-374199B8CC42}"/>
              </a:ext>
            </a:extLst>
          </p:cNvPr>
          <p:cNvSpPr txBox="1">
            <a:spLocks noGrp="1"/>
          </p:cNvSpPr>
          <p:nvPr>
            <p:ph type="ftr" idx="11"/>
          </p:nvPr>
        </p:nvSpPr>
        <p:spPr>
          <a:xfrm>
            <a:off x="958806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53</a:t>
            </a:fld>
            <a:r>
              <a:rPr lang="en-US" sz="1400" i="1" dirty="0">
                <a:solidFill>
                  <a:schemeClr val="tx1"/>
                </a:solidFill>
              </a:rPr>
              <a:t> of 97</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Shape 886"/>
        <p:cNvGrpSpPr/>
        <p:nvPr/>
      </p:nvGrpSpPr>
      <p:grpSpPr>
        <a:xfrm>
          <a:off x="0" y="0"/>
          <a:ext cx="0" cy="0"/>
          <a:chOff x="0" y="0"/>
          <a:chExt cx="0" cy="0"/>
        </a:xfrm>
      </p:grpSpPr>
      <p:sp>
        <p:nvSpPr>
          <p:cNvPr id="887" name="Google Shape;887;p50"/>
          <p:cNvSpPr/>
          <p:nvPr/>
        </p:nvSpPr>
        <p:spPr>
          <a:xfrm>
            <a:off x="-1" y="0"/>
            <a:ext cx="12188952" cy="6858000"/>
          </a:xfrm>
          <a:prstGeom prst="rect">
            <a:avLst/>
          </a:prstGeom>
          <a:solidFill>
            <a:srgbClr val="EDEDE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88" name="Google Shape;888;p50"/>
          <p:cNvSpPr txBox="1">
            <a:spLocks noGrp="1"/>
          </p:cNvSpPr>
          <p:nvPr>
            <p:ph type="title"/>
          </p:nvPr>
        </p:nvSpPr>
        <p:spPr>
          <a:xfrm>
            <a:off x="838200" y="556995"/>
            <a:ext cx="10515600" cy="113369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5200"/>
              <a:buFont typeface="Calibri"/>
              <a:buNone/>
            </a:pPr>
            <a:r>
              <a:rPr lang="en-US" sz="5200" u="sng"/>
              <a:t>Example for Descriptive Writing</a:t>
            </a:r>
            <a:endParaRPr/>
          </a:p>
        </p:txBody>
      </p:sp>
      <p:sp>
        <p:nvSpPr>
          <p:cNvPr id="889" name="Google Shape;889;p50"/>
          <p:cNvSpPr txBox="1">
            <a:spLocks noGrp="1"/>
          </p:cNvSpPr>
          <p:nvPr>
            <p:ph type="body" idx="1"/>
          </p:nvPr>
        </p:nvSpPr>
        <p:spPr>
          <a:xfrm>
            <a:off x="1181100" y="1825625"/>
            <a:ext cx="4572000"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US">
                <a:latin typeface="Calibri"/>
                <a:ea typeface="Calibri"/>
                <a:cs typeface="Calibri"/>
                <a:sym typeface="Calibri"/>
              </a:rPr>
              <a:t>I caught </a:t>
            </a:r>
            <a:r>
              <a:rPr lang="en-US">
                <a:solidFill>
                  <a:srgbClr val="FF0000"/>
                </a:solidFill>
                <a:latin typeface="Calibri"/>
                <a:ea typeface="Calibri"/>
                <a:cs typeface="Calibri"/>
                <a:sym typeface="Calibri"/>
              </a:rPr>
              <a:t>grasshoppers</a:t>
            </a:r>
            <a:r>
              <a:rPr lang="en-US">
                <a:latin typeface="Calibri"/>
                <a:ea typeface="Calibri"/>
                <a:cs typeface="Calibri"/>
                <a:sym typeface="Calibri"/>
              </a:rPr>
              <a:t> and fed them </a:t>
            </a:r>
            <a:r>
              <a:rPr lang="en-US">
                <a:solidFill>
                  <a:srgbClr val="548135"/>
                </a:solidFill>
                <a:latin typeface="Calibri"/>
                <a:ea typeface="Calibri"/>
                <a:cs typeface="Calibri"/>
                <a:sym typeface="Calibri"/>
              </a:rPr>
              <a:t>sugar</a:t>
            </a:r>
            <a:r>
              <a:rPr lang="en-US">
                <a:latin typeface="Calibri"/>
                <a:ea typeface="Calibri"/>
                <a:cs typeface="Calibri"/>
                <a:sym typeface="Calibri"/>
              </a:rPr>
              <a:t>. I then </a:t>
            </a:r>
            <a:r>
              <a:rPr lang="en-US">
                <a:solidFill>
                  <a:srgbClr val="C55A11"/>
                </a:solidFill>
                <a:latin typeface="Calibri"/>
                <a:ea typeface="Calibri"/>
                <a:cs typeface="Calibri"/>
                <a:sym typeface="Calibri"/>
              </a:rPr>
              <a:t>watched them</a:t>
            </a:r>
            <a:r>
              <a:rPr lang="en-US">
                <a:latin typeface="Calibri"/>
                <a:ea typeface="Calibri"/>
                <a:cs typeface="Calibri"/>
                <a:sym typeface="Calibri"/>
              </a:rPr>
              <a:t> to </a:t>
            </a:r>
            <a:r>
              <a:rPr lang="en-US">
                <a:solidFill>
                  <a:schemeClr val="accent1"/>
                </a:solidFill>
                <a:latin typeface="Calibri"/>
                <a:ea typeface="Calibri"/>
                <a:cs typeface="Calibri"/>
                <a:sym typeface="Calibri"/>
              </a:rPr>
              <a:t>see how far they can jump</a:t>
            </a:r>
            <a:r>
              <a:rPr lang="en-US">
                <a:latin typeface="Calibri"/>
                <a:ea typeface="Calibri"/>
                <a:cs typeface="Calibri"/>
                <a:sym typeface="Calibri"/>
              </a:rPr>
              <a:t>.</a:t>
            </a:r>
            <a:r>
              <a:rPr lang="en-US"/>
              <a:t> </a:t>
            </a:r>
            <a:endParaRPr/>
          </a:p>
        </p:txBody>
      </p:sp>
      <p:sp>
        <p:nvSpPr>
          <p:cNvPr id="890" name="Google Shape;890;p50"/>
          <p:cNvSpPr txBox="1"/>
          <p:nvPr/>
        </p:nvSpPr>
        <p:spPr>
          <a:xfrm>
            <a:off x="6438900" y="1825625"/>
            <a:ext cx="4572000" cy="4351338"/>
          </a:xfrm>
          <a:prstGeom prst="rect">
            <a:avLst/>
          </a:prstGeom>
          <a:noFill/>
          <a:ln>
            <a:noFill/>
          </a:ln>
        </p:spPr>
        <p:txBody>
          <a:bodyPr spcFirstLastPara="1" wrap="square" lIns="91425" tIns="45700" rIns="91425" bIns="45700" anchor="t" anchorCtr="0">
            <a:normAutofit lnSpcReduction="10000"/>
          </a:bodyPr>
          <a:lstStyle/>
          <a:p>
            <a:pPr marL="0" marR="0" lvl="0" indent="0" algn="l" rtl="0">
              <a:lnSpc>
                <a:spcPct val="90000"/>
              </a:lnSpc>
              <a:spcBef>
                <a:spcPts val="0"/>
              </a:spcBef>
              <a:spcAft>
                <a:spcPts val="0"/>
              </a:spcAft>
              <a:buClr>
                <a:schemeClr val="dk1"/>
              </a:buClr>
              <a:buSzPts val="2600"/>
              <a:buFont typeface="Arial"/>
              <a:buNone/>
            </a:pPr>
            <a:r>
              <a:rPr lang="en-US" sz="2600">
                <a:solidFill>
                  <a:schemeClr val="dk1"/>
                </a:solidFill>
                <a:latin typeface="Calibri"/>
                <a:ea typeface="Calibri"/>
                <a:cs typeface="Calibri"/>
                <a:sym typeface="Calibri"/>
              </a:rPr>
              <a:t>I caught </a:t>
            </a:r>
            <a:r>
              <a:rPr lang="en-US" sz="2600">
                <a:solidFill>
                  <a:srgbClr val="FF0000"/>
                </a:solidFill>
                <a:latin typeface="Calibri"/>
                <a:ea typeface="Calibri"/>
                <a:cs typeface="Calibri"/>
                <a:sym typeface="Calibri"/>
              </a:rPr>
              <a:t>10 Tettigoniidae grasshoppers</a:t>
            </a:r>
            <a:r>
              <a:rPr lang="en-US" sz="2600">
                <a:solidFill>
                  <a:schemeClr val="dk1"/>
                </a:solidFill>
                <a:latin typeface="Calibri"/>
                <a:ea typeface="Calibri"/>
                <a:cs typeface="Calibri"/>
                <a:sym typeface="Calibri"/>
              </a:rPr>
              <a:t> and fed</a:t>
            </a:r>
            <a:r>
              <a:rPr lang="en-US" sz="2600">
                <a:solidFill>
                  <a:srgbClr val="FF0000"/>
                </a:solidFill>
                <a:latin typeface="Calibri"/>
                <a:ea typeface="Calibri"/>
                <a:cs typeface="Calibri"/>
                <a:sym typeface="Calibri"/>
              </a:rPr>
              <a:t> 5</a:t>
            </a:r>
            <a:r>
              <a:rPr lang="en-US" sz="2600">
                <a:solidFill>
                  <a:schemeClr val="dk1"/>
                </a:solidFill>
                <a:latin typeface="Calibri"/>
                <a:ea typeface="Calibri"/>
                <a:cs typeface="Calibri"/>
                <a:sym typeface="Calibri"/>
              </a:rPr>
              <a:t> of them </a:t>
            </a:r>
            <a:r>
              <a:rPr lang="en-US" sz="2600">
                <a:solidFill>
                  <a:srgbClr val="548135"/>
                </a:solidFill>
                <a:latin typeface="Calibri"/>
                <a:ea typeface="Calibri"/>
                <a:cs typeface="Calibri"/>
                <a:sym typeface="Calibri"/>
              </a:rPr>
              <a:t>10 milliliters of sucrose</a:t>
            </a:r>
            <a:r>
              <a:rPr lang="en-US" sz="2600">
                <a:solidFill>
                  <a:schemeClr val="dk1"/>
                </a:solidFill>
                <a:latin typeface="Calibri"/>
                <a:ea typeface="Calibri"/>
                <a:cs typeface="Calibri"/>
                <a:sym typeface="Calibri"/>
              </a:rPr>
              <a:t>. </a:t>
            </a:r>
            <a:r>
              <a:rPr lang="en-US" sz="2600">
                <a:solidFill>
                  <a:srgbClr val="C55A11"/>
                </a:solidFill>
                <a:latin typeface="Calibri"/>
                <a:ea typeface="Calibri"/>
                <a:cs typeface="Calibri"/>
                <a:sym typeface="Calibri"/>
              </a:rPr>
              <a:t>I then placed the 5 unfed grasshoppers into a 2 meter by 2 meter marked arena,</a:t>
            </a:r>
            <a:r>
              <a:rPr lang="en-US" sz="2600">
                <a:solidFill>
                  <a:srgbClr val="FF0000"/>
                </a:solidFill>
                <a:latin typeface="Calibri"/>
                <a:ea typeface="Calibri"/>
                <a:cs typeface="Calibri"/>
                <a:sym typeface="Calibri"/>
              </a:rPr>
              <a:t> </a:t>
            </a:r>
            <a:r>
              <a:rPr lang="en-US" sz="2600">
                <a:solidFill>
                  <a:schemeClr val="dk1"/>
                </a:solidFill>
                <a:latin typeface="Calibri"/>
                <a:ea typeface="Calibri"/>
                <a:cs typeface="Calibri"/>
                <a:sym typeface="Calibri"/>
              </a:rPr>
              <a:t>and</a:t>
            </a:r>
            <a:r>
              <a:rPr lang="en-US" sz="2600">
                <a:solidFill>
                  <a:srgbClr val="FF0000"/>
                </a:solidFill>
                <a:latin typeface="Calibri"/>
                <a:ea typeface="Calibri"/>
                <a:cs typeface="Calibri"/>
                <a:sym typeface="Calibri"/>
              </a:rPr>
              <a:t> </a:t>
            </a:r>
            <a:r>
              <a:rPr lang="en-US" sz="2600">
                <a:solidFill>
                  <a:schemeClr val="accent1"/>
                </a:solidFill>
                <a:latin typeface="Calibri"/>
                <a:ea typeface="Calibri"/>
                <a:cs typeface="Calibri"/>
                <a:sym typeface="Calibri"/>
              </a:rPr>
              <a:t>measured how far they can jump. I removed all grasshoppers after they had jumped once.  Afterwards, I placed the 5 fed grasshoppers into the arena and measured how far they can jump. </a:t>
            </a:r>
            <a:endParaRPr/>
          </a:p>
        </p:txBody>
      </p:sp>
      <p:pic>
        <p:nvPicPr>
          <p:cNvPr id="891" name="Google Shape;891;p50" descr="A close-up of a grasshopper&#10;&#10;Description automatically generated"/>
          <p:cNvPicPr preferRelativeResize="0"/>
          <p:nvPr/>
        </p:nvPicPr>
        <p:blipFill rotWithShape="1">
          <a:blip r:embed="rId3">
            <a:alphaModFix/>
          </a:blip>
          <a:srcRect/>
          <a:stretch/>
        </p:blipFill>
        <p:spPr>
          <a:xfrm>
            <a:off x="640475" y="3429000"/>
            <a:ext cx="4961101" cy="3381688"/>
          </a:xfrm>
          <a:prstGeom prst="rect">
            <a:avLst/>
          </a:prstGeom>
          <a:noFill/>
          <a:ln>
            <a:noFill/>
          </a:ln>
        </p:spPr>
      </p:pic>
      <p:sp>
        <p:nvSpPr>
          <p:cNvPr id="892" name="Google Shape;892;p50"/>
          <p:cNvSpPr txBox="1"/>
          <p:nvPr/>
        </p:nvSpPr>
        <p:spPr>
          <a:xfrm>
            <a:off x="5601576" y="6650824"/>
            <a:ext cx="4768923" cy="2308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900" u="sng">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This Photo</a:t>
            </a:r>
            <a:r>
              <a:rPr lang="en-US" sz="900">
                <a:solidFill>
                  <a:schemeClr val="dk1"/>
                </a:solidFill>
                <a:latin typeface="Calibri"/>
                <a:ea typeface="Calibri"/>
                <a:cs typeface="Calibri"/>
                <a:sym typeface="Calibri"/>
              </a:rPr>
              <a:t> by Unknown Author is licensed under </a:t>
            </a:r>
            <a:r>
              <a:rPr lang="en-US" sz="900" u="sng">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CC BY</a:t>
            </a:r>
            <a:endParaRPr sz="900">
              <a:solidFill>
                <a:schemeClr val="dk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694C7D45-6C94-46B4-BE73-80B20FC078E0}"/>
              </a:ext>
            </a:extLst>
          </p:cNvPr>
          <p:cNvSpPr txBox="1">
            <a:spLocks noGrp="1"/>
          </p:cNvSpPr>
          <p:nvPr>
            <p:ph type="ftr" idx="11"/>
          </p:nvPr>
        </p:nvSpPr>
        <p:spPr>
          <a:xfrm>
            <a:off x="9609083" y="6545225"/>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54</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97"/>
        <p:cNvGrpSpPr/>
        <p:nvPr/>
      </p:nvGrpSpPr>
      <p:grpSpPr>
        <a:xfrm>
          <a:off x="0" y="0"/>
          <a:ext cx="0" cy="0"/>
          <a:chOff x="0" y="0"/>
          <a:chExt cx="0" cy="0"/>
        </a:xfrm>
      </p:grpSpPr>
      <p:sp>
        <p:nvSpPr>
          <p:cNvPr id="898" name="Google Shape;898;p5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99" name="Google Shape;899;p51"/>
          <p:cNvSpPr/>
          <p:nvPr/>
        </p:nvSpPr>
        <p:spPr>
          <a:xfrm>
            <a:off x="1" y="-7854"/>
            <a:ext cx="12192000" cy="6865854"/>
          </a:xfrm>
          <a:prstGeom prst="rect">
            <a:avLst/>
          </a:pr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00" name="Google Shape;900;p51"/>
          <p:cNvSpPr txBox="1">
            <a:spLocks noGrp="1"/>
          </p:cNvSpPr>
          <p:nvPr>
            <p:ph type="title"/>
          </p:nvPr>
        </p:nvSpPr>
        <p:spPr>
          <a:xfrm>
            <a:off x="4572001" y="601744"/>
            <a:ext cx="6781800" cy="133869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a:t>Materials and Methods: How the data were analyzed</a:t>
            </a:r>
            <a:endParaRPr/>
          </a:p>
        </p:txBody>
      </p:sp>
      <p:pic>
        <p:nvPicPr>
          <p:cNvPr id="901" name="Google Shape;901;p51" descr="Magnifying glass showing decling performance"/>
          <p:cNvPicPr preferRelativeResize="0"/>
          <p:nvPr/>
        </p:nvPicPr>
        <p:blipFill rotWithShape="1">
          <a:blip r:embed="rId3">
            <a:alphaModFix/>
          </a:blip>
          <a:srcRect l="16445" r="47009" b="-1"/>
          <a:stretch/>
        </p:blipFill>
        <p:spPr>
          <a:xfrm>
            <a:off x="20" y="10"/>
            <a:ext cx="3754739" cy="6857990"/>
          </a:xfrm>
          <a:custGeom>
            <a:avLst/>
            <a:gdLst/>
            <a:ahLst/>
            <a:cxnLst/>
            <a:rect l="l" t="t" r="r" b="b"/>
            <a:pathLst>
              <a:path w="3754759" h="6858000" extrusionOk="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a:ln>
            <a:noFill/>
          </a:ln>
        </p:spPr>
      </p:pic>
      <p:sp>
        <p:nvSpPr>
          <p:cNvPr id="902" name="Google Shape;902;p51"/>
          <p:cNvSpPr txBox="1">
            <a:spLocks noGrp="1"/>
          </p:cNvSpPr>
          <p:nvPr>
            <p:ph type="body" idx="1"/>
          </p:nvPr>
        </p:nvSpPr>
        <p:spPr>
          <a:xfrm>
            <a:off x="4572001" y="2201958"/>
            <a:ext cx="6781800" cy="390073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900"/>
              <a:buFont typeface="Arial"/>
              <a:buChar char="•"/>
            </a:pPr>
            <a:r>
              <a:rPr lang="en-US" sz="1900">
                <a:latin typeface="Lato"/>
                <a:ea typeface="Lato"/>
                <a:cs typeface="Lato"/>
                <a:sym typeface="Lato"/>
              </a:rPr>
              <a:t>Tell</a:t>
            </a:r>
            <a:r>
              <a:rPr lang="en-US" sz="1900" i="0">
                <a:latin typeface="Lato"/>
                <a:ea typeface="Lato"/>
                <a:cs typeface="Lato"/>
                <a:sym typeface="Lato"/>
              </a:rPr>
              <a:t> your reader </a:t>
            </a:r>
            <a:r>
              <a:rPr lang="en-US" sz="1900" i="0" u="sng">
                <a:latin typeface="Lato"/>
                <a:ea typeface="Lato"/>
                <a:cs typeface="Lato"/>
                <a:sym typeface="Lato"/>
              </a:rPr>
              <a:t>how</a:t>
            </a:r>
            <a:r>
              <a:rPr lang="en-US" sz="1900" i="0">
                <a:latin typeface="Lato"/>
                <a:ea typeface="Lato"/>
                <a:cs typeface="Lato"/>
                <a:sym typeface="Lato"/>
              </a:rPr>
              <a:t> you analyzed the data:</a:t>
            </a:r>
            <a:endParaRPr/>
          </a:p>
          <a:p>
            <a:pPr marL="742950" lvl="1" indent="-285750" algn="l" rtl="0">
              <a:lnSpc>
                <a:spcPct val="90000"/>
              </a:lnSpc>
              <a:spcBef>
                <a:spcPts val="500"/>
              </a:spcBef>
              <a:spcAft>
                <a:spcPts val="0"/>
              </a:spcAft>
              <a:buClr>
                <a:schemeClr val="dk1"/>
              </a:buClr>
              <a:buSzPts val="1900"/>
              <a:buFont typeface="Arial"/>
              <a:buChar char="•"/>
            </a:pPr>
            <a:r>
              <a:rPr lang="en-US" sz="1900" b="0" i="0">
                <a:latin typeface="Lato"/>
                <a:ea typeface="Lato"/>
                <a:cs typeface="Lato"/>
                <a:sym typeface="Lato"/>
              </a:rPr>
              <a:t>How was your data </a:t>
            </a:r>
            <a:r>
              <a:rPr lang="en-US" sz="1900" b="1" i="0">
                <a:latin typeface="Lato"/>
                <a:ea typeface="Lato"/>
                <a:cs typeface="Lato"/>
                <a:sym typeface="Lato"/>
              </a:rPr>
              <a:t>summarized </a:t>
            </a:r>
            <a:r>
              <a:rPr lang="en-US" sz="1900" b="0" i="0">
                <a:latin typeface="Lato"/>
                <a:ea typeface="Lato"/>
                <a:cs typeface="Lato"/>
                <a:sym typeface="Lato"/>
              </a:rPr>
              <a:t>(means, percent, etc.)</a:t>
            </a:r>
            <a:endParaRPr/>
          </a:p>
          <a:p>
            <a:pPr marL="742950" lvl="1" indent="-285750" algn="l" rtl="0">
              <a:lnSpc>
                <a:spcPct val="90000"/>
              </a:lnSpc>
              <a:spcBef>
                <a:spcPts val="500"/>
              </a:spcBef>
              <a:spcAft>
                <a:spcPts val="0"/>
              </a:spcAft>
              <a:buClr>
                <a:schemeClr val="dk1"/>
              </a:buClr>
              <a:buSzPts val="1900"/>
              <a:buFont typeface="Arial"/>
              <a:buChar char="•"/>
            </a:pPr>
            <a:r>
              <a:rPr lang="en-US" sz="1900" b="0" i="0">
                <a:latin typeface="Lato"/>
                <a:ea typeface="Lato"/>
                <a:cs typeface="Lato"/>
                <a:sym typeface="Lato"/>
              </a:rPr>
              <a:t>Did you use any </a:t>
            </a:r>
            <a:r>
              <a:rPr lang="en-US" sz="1900" b="1" i="0">
                <a:latin typeface="Lato"/>
                <a:ea typeface="Lato"/>
                <a:cs typeface="Lato"/>
                <a:sym typeface="Lato"/>
              </a:rPr>
              <a:t>numerical </a:t>
            </a:r>
            <a:r>
              <a:rPr lang="en-US" sz="1900" b="0" i="0">
                <a:latin typeface="Lato"/>
                <a:ea typeface="Lato"/>
                <a:cs typeface="Lato"/>
                <a:sym typeface="Lato"/>
              </a:rPr>
              <a:t>or </a:t>
            </a:r>
            <a:r>
              <a:rPr lang="en-US" sz="1900" b="1" i="0">
                <a:latin typeface="Lato"/>
                <a:ea typeface="Lato"/>
                <a:cs typeface="Lato"/>
                <a:sym typeface="Lato"/>
              </a:rPr>
              <a:t>graphical techniques </a:t>
            </a:r>
            <a:r>
              <a:rPr lang="en-US" sz="1900" b="0" i="0">
                <a:latin typeface="Lato"/>
                <a:ea typeface="Lato"/>
                <a:cs typeface="Lato"/>
                <a:sym typeface="Lato"/>
              </a:rPr>
              <a:t>(graph/chart types) to analyze your data?</a:t>
            </a:r>
            <a:endParaRPr/>
          </a:p>
          <a:p>
            <a:pPr marL="742950" lvl="1" indent="-285750" algn="l" rtl="0">
              <a:lnSpc>
                <a:spcPct val="90000"/>
              </a:lnSpc>
              <a:spcBef>
                <a:spcPts val="500"/>
              </a:spcBef>
              <a:spcAft>
                <a:spcPts val="0"/>
              </a:spcAft>
              <a:buClr>
                <a:schemeClr val="dk1"/>
              </a:buClr>
              <a:buSzPts val="1900"/>
              <a:buFont typeface="Arial"/>
              <a:buChar char="•"/>
            </a:pPr>
            <a:r>
              <a:rPr lang="en-US" sz="1900">
                <a:latin typeface="Lato"/>
                <a:ea typeface="Lato"/>
                <a:cs typeface="Lato"/>
                <a:sym typeface="Lato"/>
              </a:rPr>
              <a:t>Which </a:t>
            </a:r>
            <a:r>
              <a:rPr lang="en-US" sz="1900" b="1">
                <a:latin typeface="Lato"/>
                <a:ea typeface="Lato"/>
                <a:cs typeface="Lato"/>
                <a:sym typeface="Lato"/>
              </a:rPr>
              <a:t>s</a:t>
            </a:r>
            <a:r>
              <a:rPr lang="en-US" sz="1900" b="1" i="0">
                <a:latin typeface="Lato"/>
                <a:ea typeface="Lato"/>
                <a:cs typeface="Lato"/>
                <a:sym typeface="Lato"/>
              </a:rPr>
              <a:t>tatistical tests </a:t>
            </a:r>
            <a:r>
              <a:rPr lang="en-US" sz="1900" i="0">
                <a:latin typeface="Lato"/>
                <a:ea typeface="Lato"/>
                <a:cs typeface="Lato"/>
                <a:sym typeface="Lato"/>
              </a:rPr>
              <a:t>did you use to analyze your data? You will want to</a:t>
            </a:r>
            <a:r>
              <a:rPr lang="en-US" sz="1900" b="0" i="0">
                <a:latin typeface="Lato"/>
                <a:ea typeface="Lato"/>
                <a:cs typeface="Lato"/>
                <a:sym typeface="Lato"/>
              </a:rPr>
              <a:t> reference the particular questions the tests address, e.g., "A t-test was used to compare pattern formation time before and after adding 20% ethanol to the culture plate."</a:t>
            </a:r>
            <a:endParaRPr/>
          </a:p>
          <a:p>
            <a:pPr marL="1143000" lvl="2" indent="-228600" algn="l" rtl="0">
              <a:lnSpc>
                <a:spcPct val="90000"/>
              </a:lnSpc>
              <a:spcBef>
                <a:spcPts val="500"/>
              </a:spcBef>
              <a:spcAft>
                <a:spcPts val="0"/>
              </a:spcAft>
              <a:buClr>
                <a:schemeClr val="dk1"/>
              </a:buClr>
              <a:buSzPts val="1900"/>
              <a:buFont typeface="Arial"/>
              <a:buChar char="•"/>
            </a:pPr>
            <a:r>
              <a:rPr lang="en-US" sz="1900" b="0" i="0">
                <a:latin typeface="Lato"/>
                <a:ea typeface="Lato"/>
                <a:cs typeface="Lato"/>
                <a:sym typeface="Lato"/>
              </a:rPr>
              <a:t>The probability level (p-value) at which you determined significance (this would be p ≤ 0.05)</a:t>
            </a:r>
            <a:endParaRPr/>
          </a:p>
          <a:p>
            <a:pPr marL="228600" lvl="0" indent="-107950" algn="l" rtl="0">
              <a:lnSpc>
                <a:spcPct val="90000"/>
              </a:lnSpc>
              <a:spcBef>
                <a:spcPts val="1000"/>
              </a:spcBef>
              <a:spcAft>
                <a:spcPts val="0"/>
              </a:spcAft>
              <a:buClr>
                <a:schemeClr val="dk1"/>
              </a:buClr>
              <a:buSzPts val="1900"/>
              <a:buNone/>
            </a:pPr>
            <a:endParaRPr sz="1900"/>
          </a:p>
        </p:txBody>
      </p:sp>
      <p:sp>
        <p:nvSpPr>
          <p:cNvPr id="5" name="Footer Placeholder 4">
            <a:extLst>
              <a:ext uri="{FF2B5EF4-FFF2-40B4-BE49-F238E27FC236}">
                <a16:creationId xmlns:a16="http://schemas.microsoft.com/office/drawing/2014/main" id="{CEF0A51C-F236-0F83-2E1B-1A21890E8571}"/>
              </a:ext>
            </a:extLst>
          </p:cNvPr>
          <p:cNvSpPr txBox="1">
            <a:spLocks noGrp="1"/>
          </p:cNvSpPr>
          <p:nvPr>
            <p:ph type="ftr" idx="11"/>
          </p:nvPr>
        </p:nvSpPr>
        <p:spPr>
          <a:xfrm>
            <a:off x="9567041" y="6529423"/>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55</a:t>
            </a:fld>
            <a:r>
              <a:rPr lang="en-US" sz="1400" i="1" dirty="0">
                <a:solidFill>
                  <a:schemeClr val="tx1"/>
                </a:solidFill>
              </a:rPr>
              <a:t> of 97</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07"/>
        <p:cNvGrpSpPr/>
        <p:nvPr/>
      </p:nvGrpSpPr>
      <p:grpSpPr>
        <a:xfrm>
          <a:off x="0" y="0"/>
          <a:ext cx="0" cy="0"/>
          <a:chOff x="0" y="0"/>
          <a:chExt cx="0" cy="0"/>
        </a:xfrm>
      </p:grpSpPr>
      <p:sp>
        <p:nvSpPr>
          <p:cNvPr id="908" name="Google Shape;908;p52"/>
          <p:cNvSpPr/>
          <p:nvPr/>
        </p:nvSpPr>
        <p:spPr>
          <a:xfrm>
            <a:off x="0" y="0"/>
            <a:ext cx="4059050" cy="6858000"/>
          </a:xfrm>
          <a:prstGeom prst="rect">
            <a:avLst/>
          </a:prstGeom>
          <a:solidFill>
            <a:srgbClr val="40404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909" name="Google Shape;909;p52"/>
          <p:cNvSpPr txBox="1">
            <a:spLocks noGrp="1"/>
          </p:cNvSpPr>
          <p:nvPr>
            <p:ph type="title"/>
          </p:nvPr>
        </p:nvSpPr>
        <p:spPr>
          <a:xfrm>
            <a:off x="838200" y="1412488"/>
            <a:ext cx="2899189" cy="4363844"/>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FFFFFF"/>
              </a:buClr>
              <a:buSzPts val="4000"/>
              <a:buFont typeface="Calibri"/>
              <a:buNone/>
            </a:pPr>
            <a:r>
              <a:rPr lang="en-US" sz="4000" u="sng">
                <a:solidFill>
                  <a:srgbClr val="FFFFFF"/>
                </a:solidFill>
                <a:latin typeface="Calibri"/>
                <a:ea typeface="Calibri"/>
                <a:cs typeface="Calibri"/>
                <a:sym typeface="Calibri"/>
              </a:rPr>
              <a:t>Example Layout for Materials and Methods: </a:t>
            </a:r>
            <a:endParaRPr/>
          </a:p>
        </p:txBody>
      </p:sp>
      <p:sp>
        <p:nvSpPr>
          <p:cNvPr id="910" name="Google Shape;910;p52"/>
          <p:cNvSpPr txBox="1">
            <a:spLocks noGrp="1"/>
          </p:cNvSpPr>
          <p:nvPr>
            <p:ph type="body" idx="1"/>
          </p:nvPr>
        </p:nvSpPr>
        <p:spPr>
          <a:xfrm>
            <a:off x="4380855" y="1412489"/>
            <a:ext cx="3427283" cy="4363844"/>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000"/>
              <a:buChar char="•"/>
            </a:pPr>
            <a:r>
              <a:rPr lang="en-US" sz="2000" b="1" u="sng"/>
              <a:t>Chemotaxis</a:t>
            </a:r>
            <a:endParaRPr sz="2000"/>
          </a:p>
          <a:p>
            <a:pPr marL="0" lvl="0" indent="0" algn="l" rtl="0">
              <a:lnSpc>
                <a:spcPct val="90000"/>
              </a:lnSpc>
              <a:spcBef>
                <a:spcPts val="1000"/>
              </a:spcBef>
              <a:spcAft>
                <a:spcPts val="0"/>
              </a:spcAft>
              <a:buClr>
                <a:schemeClr val="dk1"/>
              </a:buClr>
              <a:buSzPts val="2000"/>
              <a:buNone/>
            </a:pPr>
            <a:r>
              <a:rPr lang="en-US" sz="2000" u="sng"/>
              <a:t>Experimental Design:</a:t>
            </a:r>
            <a:endParaRPr sz="2000"/>
          </a:p>
          <a:p>
            <a:pPr marL="0" lvl="0" indent="127000" algn="l" rtl="0">
              <a:lnSpc>
                <a:spcPct val="90000"/>
              </a:lnSpc>
              <a:spcBef>
                <a:spcPts val="1000"/>
              </a:spcBef>
              <a:spcAft>
                <a:spcPts val="0"/>
              </a:spcAft>
              <a:buClr>
                <a:schemeClr val="dk1"/>
              </a:buClr>
              <a:buSzPts val="2000"/>
              <a:buNone/>
            </a:pPr>
            <a:endParaRPr sz="2000"/>
          </a:p>
          <a:p>
            <a:pPr marL="0" lvl="0" indent="0" algn="l" rtl="0">
              <a:lnSpc>
                <a:spcPct val="90000"/>
              </a:lnSpc>
              <a:spcBef>
                <a:spcPts val="1000"/>
              </a:spcBef>
              <a:spcAft>
                <a:spcPts val="0"/>
              </a:spcAft>
              <a:buClr>
                <a:schemeClr val="dk1"/>
              </a:buClr>
              <a:buSzPts val="2000"/>
              <a:buNone/>
            </a:pPr>
            <a:r>
              <a:rPr lang="en-US" sz="2000" u="sng"/>
              <a:t>Protocol:</a:t>
            </a:r>
            <a:endParaRPr sz="2000"/>
          </a:p>
          <a:p>
            <a:pPr marL="0" lvl="0" indent="0" algn="l" rtl="0">
              <a:lnSpc>
                <a:spcPct val="90000"/>
              </a:lnSpc>
              <a:spcBef>
                <a:spcPts val="1000"/>
              </a:spcBef>
              <a:spcAft>
                <a:spcPts val="0"/>
              </a:spcAft>
              <a:buClr>
                <a:schemeClr val="dk1"/>
              </a:buClr>
              <a:buSzPts val="2000"/>
              <a:buNone/>
            </a:pPr>
            <a:r>
              <a:rPr lang="en-US" sz="2000"/>
              <a:t>	</a:t>
            </a:r>
            <a:endParaRPr/>
          </a:p>
          <a:p>
            <a:pPr marL="0" lvl="0" indent="0" algn="l" rtl="0">
              <a:lnSpc>
                <a:spcPct val="90000"/>
              </a:lnSpc>
              <a:spcBef>
                <a:spcPts val="1000"/>
              </a:spcBef>
              <a:spcAft>
                <a:spcPts val="0"/>
              </a:spcAft>
              <a:buClr>
                <a:schemeClr val="dk1"/>
              </a:buClr>
              <a:buSzPts val="2000"/>
              <a:buNone/>
            </a:pPr>
            <a:r>
              <a:rPr lang="en-US" sz="2000" u="sng"/>
              <a:t>Data Analysis:</a:t>
            </a:r>
            <a:r>
              <a:rPr lang="en-US" sz="2000"/>
              <a:t> </a:t>
            </a:r>
            <a:endParaRPr/>
          </a:p>
        </p:txBody>
      </p:sp>
      <p:cxnSp>
        <p:nvCxnSpPr>
          <p:cNvPr id="911" name="Google Shape;911;p52"/>
          <p:cNvCxnSpPr/>
          <p:nvPr/>
        </p:nvCxnSpPr>
        <p:spPr>
          <a:xfrm>
            <a:off x="8129871" y="1412488"/>
            <a:ext cx="0" cy="3657600"/>
          </a:xfrm>
          <a:prstGeom prst="straightConnector1">
            <a:avLst/>
          </a:prstGeom>
          <a:noFill/>
          <a:ln w="12700" cap="flat" cmpd="sng">
            <a:solidFill>
              <a:srgbClr val="7F7F7F"/>
            </a:solidFill>
            <a:prstDash val="solid"/>
            <a:miter lim="800000"/>
            <a:headEnd type="none" w="sm" len="sm"/>
            <a:tailEnd type="none" w="sm" len="sm"/>
          </a:ln>
        </p:spPr>
      </p:cxnSp>
      <p:sp>
        <p:nvSpPr>
          <p:cNvPr id="912" name="Google Shape;912;p52"/>
          <p:cNvSpPr txBox="1"/>
          <p:nvPr/>
        </p:nvSpPr>
        <p:spPr>
          <a:xfrm>
            <a:off x="8451604" y="1412489"/>
            <a:ext cx="3197701" cy="4363844"/>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Clr>
                <a:schemeClr val="dk1"/>
              </a:buClr>
              <a:buSzPts val="2000"/>
              <a:buFont typeface="Arial"/>
              <a:buChar char="•"/>
            </a:pPr>
            <a:r>
              <a:rPr lang="en-US" sz="2000" b="1" u="sng">
                <a:solidFill>
                  <a:schemeClr val="dk1"/>
                </a:solidFill>
                <a:latin typeface="Calibri"/>
                <a:ea typeface="Calibri"/>
                <a:cs typeface="Calibri"/>
                <a:sym typeface="Calibri"/>
              </a:rPr>
              <a:t>Bioconvection</a:t>
            </a:r>
            <a:endParaRPr sz="2000">
              <a:solidFill>
                <a:schemeClr val="dk1"/>
              </a:solidFill>
              <a:latin typeface="Calibri"/>
              <a:ea typeface="Calibri"/>
              <a:cs typeface="Calibri"/>
              <a:sym typeface="Calibri"/>
            </a:endParaRPr>
          </a:p>
          <a:p>
            <a:pPr marL="0" marR="0" lvl="0" indent="0" algn="l" rtl="0">
              <a:lnSpc>
                <a:spcPct val="90000"/>
              </a:lnSpc>
              <a:spcBef>
                <a:spcPts val="1000"/>
              </a:spcBef>
              <a:spcAft>
                <a:spcPts val="0"/>
              </a:spcAft>
              <a:buClr>
                <a:schemeClr val="dk1"/>
              </a:buClr>
              <a:buSzPts val="2000"/>
              <a:buFont typeface="Arial"/>
              <a:buChar char="•"/>
            </a:pPr>
            <a:r>
              <a:rPr lang="en-US" sz="2000" u="sng">
                <a:solidFill>
                  <a:schemeClr val="dk1"/>
                </a:solidFill>
                <a:latin typeface="Calibri"/>
                <a:ea typeface="Calibri"/>
                <a:cs typeface="Calibri"/>
                <a:sym typeface="Calibri"/>
              </a:rPr>
              <a:t>Experimental Design:</a:t>
            </a:r>
            <a:endParaRPr sz="2000">
              <a:solidFill>
                <a:schemeClr val="dk1"/>
              </a:solidFill>
              <a:latin typeface="Calibri"/>
              <a:ea typeface="Calibri"/>
              <a:cs typeface="Calibri"/>
              <a:sym typeface="Calibri"/>
            </a:endParaRPr>
          </a:p>
          <a:p>
            <a:pPr marL="0" marR="0" lvl="0" indent="127000" algn="l" rtl="0">
              <a:lnSpc>
                <a:spcPct val="90000"/>
              </a:lnSpc>
              <a:spcBef>
                <a:spcPts val="1000"/>
              </a:spcBef>
              <a:spcAft>
                <a:spcPts val="0"/>
              </a:spcAft>
              <a:buClr>
                <a:schemeClr val="dk1"/>
              </a:buClr>
              <a:buSzPts val="2000"/>
              <a:buFont typeface="Arial"/>
              <a:buNone/>
            </a:pPr>
            <a:endParaRPr sz="2000">
              <a:solidFill>
                <a:schemeClr val="dk1"/>
              </a:solidFill>
              <a:latin typeface="Calibri"/>
              <a:ea typeface="Calibri"/>
              <a:cs typeface="Calibri"/>
              <a:sym typeface="Calibri"/>
            </a:endParaRPr>
          </a:p>
          <a:p>
            <a:pPr marL="0" marR="0" lvl="0" indent="0" algn="l" rtl="0">
              <a:lnSpc>
                <a:spcPct val="90000"/>
              </a:lnSpc>
              <a:spcBef>
                <a:spcPts val="1000"/>
              </a:spcBef>
              <a:spcAft>
                <a:spcPts val="0"/>
              </a:spcAft>
              <a:buClr>
                <a:schemeClr val="dk1"/>
              </a:buClr>
              <a:buSzPts val="2000"/>
              <a:buFont typeface="Arial"/>
              <a:buChar char="•"/>
            </a:pPr>
            <a:r>
              <a:rPr lang="en-US" sz="2000" u="sng">
                <a:solidFill>
                  <a:schemeClr val="dk1"/>
                </a:solidFill>
                <a:latin typeface="Calibri"/>
                <a:ea typeface="Calibri"/>
                <a:cs typeface="Calibri"/>
                <a:sym typeface="Calibri"/>
              </a:rPr>
              <a:t>Protocol:</a:t>
            </a:r>
            <a:endParaRPr sz="2000">
              <a:solidFill>
                <a:schemeClr val="dk1"/>
              </a:solidFill>
              <a:latin typeface="Calibri"/>
              <a:ea typeface="Calibri"/>
              <a:cs typeface="Calibri"/>
              <a:sym typeface="Calibri"/>
            </a:endParaRPr>
          </a:p>
          <a:p>
            <a:pPr marL="0" marR="0" lvl="0" indent="0" algn="l" rtl="0">
              <a:lnSpc>
                <a:spcPct val="90000"/>
              </a:lnSpc>
              <a:spcBef>
                <a:spcPts val="1000"/>
              </a:spcBef>
              <a:spcAft>
                <a:spcPts val="0"/>
              </a:spcAft>
              <a:buClr>
                <a:schemeClr val="dk1"/>
              </a:buClr>
              <a:buSzPts val="2000"/>
              <a:buFont typeface="Arial"/>
              <a:buNone/>
            </a:pPr>
            <a:r>
              <a:rPr lang="en-US" sz="2000">
                <a:solidFill>
                  <a:schemeClr val="dk1"/>
                </a:solidFill>
                <a:latin typeface="Calibri"/>
                <a:ea typeface="Calibri"/>
                <a:cs typeface="Calibri"/>
                <a:sym typeface="Calibri"/>
              </a:rPr>
              <a:t>	</a:t>
            </a:r>
            <a:endParaRPr/>
          </a:p>
          <a:p>
            <a:pPr marL="0" marR="0" lvl="0" indent="0" algn="l" rtl="0">
              <a:lnSpc>
                <a:spcPct val="90000"/>
              </a:lnSpc>
              <a:spcBef>
                <a:spcPts val="1000"/>
              </a:spcBef>
              <a:spcAft>
                <a:spcPts val="0"/>
              </a:spcAft>
              <a:buClr>
                <a:schemeClr val="dk1"/>
              </a:buClr>
              <a:buSzPts val="2000"/>
              <a:buFont typeface="Arial"/>
              <a:buChar char="•"/>
            </a:pPr>
            <a:r>
              <a:rPr lang="en-US" sz="2000" u="sng">
                <a:solidFill>
                  <a:schemeClr val="dk1"/>
                </a:solidFill>
                <a:latin typeface="Calibri"/>
                <a:ea typeface="Calibri"/>
                <a:cs typeface="Calibri"/>
                <a:sym typeface="Calibri"/>
              </a:rPr>
              <a:t>Data Analysis:</a:t>
            </a:r>
            <a:r>
              <a:rPr lang="en-US" sz="2000">
                <a:solidFill>
                  <a:schemeClr val="dk1"/>
                </a:solidFill>
                <a:latin typeface="Calibri"/>
                <a:ea typeface="Calibri"/>
                <a:cs typeface="Calibri"/>
                <a:sym typeface="Calibri"/>
              </a:rPr>
              <a:t> </a:t>
            </a:r>
            <a:endParaRPr/>
          </a:p>
        </p:txBody>
      </p:sp>
      <p:sp>
        <p:nvSpPr>
          <p:cNvPr id="5" name="Footer Placeholder 4">
            <a:extLst>
              <a:ext uri="{FF2B5EF4-FFF2-40B4-BE49-F238E27FC236}">
                <a16:creationId xmlns:a16="http://schemas.microsoft.com/office/drawing/2014/main" id="{B80FAA89-F423-243B-3705-40A1E536C012}"/>
              </a:ext>
            </a:extLst>
          </p:cNvPr>
          <p:cNvSpPr txBox="1">
            <a:spLocks noGrp="1"/>
          </p:cNvSpPr>
          <p:nvPr>
            <p:ph type="ftr" idx="11"/>
          </p:nvPr>
        </p:nvSpPr>
        <p:spPr>
          <a:xfrm>
            <a:off x="9591905"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56</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17"/>
        <p:cNvGrpSpPr/>
        <p:nvPr/>
      </p:nvGrpSpPr>
      <p:grpSpPr>
        <a:xfrm>
          <a:off x="0" y="0"/>
          <a:ext cx="0" cy="0"/>
          <a:chOff x="0" y="0"/>
          <a:chExt cx="0" cy="0"/>
        </a:xfrm>
      </p:grpSpPr>
      <p:sp>
        <p:nvSpPr>
          <p:cNvPr id="918" name="Google Shape;918;p5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19" name="Google Shape;919;p53"/>
          <p:cNvSpPr/>
          <p:nvPr/>
        </p:nvSpPr>
        <p:spPr>
          <a:xfrm>
            <a:off x="0" y="0"/>
            <a:ext cx="8748215" cy="6857999"/>
          </a:xfrm>
          <a:custGeom>
            <a:avLst/>
            <a:gdLst/>
            <a:ahLst/>
            <a:cxnLst/>
            <a:rect l="l" t="t" r="r" b="b"/>
            <a:pathLst>
              <a:path w="9024730" h="6857999" extrusionOk="0">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20" name="Google Shape;920;p53"/>
          <p:cNvSpPr txBox="1">
            <a:spLocks noGrp="1"/>
          </p:cNvSpPr>
          <p:nvPr>
            <p:ph type="title"/>
          </p:nvPr>
        </p:nvSpPr>
        <p:spPr>
          <a:xfrm>
            <a:off x="1137034" y="609600"/>
            <a:ext cx="6881026" cy="13228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Tips for Writing: Materials and Methods</a:t>
            </a:r>
            <a:endParaRPr/>
          </a:p>
        </p:txBody>
      </p:sp>
      <p:sp>
        <p:nvSpPr>
          <p:cNvPr id="921" name="Google Shape;921;p53"/>
          <p:cNvSpPr txBox="1">
            <a:spLocks noGrp="1"/>
          </p:cNvSpPr>
          <p:nvPr>
            <p:ph type="body" idx="1"/>
          </p:nvPr>
        </p:nvSpPr>
        <p:spPr>
          <a:xfrm>
            <a:off x="487810" y="2194102"/>
            <a:ext cx="6573951" cy="4353002"/>
          </a:xfrm>
          <a:prstGeom prst="rect">
            <a:avLst/>
          </a:prstGeom>
          <a:noFill/>
          <a:ln>
            <a:noFill/>
          </a:ln>
        </p:spPr>
        <p:txBody>
          <a:bodyPr spcFirstLastPara="1" wrap="square" lIns="91425" tIns="45700" rIns="91425" bIns="45700" anchor="t" anchorCtr="0">
            <a:normAutofit fontScale="92500" lnSpcReduction="20000"/>
          </a:bodyPr>
          <a:lstStyle/>
          <a:p>
            <a:pPr marL="228600" lvl="0" indent="-228631" algn="l" rtl="0">
              <a:lnSpc>
                <a:spcPct val="90000"/>
              </a:lnSpc>
              <a:spcBef>
                <a:spcPts val="0"/>
              </a:spcBef>
              <a:spcAft>
                <a:spcPts val="0"/>
              </a:spcAft>
              <a:buClr>
                <a:schemeClr val="dk1"/>
              </a:buClr>
              <a:buSzPct val="100000"/>
              <a:buChar char="•"/>
            </a:pPr>
            <a:r>
              <a:rPr lang="en-US" sz="1900"/>
              <a:t>Be concise and descriptive</a:t>
            </a:r>
            <a:endParaRPr/>
          </a:p>
          <a:p>
            <a:pPr marL="685800" lvl="1" indent="-228631" algn="l" rtl="0">
              <a:lnSpc>
                <a:spcPct val="90000"/>
              </a:lnSpc>
              <a:spcBef>
                <a:spcPts val="500"/>
              </a:spcBef>
              <a:spcAft>
                <a:spcPts val="0"/>
              </a:spcAft>
              <a:buClr>
                <a:schemeClr val="dk1"/>
              </a:buClr>
              <a:buSzPct val="100000"/>
              <a:buChar char="•"/>
            </a:pPr>
            <a:r>
              <a:rPr lang="en-US" sz="1900"/>
              <a:t>Do not be vague when writing your protocol</a:t>
            </a:r>
            <a:endParaRPr/>
          </a:p>
          <a:p>
            <a:pPr marL="1143000" lvl="2" indent="-228631" algn="l" rtl="0">
              <a:lnSpc>
                <a:spcPct val="90000"/>
              </a:lnSpc>
              <a:spcBef>
                <a:spcPts val="500"/>
              </a:spcBef>
              <a:spcAft>
                <a:spcPts val="0"/>
              </a:spcAft>
              <a:buClr>
                <a:schemeClr val="dk1"/>
              </a:buClr>
              <a:buSzPct val="100000"/>
              <a:buChar char="•"/>
            </a:pPr>
            <a:r>
              <a:rPr lang="en-US" sz="1900"/>
              <a:t>But don’t be longwinded when defining what was done</a:t>
            </a:r>
            <a:endParaRPr/>
          </a:p>
          <a:p>
            <a:pPr marL="228600" lvl="0" indent="-228631" algn="l" rtl="0">
              <a:lnSpc>
                <a:spcPct val="90000"/>
              </a:lnSpc>
              <a:spcBef>
                <a:spcPts val="1000"/>
              </a:spcBef>
              <a:spcAft>
                <a:spcPts val="0"/>
              </a:spcAft>
              <a:buClr>
                <a:schemeClr val="dk1"/>
              </a:buClr>
              <a:buSzPct val="100000"/>
              <a:buChar char="•"/>
            </a:pPr>
            <a:r>
              <a:rPr lang="en-US" sz="1900"/>
              <a:t>Do not write in the future tense, write in the past tense. </a:t>
            </a:r>
            <a:endParaRPr/>
          </a:p>
          <a:p>
            <a:pPr marL="685800" lvl="1" indent="-228631" algn="l" rtl="0">
              <a:lnSpc>
                <a:spcPct val="90000"/>
              </a:lnSpc>
              <a:spcBef>
                <a:spcPts val="500"/>
              </a:spcBef>
              <a:spcAft>
                <a:spcPts val="0"/>
              </a:spcAft>
              <a:buClr>
                <a:schemeClr val="dk1"/>
              </a:buClr>
              <a:buSzPct val="100000"/>
              <a:buChar char="•"/>
            </a:pPr>
            <a:r>
              <a:rPr lang="en-US" sz="1900"/>
              <a:t>You have already performed the experiments; writing the future tense implies you have not yet done the experiments</a:t>
            </a:r>
            <a:endParaRPr/>
          </a:p>
          <a:p>
            <a:pPr marL="228600" lvl="0" indent="-228631" algn="l" rtl="0">
              <a:lnSpc>
                <a:spcPct val="90000"/>
              </a:lnSpc>
              <a:spcBef>
                <a:spcPts val="1000"/>
              </a:spcBef>
              <a:spcAft>
                <a:spcPts val="0"/>
              </a:spcAft>
              <a:buClr>
                <a:schemeClr val="dk1"/>
              </a:buClr>
              <a:buSzPct val="100000"/>
              <a:buChar char="•"/>
            </a:pPr>
            <a:r>
              <a:rPr lang="en-US" sz="1900"/>
              <a:t>Do not write step-by-step instructions</a:t>
            </a:r>
            <a:endParaRPr/>
          </a:p>
          <a:p>
            <a:pPr marL="685800" lvl="1" indent="-228631" algn="l" rtl="0">
              <a:lnSpc>
                <a:spcPct val="90000"/>
              </a:lnSpc>
              <a:spcBef>
                <a:spcPts val="500"/>
              </a:spcBef>
              <a:spcAft>
                <a:spcPts val="0"/>
              </a:spcAft>
              <a:buClr>
                <a:schemeClr val="dk1"/>
              </a:buClr>
              <a:buSzPct val="100000"/>
              <a:buChar char="•"/>
            </a:pPr>
            <a:r>
              <a:rPr lang="en-US" sz="1900" b="0" i="0"/>
              <a:t> Your methods itself are essentially you recounting what was done during your experiments</a:t>
            </a:r>
            <a:endParaRPr/>
          </a:p>
          <a:p>
            <a:pPr marL="1143000" lvl="2" indent="-228631" algn="l" rtl="0">
              <a:lnSpc>
                <a:spcPct val="90000"/>
              </a:lnSpc>
              <a:spcBef>
                <a:spcPts val="500"/>
              </a:spcBef>
              <a:spcAft>
                <a:spcPts val="0"/>
              </a:spcAft>
              <a:buClr>
                <a:schemeClr val="dk1"/>
              </a:buClr>
              <a:buSzPct val="100000"/>
              <a:buChar char="•"/>
            </a:pPr>
            <a:r>
              <a:rPr lang="en-US" sz="1900"/>
              <a:t>You do not need to mention smaller details, such as your partner did specific tasks.</a:t>
            </a:r>
            <a:endParaRPr/>
          </a:p>
          <a:p>
            <a:pPr marL="1143000" lvl="2" indent="-228631" algn="l" rtl="0">
              <a:lnSpc>
                <a:spcPct val="90000"/>
              </a:lnSpc>
              <a:spcBef>
                <a:spcPts val="500"/>
              </a:spcBef>
              <a:spcAft>
                <a:spcPts val="0"/>
              </a:spcAft>
              <a:buClr>
                <a:schemeClr val="dk1"/>
              </a:buClr>
              <a:buSzPct val="100000"/>
              <a:buChar char="•"/>
            </a:pPr>
            <a:r>
              <a:rPr lang="en-US" sz="1900"/>
              <a:t>Your reader wants to know what happened during the experiment, but not the play-by-play</a:t>
            </a:r>
            <a:endParaRPr/>
          </a:p>
          <a:p>
            <a:pPr marL="1600200" lvl="3" indent="-228631" algn="l" rtl="0">
              <a:lnSpc>
                <a:spcPct val="90000"/>
              </a:lnSpc>
              <a:spcBef>
                <a:spcPts val="500"/>
              </a:spcBef>
              <a:spcAft>
                <a:spcPts val="0"/>
              </a:spcAft>
              <a:buClr>
                <a:schemeClr val="dk1"/>
              </a:buClr>
              <a:buSzPct val="100000"/>
              <a:buChar char="•"/>
            </a:pPr>
            <a:r>
              <a:rPr lang="en-US" sz="1900"/>
              <a:t>No need to say: "My partner took the 1L beaker and then added 500mL of water while I watched.” </a:t>
            </a:r>
            <a:endParaRPr/>
          </a:p>
          <a:p>
            <a:pPr marL="1600200" lvl="3" indent="-228631" algn="l" rtl="0">
              <a:lnSpc>
                <a:spcPct val="90000"/>
              </a:lnSpc>
              <a:spcBef>
                <a:spcPts val="500"/>
              </a:spcBef>
              <a:spcAft>
                <a:spcPts val="0"/>
              </a:spcAft>
              <a:buClr>
                <a:schemeClr val="dk1"/>
              </a:buClr>
              <a:buSzPct val="100000"/>
              <a:buChar char="•"/>
            </a:pPr>
            <a:r>
              <a:rPr lang="en-US" sz="1900"/>
              <a:t>Instead, you should say: “We added 500mL of water to a 1L beaker.”</a:t>
            </a:r>
            <a:endParaRPr/>
          </a:p>
          <a:p>
            <a:pPr marL="228600" lvl="0" indent="-152273" algn="l" rtl="0">
              <a:lnSpc>
                <a:spcPct val="90000"/>
              </a:lnSpc>
              <a:spcBef>
                <a:spcPts val="1000"/>
              </a:spcBef>
              <a:spcAft>
                <a:spcPts val="0"/>
              </a:spcAft>
              <a:buClr>
                <a:schemeClr val="dk1"/>
              </a:buClr>
              <a:buSzPct val="100000"/>
              <a:buNone/>
            </a:pPr>
            <a:endParaRPr sz="1300"/>
          </a:p>
        </p:txBody>
      </p:sp>
      <p:pic>
        <p:nvPicPr>
          <p:cNvPr id="922" name="Google Shape;922;p53" descr="Pencil"/>
          <p:cNvPicPr preferRelativeResize="0"/>
          <p:nvPr/>
        </p:nvPicPr>
        <p:blipFill rotWithShape="1">
          <a:blip r:embed="rId3">
            <a:alphaModFix/>
          </a:blip>
          <a:srcRect/>
          <a:stretch/>
        </p:blipFill>
        <p:spPr>
          <a:xfrm>
            <a:off x="8795981" y="1990229"/>
            <a:ext cx="2906973" cy="2906973"/>
          </a:xfrm>
          <a:prstGeom prst="rect">
            <a:avLst/>
          </a:prstGeom>
          <a:noFill/>
          <a:ln>
            <a:noFill/>
          </a:ln>
        </p:spPr>
      </p:pic>
      <p:sp>
        <p:nvSpPr>
          <p:cNvPr id="5" name="Footer Placeholder 4">
            <a:extLst>
              <a:ext uri="{FF2B5EF4-FFF2-40B4-BE49-F238E27FC236}">
                <a16:creationId xmlns:a16="http://schemas.microsoft.com/office/drawing/2014/main" id="{FC0F19DB-D17D-9858-9D4B-129FF6BCB017}"/>
              </a:ext>
            </a:extLst>
          </p:cNvPr>
          <p:cNvSpPr txBox="1">
            <a:spLocks noGrp="1"/>
          </p:cNvSpPr>
          <p:nvPr>
            <p:ph type="ftr" idx="11"/>
          </p:nvPr>
        </p:nvSpPr>
        <p:spPr>
          <a:xfrm>
            <a:off x="9567041" y="6521568"/>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57</a:t>
            </a:fld>
            <a:r>
              <a:rPr lang="en-US" sz="1400" i="1" dirty="0">
                <a:solidFill>
                  <a:schemeClr val="tx1"/>
                </a:solidFill>
              </a:rPr>
              <a:t> of 97</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26"/>
        <p:cNvGrpSpPr/>
        <p:nvPr/>
      </p:nvGrpSpPr>
      <p:grpSpPr>
        <a:xfrm>
          <a:off x="0" y="0"/>
          <a:ext cx="0" cy="0"/>
          <a:chOff x="0" y="0"/>
          <a:chExt cx="0" cy="0"/>
        </a:xfrm>
      </p:grpSpPr>
      <p:sp>
        <p:nvSpPr>
          <p:cNvPr id="927" name="Google Shape;927;p54"/>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928" name="Google Shape;928;p54" descr="Graph on document with pen"/>
          <p:cNvPicPr preferRelativeResize="0"/>
          <p:nvPr/>
        </p:nvPicPr>
        <p:blipFill rotWithShape="1">
          <a:blip r:embed="rId3">
            <a:alphaModFix/>
          </a:blip>
          <a:srcRect l="2066" r="13560" b="-1"/>
          <a:stretch/>
        </p:blipFill>
        <p:spPr>
          <a:xfrm>
            <a:off x="3523488" y="10"/>
            <a:ext cx="8668512" cy="6857990"/>
          </a:xfrm>
          <a:prstGeom prst="rect">
            <a:avLst/>
          </a:prstGeom>
          <a:noFill/>
          <a:ln>
            <a:noFill/>
          </a:ln>
        </p:spPr>
      </p:pic>
      <p:sp>
        <p:nvSpPr>
          <p:cNvPr id="929" name="Google Shape;929;p54"/>
          <p:cNvSpPr/>
          <p:nvPr/>
        </p:nvSpPr>
        <p:spPr>
          <a:xfrm>
            <a:off x="3" y="0"/>
            <a:ext cx="9339206" cy="6858000"/>
          </a:xfrm>
          <a:prstGeom prst="rect">
            <a:avLst/>
          </a:prstGeom>
          <a:gradFill>
            <a:gsLst>
              <a:gs pos="0">
                <a:srgbClr val="000000">
                  <a:alpha val="0"/>
                </a:srgbClr>
              </a:gs>
              <a:gs pos="33000">
                <a:srgbClr val="000000">
                  <a:alpha val="63921"/>
                </a:srgbClr>
              </a:gs>
              <a:gs pos="58000">
                <a:schemeClr val="dk1"/>
              </a:gs>
              <a:gs pos="100000">
                <a:schemeClr val="dk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30" name="Google Shape;930;p54"/>
          <p:cNvSpPr txBox="1">
            <a:spLocks noGrp="1"/>
          </p:cNvSpPr>
          <p:nvPr>
            <p:ph type="title"/>
          </p:nvPr>
        </p:nvSpPr>
        <p:spPr>
          <a:xfrm>
            <a:off x="477981" y="1122363"/>
            <a:ext cx="4023360" cy="3204134"/>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lt1"/>
              </a:buClr>
              <a:buSzPts val="4800"/>
              <a:buFont typeface="Calibri"/>
              <a:buNone/>
            </a:pPr>
            <a:r>
              <a:rPr lang="en-US" sz="4800"/>
              <a:t>The Results</a:t>
            </a:r>
            <a:endParaRPr/>
          </a:p>
        </p:txBody>
      </p:sp>
      <p:sp>
        <p:nvSpPr>
          <p:cNvPr id="931" name="Google Shape;931;p54"/>
          <p:cNvSpPr/>
          <p:nvPr/>
        </p:nvSpPr>
        <p:spPr>
          <a:xfrm rot="5400000">
            <a:off x="759921" y="346791"/>
            <a:ext cx="146304" cy="704088"/>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932" name="Google Shape;932;p54"/>
          <p:cNvSpPr/>
          <p:nvPr/>
        </p:nvSpPr>
        <p:spPr>
          <a:xfrm>
            <a:off x="481029" y="4546920"/>
            <a:ext cx="3977640" cy="1828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38D6995B-CE03-5ABE-FE9D-A75FA67100F8}"/>
              </a:ext>
            </a:extLst>
          </p:cNvPr>
          <p:cNvSpPr txBox="1">
            <a:spLocks noGrp="1"/>
          </p:cNvSpPr>
          <p:nvPr>
            <p:ph type="ftr" idx="11"/>
          </p:nvPr>
        </p:nvSpPr>
        <p:spPr>
          <a:xfrm>
            <a:off x="9503596" y="6492865"/>
            <a:ext cx="4114800" cy="365125"/>
          </a:xfrm>
          <a:prstGeom prst="rect">
            <a:avLst/>
          </a:prstGeom>
          <a:noFill/>
        </p:spPr>
        <p:txBody>
          <a:bodyPr wrap="square" rtlCol="0">
            <a:spAutoFit/>
          </a:bodyPr>
          <a:lstStyle/>
          <a:p>
            <a:r>
              <a:rPr lang="en-US" sz="1400" i="1">
                <a:solidFill>
                  <a:schemeClr val="tx1"/>
                </a:solidFill>
              </a:rPr>
              <a:t>Slide </a:t>
            </a:r>
            <a:fld id="{18C81A75-8FD0-4DA0-9FAF-3618E1711803}" type="slidenum">
              <a:rPr lang="en-US" sz="1400" i="1" smtClean="0">
                <a:solidFill>
                  <a:schemeClr val="tx1"/>
                </a:solidFill>
              </a:rPr>
              <a:t>58</a:t>
            </a:fld>
            <a:r>
              <a:rPr lang="en-US" sz="1400" i="1">
                <a:solidFill>
                  <a:schemeClr val="tx1"/>
                </a:solidFill>
              </a:rPr>
              <a:t> of 86</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36"/>
        <p:cNvGrpSpPr/>
        <p:nvPr/>
      </p:nvGrpSpPr>
      <p:grpSpPr>
        <a:xfrm>
          <a:off x="0" y="0"/>
          <a:ext cx="0" cy="0"/>
          <a:chOff x="0" y="0"/>
          <a:chExt cx="0" cy="0"/>
        </a:xfrm>
      </p:grpSpPr>
      <p:sp>
        <p:nvSpPr>
          <p:cNvPr id="937" name="Google Shape;937;p5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38" name="Google Shape;938;p55"/>
          <p:cNvSpPr txBox="1">
            <a:spLocks noGrp="1"/>
          </p:cNvSpPr>
          <p:nvPr>
            <p:ph type="title"/>
          </p:nvPr>
        </p:nvSpPr>
        <p:spPr>
          <a:xfrm>
            <a:off x="5080216" y="1076324"/>
            <a:ext cx="6272784" cy="153505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200"/>
              <a:buFont typeface="Calibri"/>
              <a:buNone/>
            </a:pPr>
            <a:r>
              <a:rPr lang="en-US" sz="5200" u="sng"/>
              <a:t>Results</a:t>
            </a:r>
            <a:endParaRPr/>
          </a:p>
        </p:txBody>
      </p:sp>
      <p:pic>
        <p:nvPicPr>
          <p:cNvPr id="939" name="Google Shape;939;p55" descr="Magnifying glass on clear background"/>
          <p:cNvPicPr preferRelativeResize="0"/>
          <p:nvPr/>
        </p:nvPicPr>
        <p:blipFill rotWithShape="1">
          <a:blip r:embed="rId3">
            <a:alphaModFix/>
          </a:blip>
          <a:srcRect l="41214" r="14934" b="-1"/>
          <a:stretch/>
        </p:blipFill>
        <p:spPr>
          <a:xfrm>
            <a:off x="20" y="10"/>
            <a:ext cx="4505305" cy="6857990"/>
          </a:xfrm>
          <a:prstGeom prst="rect">
            <a:avLst/>
          </a:prstGeom>
          <a:noFill/>
          <a:ln>
            <a:noFill/>
          </a:ln>
        </p:spPr>
      </p:pic>
      <p:sp>
        <p:nvSpPr>
          <p:cNvPr id="940" name="Google Shape;940;p55"/>
          <p:cNvSpPr/>
          <p:nvPr/>
        </p:nvSpPr>
        <p:spPr>
          <a:xfrm rot="5400000">
            <a:off x="5317960" y="363389"/>
            <a:ext cx="73152" cy="548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941" name="Google Shape;941;p55"/>
          <p:cNvSpPr/>
          <p:nvPr/>
        </p:nvSpPr>
        <p:spPr>
          <a:xfrm>
            <a:off x="5099266" y="2935541"/>
            <a:ext cx="6217920"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942" name="Google Shape;942;p55"/>
          <p:cNvSpPr txBox="1">
            <a:spLocks noGrp="1"/>
          </p:cNvSpPr>
          <p:nvPr>
            <p:ph type="body" idx="1"/>
          </p:nvPr>
        </p:nvSpPr>
        <p:spPr>
          <a:xfrm>
            <a:off x="5080216" y="3351276"/>
            <a:ext cx="6272784" cy="2825686"/>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US" sz="2200"/>
              <a:t>Your Results and Discussion are two separate sections, however they are like “Show and Tell”. </a:t>
            </a:r>
            <a:endParaRPr/>
          </a:p>
          <a:p>
            <a:pPr marL="228600" lvl="0" indent="-228600" algn="l" rtl="0">
              <a:lnSpc>
                <a:spcPct val="90000"/>
              </a:lnSpc>
              <a:spcBef>
                <a:spcPts val="1000"/>
              </a:spcBef>
              <a:spcAft>
                <a:spcPts val="0"/>
              </a:spcAft>
              <a:buClr>
                <a:schemeClr val="dk1"/>
              </a:buClr>
              <a:buSzPts val="2200"/>
              <a:buChar char="•"/>
            </a:pPr>
            <a:r>
              <a:rPr lang="en-US" sz="2200"/>
              <a:t>Your Results section is where you will </a:t>
            </a:r>
            <a:r>
              <a:rPr lang="en-US" sz="2200" b="1"/>
              <a:t>show</a:t>
            </a:r>
            <a:endParaRPr/>
          </a:p>
          <a:p>
            <a:pPr marL="685800" lvl="1" indent="-228600" algn="l" rtl="0">
              <a:lnSpc>
                <a:spcPct val="90000"/>
              </a:lnSpc>
              <a:spcBef>
                <a:spcPts val="500"/>
              </a:spcBef>
              <a:spcAft>
                <a:spcPts val="0"/>
              </a:spcAft>
              <a:buClr>
                <a:schemeClr val="dk1"/>
              </a:buClr>
              <a:buSzPts val="2200"/>
              <a:buChar char="•"/>
            </a:pPr>
            <a:r>
              <a:rPr lang="en-US" sz="2200"/>
              <a:t>To do so, you will provide figures and quantitative language about your data.</a:t>
            </a:r>
            <a:endParaRPr/>
          </a:p>
        </p:txBody>
      </p:sp>
      <p:sp>
        <p:nvSpPr>
          <p:cNvPr id="5" name="Footer Placeholder 4">
            <a:extLst>
              <a:ext uri="{FF2B5EF4-FFF2-40B4-BE49-F238E27FC236}">
                <a16:creationId xmlns:a16="http://schemas.microsoft.com/office/drawing/2014/main" id="{9FCF58FD-6659-6085-65B3-B860BE481D64}"/>
              </a:ext>
            </a:extLst>
          </p:cNvPr>
          <p:cNvSpPr txBox="1">
            <a:spLocks noGrp="1"/>
          </p:cNvSpPr>
          <p:nvPr>
            <p:ph type="ftr" idx="11"/>
          </p:nvPr>
        </p:nvSpPr>
        <p:spPr>
          <a:xfrm>
            <a:off x="956704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59</a:t>
            </a:fld>
            <a:r>
              <a:rPr lang="en-US" sz="1400" i="1" dirty="0">
                <a:solidFill>
                  <a:schemeClr val="tx1"/>
                </a:solidFill>
              </a:rPr>
              <a:t> of 97</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47"/>
        <p:cNvGrpSpPr/>
        <p:nvPr/>
      </p:nvGrpSpPr>
      <p:grpSpPr>
        <a:xfrm>
          <a:off x="0" y="0"/>
          <a:ext cx="0" cy="0"/>
          <a:chOff x="0" y="0"/>
          <a:chExt cx="0" cy="0"/>
        </a:xfrm>
      </p:grpSpPr>
      <p:sp>
        <p:nvSpPr>
          <p:cNvPr id="948" name="Google Shape;948;p56"/>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49" name="Google Shape;949;p56"/>
          <p:cNvSpPr/>
          <p:nvPr/>
        </p:nvSpPr>
        <p:spPr>
          <a:xfrm>
            <a:off x="4770782" y="0"/>
            <a:ext cx="7421217" cy="6857999"/>
          </a:xfrm>
          <a:prstGeom prst="rect">
            <a:avLst/>
          </a:pr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50" name="Google Shape;950;p56"/>
          <p:cNvSpPr txBox="1">
            <a:spLocks noGrp="1"/>
          </p:cNvSpPr>
          <p:nvPr>
            <p:ph type="title"/>
          </p:nvPr>
        </p:nvSpPr>
        <p:spPr>
          <a:xfrm>
            <a:off x="7320465" y="89892"/>
            <a:ext cx="4140014" cy="1043583"/>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Calibri"/>
              <a:buNone/>
            </a:pPr>
            <a:r>
              <a:rPr lang="en-US" u="sng"/>
              <a:t>Stating Key Results</a:t>
            </a:r>
            <a:endParaRPr/>
          </a:p>
        </p:txBody>
      </p:sp>
      <p:pic>
        <p:nvPicPr>
          <p:cNvPr id="951" name="Google Shape;951;p56" descr="Graph"/>
          <p:cNvPicPr preferRelativeResize="0"/>
          <p:nvPr/>
        </p:nvPicPr>
        <p:blipFill rotWithShape="1">
          <a:blip r:embed="rId3">
            <a:alphaModFix/>
          </a:blip>
          <a:srcRect l="12918" r="24183"/>
          <a:stretch/>
        </p:blipFill>
        <p:spPr>
          <a:xfrm>
            <a:off x="20" y="10"/>
            <a:ext cx="6901711" cy="6857990"/>
          </a:xfrm>
          <a:custGeom>
            <a:avLst/>
            <a:gdLst/>
            <a:ahLst/>
            <a:cxnLst/>
            <a:rect l="l" t="t" r="r" b="b"/>
            <a:pathLst>
              <a:path w="6901731" h="6858000" extrusionOk="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ln>
            <a:noFill/>
          </a:ln>
        </p:spPr>
      </p:pic>
      <p:sp>
        <p:nvSpPr>
          <p:cNvPr id="952" name="Google Shape;952;p56"/>
          <p:cNvSpPr txBox="1">
            <a:spLocks noGrp="1"/>
          </p:cNvSpPr>
          <p:nvPr>
            <p:ph type="body" idx="1"/>
          </p:nvPr>
        </p:nvSpPr>
        <p:spPr>
          <a:xfrm>
            <a:off x="6821425" y="1223366"/>
            <a:ext cx="5370576" cy="5544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800"/>
              <a:buChar char="•"/>
            </a:pPr>
            <a:r>
              <a:rPr lang="en-US" sz="1800"/>
              <a:t>To </a:t>
            </a:r>
            <a:r>
              <a:rPr lang="en-US" sz="1800" b="1"/>
              <a:t>show</a:t>
            </a:r>
            <a:r>
              <a:rPr lang="en-US" sz="1800"/>
              <a:t> your data, you should create Figures and Tables as well as use </a:t>
            </a:r>
            <a:r>
              <a:rPr lang="en-US" sz="1800" u="sng"/>
              <a:t>quantitative and objective language</a:t>
            </a:r>
            <a:r>
              <a:rPr lang="en-US" sz="1800"/>
              <a:t> to state (</a:t>
            </a:r>
            <a:r>
              <a:rPr lang="en-US" sz="1800" i="1"/>
              <a:t>not </a:t>
            </a:r>
            <a:r>
              <a:rPr lang="en-US" sz="1800"/>
              <a:t>interpret) the results of your data.</a:t>
            </a:r>
            <a:endParaRPr sz="1800"/>
          </a:p>
          <a:p>
            <a:pPr marL="685800" lvl="1" indent="-228600" algn="l" rtl="0">
              <a:lnSpc>
                <a:spcPct val="90000"/>
              </a:lnSpc>
              <a:spcBef>
                <a:spcPts val="500"/>
              </a:spcBef>
              <a:spcAft>
                <a:spcPts val="0"/>
              </a:spcAft>
              <a:buClr>
                <a:schemeClr val="dk1"/>
              </a:buClr>
              <a:buSzPts val="1800"/>
              <a:buChar char="•"/>
            </a:pPr>
            <a:r>
              <a:rPr lang="en-US" sz="1800"/>
              <a:t>A </a:t>
            </a:r>
            <a:r>
              <a:rPr lang="en-US" sz="1800" b="1"/>
              <a:t>key result </a:t>
            </a:r>
            <a:r>
              <a:rPr lang="en-US" sz="1800"/>
              <a:t>is the "answer" to your hypothesis/research question</a:t>
            </a:r>
            <a:endParaRPr/>
          </a:p>
          <a:p>
            <a:pPr marL="685800" lvl="1" indent="-228600" algn="l" rtl="0">
              <a:lnSpc>
                <a:spcPct val="90000"/>
              </a:lnSpc>
              <a:spcBef>
                <a:spcPts val="500"/>
              </a:spcBef>
              <a:spcAft>
                <a:spcPts val="0"/>
              </a:spcAft>
              <a:buClr>
                <a:schemeClr val="dk1"/>
              </a:buClr>
              <a:buSzPts val="1800"/>
              <a:buChar char="•"/>
            </a:pPr>
            <a:r>
              <a:rPr lang="en-US" sz="1800"/>
              <a:t>Can draw from data trends, differences, similarities, correlations, maximums, minimums, etc., </a:t>
            </a:r>
            <a:r>
              <a:rPr lang="en-US" sz="1800" i="1"/>
              <a:t>without interpretation</a:t>
            </a:r>
            <a:endParaRPr sz="1800"/>
          </a:p>
          <a:p>
            <a:pPr marL="685800" lvl="1" indent="-228600" algn="l" rtl="0">
              <a:lnSpc>
                <a:spcPct val="90000"/>
              </a:lnSpc>
              <a:spcBef>
                <a:spcPts val="500"/>
              </a:spcBef>
              <a:spcAft>
                <a:spcPts val="0"/>
              </a:spcAft>
              <a:buClr>
                <a:schemeClr val="dk1"/>
              </a:buClr>
              <a:buSzPts val="1800"/>
              <a:buChar char="•"/>
            </a:pPr>
            <a:r>
              <a:rPr lang="en-US" sz="1800"/>
              <a:t>Note that the </a:t>
            </a:r>
            <a:r>
              <a:rPr lang="en-US" sz="1800" i="1"/>
              <a:t>outcome</a:t>
            </a:r>
            <a:r>
              <a:rPr lang="en-US" sz="1800"/>
              <a:t> of a statistical analysis is </a:t>
            </a:r>
            <a:r>
              <a:rPr lang="en-US" sz="1800" i="1"/>
              <a:t>not</a:t>
            </a:r>
            <a:r>
              <a:rPr lang="en-US" sz="1800"/>
              <a:t> a key result, but rather an analytical tool that </a:t>
            </a:r>
            <a:r>
              <a:rPr lang="en-US" sz="1800" u="sng"/>
              <a:t>helps us understand </a:t>
            </a:r>
            <a:r>
              <a:rPr lang="en-US" sz="1800" i="1" u="sng"/>
              <a:t>what is</a:t>
            </a:r>
            <a:r>
              <a:rPr lang="en-US" sz="1800"/>
              <a:t> our key result</a:t>
            </a:r>
            <a:endParaRPr/>
          </a:p>
          <a:p>
            <a:pPr marL="228600" lvl="0" indent="-228600" algn="l" rtl="0">
              <a:lnSpc>
                <a:spcPct val="90000"/>
              </a:lnSpc>
              <a:spcBef>
                <a:spcPts val="1000"/>
              </a:spcBef>
              <a:spcAft>
                <a:spcPts val="0"/>
              </a:spcAft>
              <a:buClr>
                <a:schemeClr val="dk1"/>
              </a:buClr>
              <a:buSzPts val="1800"/>
              <a:buChar char="•"/>
            </a:pPr>
            <a:r>
              <a:rPr lang="en-US" sz="1800"/>
              <a:t>Be careful to </a:t>
            </a:r>
            <a:r>
              <a:rPr lang="en-US" sz="1800" b="1" u="sng">
                <a:solidFill>
                  <a:srgbClr val="FF0000"/>
                </a:solidFill>
              </a:rPr>
              <a:t>not</a:t>
            </a:r>
            <a:r>
              <a:rPr lang="en-US" sz="1800" b="1">
                <a:solidFill>
                  <a:srgbClr val="FF0000"/>
                </a:solidFill>
              </a:rPr>
              <a:t> interpret your data in this section</a:t>
            </a:r>
            <a:endParaRPr sz="1800" b="1">
              <a:solidFill>
                <a:srgbClr val="FF0000"/>
              </a:solidFill>
            </a:endParaRPr>
          </a:p>
          <a:p>
            <a:pPr marL="1143000" lvl="2" indent="-228600" algn="l" rtl="0">
              <a:lnSpc>
                <a:spcPct val="90000"/>
              </a:lnSpc>
              <a:spcBef>
                <a:spcPts val="500"/>
              </a:spcBef>
              <a:spcAft>
                <a:spcPts val="0"/>
              </a:spcAft>
              <a:buClr>
                <a:schemeClr val="dk1"/>
              </a:buClr>
              <a:buSzPts val="1800"/>
              <a:buChar char="•"/>
            </a:pPr>
            <a:r>
              <a:rPr lang="en-US" sz="1800"/>
              <a:t>Do not state if your data supports or refutes your hypothesis. That information goes into your </a:t>
            </a:r>
            <a:r>
              <a:rPr lang="en-US" sz="1800" b="1"/>
              <a:t>Discussion</a:t>
            </a:r>
            <a:r>
              <a:rPr lang="en-US" sz="1800"/>
              <a:t>.</a:t>
            </a:r>
            <a:endParaRPr/>
          </a:p>
        </p:txBody>
      </p:sp>
      <p:sp>
        <p:nvSpPr>
          <p:cNvPr id="5" name="Footer Placeholder 4">
            <a:extLst>
              <a:ext uri="{FF2B5EF4-FFF2-40B4-BE49-F238E27FC236}">
                <a16:creationId xmlns:a16="http://schemas.microsoft.com/office/drawing/2014/main" id="{84698C67-C0F9-57A8-2178-6E6DD097BEA5}"/>
              </a:ext>
            </a:extLst>
          </p:cNvPr>
          <p:cNvSpPr txBox="1">
            <a:spLocks noGrp="1"/>
          </p:cNvSpPr>
          <p:nvPr>
            <p:ph type="ftr" idx="11"/>
          </p:nvPr>
        </p:nvSpPr>
        <p:spPr>
          <a:xfrm>
            <a:off x="9615093" y="6521568"/>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60</a:t>
            </a:fld>
            <a:r>
              <a:rPr lang="en-US" sz="1400" i="1" dirty="0">
                <a:solidFill>
                  <a:schemeClr val="tx1"/>
                </a:solidFill>
              </a:rPr>
              <a:t> of 97</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56"/>
        <p:cNvGrpSpPr/>
        <p:nvPr/>
      </p:nvGrpSpPr>
      <p:grpSpPr>
        <a:xfrm>
          <a:off x="0" y="0"/>
          <a:ext cx="0" cy="0"/>
          <a:chOff x="0" y="0"/>
          <a:chExt cx="0" cy="0"/>
        </a:xfrm>
      </p:grpSpPr>
      <p:sp>
        <p:nvSpPr>
          <p:cNvPr id="957" name="Google Shape;957;p57"/>
          <p:cNvSpPr/>
          <p:nvPr/>
        </p:nvSpPr>
        <p:spPr>
          <a:xfrm>
            <a:off x="0" y="1"/>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58" name="Google Shape;958;p57"/>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00">
              <a:solidFill>
                <a:schemeClr val="lt1"/>
              </a:solidFill>
              <a:latin typeface="Calibri"/>
              <a:ea typeface="Calibri"/>
              <a:cs typeface="Calibri"/>
              <a:sym typeface="Calibri"/>
            </a:endParaRPr>
          </a:p>
        </p:txBody>
      </p:sp>
      <p:grpSp>
        <p:nvGrpSpPr>
          <p:cNvPr id="959" name="Google Shape;959;p57"/>
          <p:cNvGrpSpPr/>
          <p:nvPr/>
        </p:nvGrpSpPr>
        <p:grpSpPr>
          <a:xfrm>
            <a:off x="7867135" y="0"/>
            <a:ext cx="4324865" cy="2641149"/>
            <a:chOff x="6867015" y="-1"/>
            <a:chExt cx="5324985" cy="3251912"/>
          </a:xfrm>
        </p:grpSpPr>
        <p:sp>
          <p:nvSpPr>
            <p:cNvPr id="960" name="Google Shape;960;p57"/>
            <p:cNvSpPr/>
            <p:nvPr/>
          </p:nvSpPr>
          <p:spPr>
            <a:xfrm>
              <a:off x="6867015" y="-1"/>
              <a:ext cx="5324985" cy="3251912"/>
            </a:xfrm>
            <a:custGeom>
              <a:avLst/>
              <a:gdLst/>
              <a:ahLst/>
              <a:cxnLst/>
              <a:rect l="l" t="t" r="r" b="b"/>
              <a:pathLst>
                <a:path w="5324985" h="3251912" extrusionOk="0">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61" name="Google Shape;961;p57"/>
            <p:cNvSpPr/>
            <p:nvPr/>
          </p:nvSpPr>
          <p:spPr>
            <a:xfrm>
              <a:off x="6916467" y="-1"/>
              <a:ext cx="5275533" cy="2980757"/>
            </a:xfrm>
            <a:custGeom>
              <a:avLst/>
              <a:gdLst/>
              <a:ahLst/>
              <a:cxnLst/>
              <a:rect l="l" t="t" r="r" b="b"/>
              <a:pathLst>
                <a:path w="5275533" h="2980757" extrusionOk="0">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62" name="Google Shape;962;p57"/>
            <p:cNvSpPr/>
            <p:nvPr/>
          </p:nvSpPr>
          <p:spPr>
            <a:xfrm>
              <a:off x="6921214" y="-1"/>
              <a:ext cx="5270786" cy="2927775"/>
            </a:xfrm>
            <a:custGeom>
              <a:avLst/>
              <a:gdLst/>
              <a:ahLst/>
              <a:cxnLst/>
              <a:rect l="l" t="t" r="r" b="b"/>
              <a:pathLst>
                <a:path w="5270786" h="2927775" extrusionOk="0">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63" name="Google Shape;963;p57"/>
            <p:cNvSpPr/>
            <p:nvPr/>
          </p:nvSpPr>
          <p:spPr>
            <a:xfrm>
              <a:off x="6921214" y="-1"/>
              <a:ext cx="5270786" cy="2927775"/>
            </a:xfrm>
            <a:custGeom>
              <a:avLst/>
              <a:gdLst/>
              <a:ahLst/>
              <a:cxnLst/>
              <a:rect l="l" t="t" r="r" b="b"/>
              <a:pathLst>
                <a:path w="5270786" h="2927775" extrusionOk="0">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964" name="Google Shape;964;p57"/>
          <p:cNvSpPr txBox="1">
            <a:spLocks noGrp="1"/>
          </p:cNvSpPr>
          <p:nvPr>
            <p:ph type="title"/>
          </p:nvPr>
        </p:nvSpPr>
        <p:spPr>
          <a:xfrm>
            <a:off x="618744" y="118237"/>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Results: Text, Figures and Tables</a:t>
            </a:r>
            <a:endParaRPr/>
          </a:p>
        </p:txBody>
      </p:sp>
      <p:sp>
        <p:nvSpPr>
          <p:cNvPr id="965" name="Google Shape;965;p57"/>
          <p:cNvSpPr txBox="1">
            <a:spLocks noGrp="1"/>
          </p:cNvSpPr>
          <p:nvPr>
            <p:ph type="body" idx="1"/>
          </p:nvPr>
        </p:nvSpPr>
        <p:spPr>
          <a:xfrm>
            <a:off x="618744" y="132270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400"/>
              <a:buChar char="•"/>
            </a:pPr>
            <a:r>
              <a:rPr lang="en-US" sz="2400"/>
              <a:t>Present the results of your experiment(s) in a </a:t>
            </a:r>
            <a:r>
              <a:rPr lang="en-US" sz="2400" b="1"/>
              <a:t>sequence </a:t>
            </a:r>
            <a:r>
              <a:rPr lang="en-US" sz="2400"/>
              <a:t>that logically supports (or provides evidence against) the hypothesis, or answers the question, stated in your Introduction</a:t>
            </a:r>
            <a:endParaRPr/>
          </a:p>
          <a:p>
            <a:pPr marL="685800" lvl="1" indent="-228600" algn="l" rtl="0">
              <a:lnSpc>
                <a:spcPct val="90000"/>
              </a:lnSpc>
              <a:spcBef>
                <a:spcPts val="500"/>
              </a:spcBef>
              <a:spcAft>
                <a:spcPts val="0"/>
              </a:spcAft>
              <a:buClr>
                <a:schemeClr val="dk1"/>
              </a:buClr>
              <a:buSzPts val="2000"/>
              <a:buChar char="•"/>
            </a:pPr>
            <a:r>
              <a:rPr lang="en-US" sz="2000"/>
              <a:t>You may want to note (on a draft of each Table or Figure) one or two key findings you want to address in the text portion of the Results</a:t>
            </a:r>
            <a:endParaRPr/>
          </a:p>
          <a:p>
            <a:pPr marL="228600" lvl="0" indent="-228600" algn="l" rtl="0">
              <a:lnSpc>
                <a:spcPct val="90000"/>
              </a:lnSpc>
              <a:spcBef>
                <a:spcPts val="1000"/>
              </a:spcBef>
              <a:spcAft>
                <a:spcPts val="0"/>
              </a:spcAft>
              <a:buClr>
                <a:schemeClr val="dk1"/>
              </a:buClr>
              <a:buSzPts val="2400"/>
              <a:buChar char="•"/>
            </a:pPr>
            <a:r>
              <a:rPr lang="en-US" sz="2400"/>
              <a:t>The </a:t>
            </a:r>
            <a:r>
              <a:rPr lang="en-US" sz="2400" b="1"/>
              <a:t>body</a:t>
            </a:r>
            <a:r>
              <a:rPr lang="en-US" sz="2400"/>
              <a:t> (text) of your Results section is a </a:t>
            </a:r>
            <a:r>
              <a:rPr lang="en-US" sz="2400" i="1"/>
              <a:t>text-based</a:t>
            </a:r>
            <a:r>
              <a:rPr lang="en-US" sz="2400"/>
              <a:t> presentation of the key findings, which includes references to each of the Tables and Figures</a:t>
            </a:r>
            <a:endParaRPr/>
          </a:p>
          <a:p>
            <a:pPr marL="685800" lvl="1" indent="-228600" algn="l" rtl="0">
              <a:lnSpc>
                <a:spcPct val="90000"/>
              </a:lnSpc>
              <a:spcBef>
                <a:spcPts val="500"/>
              </a:spcBef>
              <a:spcAft>
                <a:spcPts val="0"/>
              </a:spcAft>
              <a:buClr>
                <a:schemeClr val="dk1"/>
              </a:buClr>
              <a:buSzPts val="2000"/>
              <a:buChar char="•"/>
            </a:pPr>
            <a:r>
              <a:rPr lang="en-US" sz="2000"/>
              <a:t>It should </a:t>
            </a:r>
            <a:r>
              <a:rPr lang="en-US" sz="2000" u="sng"/>
              <a:t>guide the reader</a:t>
            </a:r>
            <a:r>
              <a:rPr lang="en-US" sz="2000"/>
              <a:t>, stressing the </a:t>
            </a:r>
            <a:r>
              <a:rPr lang="en-US" sz="2000" u="sng"/>
              <a:t>key results</a:t>
            </a:r>
            <a:r>
              <a:rPr lang="en-US" sz="2000"/>
              <a:t> (which provide answers to the question(s) investigated)</a:t>
            </a:r>
            <a:endParaRPr/>
          </a:p>
          <a:p>
            <a:pPr marL="685800" lvl="1" indent="-228600" algn="l" rtl="0">
              <a:lnSpc>
                <a:spcPct val="90000"/>
              </a:lnSpc>
              <a:spcBef>
                <a:spcPts val="500"/>
              </a:spcBef>
              <a:spcAft>
                <a:spcPts val="0"/>
              </a:spcAft>
              <a:buClr>
                <a:schemeClr val="dk1"/>
              </a:buClr>
              <a:buSzPts val="2000"/>
              <a:buChar char="•"/>
            </a:pPr>
            <a:r>
              <a:rPr lang="en-US" sz="2000"/>
              <a:t>Use this section for clarifying information; refer to each Table and/or Figure </a:t>
            </a:r>
            <a:r>
              <a:rPr lang="en-US" sz="2000" i="1"/>
              <a:t>individually</a:t>
            </a:r>
            <a:r>
              <a:rPr lang="en-US" sz="2000"/>
              <a:t> and </a:t>
            </a:r>
            <a:r>
              <a:rPr lang="en-US" sz="2000" i="1"/>
              <a:t>in sequence</a:t>
            </a:r>
            <a:r>
              <a:rPr lang="en-US" sz="2000"/>
              <a:t>, and </a:t>
            </a:r>
            <a:r>
              <a:rPr lang="en-US" sz="2000" u="sng"/>
              <a:t>clearly indicate the </a:t>
            </a:r>
            <a:r>
              <a:rPr lang="en-US" sz="2000" b="1" u="sng"/>
              <a:t>key results</a:t>
            </a:r>
            <a:r>
              <a:rPr lang="en-US" sz="2000" u="sng"/>
              <a:t> that each conveys</a:t>
            </a:r>
            <a:endParaRPr/>
          </a:p>
          <a:p>
            <a:pPr marL="685800" lvl="1" indent="-228600" algn="l" rtl="0">
              <a:lnSpc>
                <a:spcPct val="90000"/>
              </a:lnSpc>
              <a:spcBef>
                <a:spcPts val="500"/>
              </a:spcBef>
              <a:spcAft>
                <a:spcPts val="0"/>
              </a:spcAft>
              <a:buClr>
                <a:schemeClr val="dk1"/>
              </a:buClr>
              <a:buSzPts val="2000"/>
              <a:buChar char="•"/>
            </a:pPr>
            <a:r>
              <a:rPr lang="en-US" sz="2000"/>
              <a:t>Craft your text to </a:t>
            </a:r>
            <a:r>
              <a:rPr lang="en-US" sz="2000" u="sng"/>
              <a:t>follow the sequence of your Tables and Figures,</a:t>
            </a:r>
            <a:r>
              <a:rPr lang="en-US" sz="2000"/>
              <a:t> and </a:t>
            </a:r>
            <a:r>
              <a:rPr lang="en-US" sz="2000" b="1" u="sng"/>
              <a:t>highlight the evidence</a:t>
            </a:r>
            <a:r>
              <a:rPr lang="en-US" sz="2000"/>
              <a:t> that answers the questions/hypotheses you investigated</a:t>
            </a:r>
            <a:endParaRPr sz="2400"/>
          </a:p>
          <a:p>
            <a:pPr marL="228600" lvl="0" indent="-76200" algn="l" rtl="0">
              <a:lnSpc>
                <a:spcPct val="90000"/>
              </a:lnSpc>
              <a:spcBef>
                <a:spcPts val="1000"/>
              </a:spcBef>
              <a:spcAft>
                <a:spcPts val="0"/>
              </a:spcAft>
              <a:buClr>
                <a:schemeClr val="dk1"/>
              </a:buClr>
              <a:buSzPts val="2400"/>
              <a:buNone/>
            </a:pPr>
            <a:endParaRPr sz="2400"/>
          </a:p>
        </p:txBody>
      </p:sp>
      <p:sp>
        <p:nvSpPr>
          <p:cNvPr id="5" name="Footer Placeholder 4">
            <a:extLst>
              <a:ext uri="{FF2B5EF4-FFF2-40B4-BE49-F238E27FC236}">
                <a16:creationId xmlns:a16="http://schemas.microsoft.com/office/drawing/2014/main" id="{EB2B6DF3-0ADA-21B1-E2EB-C52F6449B627}"/>
              </a:ext>
            </a:extLst>
          </p:cNvPr>
          <p:cNvSpPr txBox="1">
            <a:spLocks noGrp="1"/>
          </p:cNvSpPr>
          <p:nvPr>
            <p:ph type="ftr" idx="11"/>
          </p:nvPr>
        </p:nvSpPr>
        <p:spPr>
          <a:xfrm>
            <a:off x="9598573" y="6521568"/>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61</a:t>
            </a:fld>
            <a:r>
              <a:rPr lang="en-US" sz="1400" i="1" dirty="0">
                <a:solidFill>
                  <a:schemeClr val="tx1"/>
                </a:solidFill>
              </a:rPr>
              <a:t> of 97</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69"/>
        <p:cNvGrpSpPr/>
        <p:nvPr/>
      </p:nvGrpSpPr>
      <p:grpSpPr>
        <a:xfrm>
          <a:off x="0" y="0"/>
          <a:ext cx="0" cy="0"/>
          <a:chOff x="0" y="0"/>
          <a:chExt cx="0" cy="0"/>
        </a:xfrm>
      </p:grpSpPr>
      <p:sp>
        <p:nvSpPr>
          <p:cNvPr id="970" name="Google Shape;970;p58"/>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971" name="Google Shape;971;p58" descr="Statistics"/>
          <p:cNvPicPr preferRelativeResize="0"/>
          <p:nvPr/>
        </p:nvPicPr>
        <p:blipFill rotWithShape="1">
          <a:blip r:embed="rId3">
            <a:alphaModFix amt="15000"/>
          </a:blip>
          <a:srcRect/>
          <a:stretch/>
        </p:blipFill>
        <p:spPr>
          <a:xfrm>
            <a:off x="6641431" y="816337"/>
            <a:ext cx="5225327" cy="5225327"/>
          </a:xfrm>
          <a:prstGeom prst="rect">
            <a:avLst/>
          </a:prstGeom>
          <a:noFill/>
          <a:ln>
            <a:noFill/>
          </a:ln>
        </p:spPr>
      </p:pic>
      <p:sp>
        <p:nvSpPr>
          <p:cNvPr id="972" name="Google Shape;972;p58"/>
          <p:cNvSpPr txBox="1"/>
          <p:nvPr/>
        </p:nvSpPr>
        <p:spPr>
          <a:xfrm>
            <a:off x="515112" y="390480"/>
            <a:ext cx="10515600" cy="1325563"/>
          </a:xfrm>
          <a:prstGeom prst="rect">
            <a:avLst/>
          </a:prstGeom>
          <a:noFill/>
          <a:ln>
            <a:noFill/>
          </a:ln>
        </p:spPr>
        <p:txBody>
          <a:bodyPr spcFirstLastPara="1" wrap="square" lIns="91425" tIns="45700" rIns="91425" bIns="45700" anchor="ctr" anchorCtr="0">
            <a:normAutofit/>
          </a:bodyPr>
          <a:lstStyle/>
          <a:p>
            <a:pPr marL="0" marR="0" lvl="0" indent="0" algn="l" rtl="0">
              <a:lnSpc>
                <a:spcPct val="90000"/>
              </a:lnSpc>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Figures and Tables</a:t>
            </a:r>
            <a:endParaRPr/>
          </a:p>
        </p:txBody>
      </p:sp>
      <p:sp>
        <p:nvSpPr>
          <p:cNvPr id="973" name="Google Shape;973;p58"/>
          <p:cNvSpPr txBox="1"/>
          <p:nvPr/>
        </p:nvSpPr>
        <p:spPr>
          <a:xfrm>
            <a:off x="515112" y="1539113"/>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l" rtl="0">
              <a:lnSpc>
                <a:spcPct val="90000"/>
              </a:lnSpc>
              <a:spcBef>
                <a:spcPts val="0"/>
              </a:spcBef>
              <a:spcAft>
                <a:spcPts val="0"/>
              </a:spcAft>
              <a:buClr>
                <a:schemeClr val="dk1"/>
              </a:buClr>
              <a:buSzPts val="2400"/>
              <a:buFont typeface="Arial"/>
              <a:buChar char="•"/>
            </a:pPr>
            <a:r>
              <a:rPr lang="en-US" sz="2400">
                <a:solidFill>
                  <a:schemeClr val="dk1"/>
                </a:solidFill>
                <a:latin typeface="Calibri"/>
                <a:ea typeface="Calibri"/>
                <a:cs typeface="Calibri"/>
                <a:sym typeface="Calibri"/>
              </a:rPr>
              <a:t>You will want to use only a Figure </a:t>
            </a:r>
            <a:r>
              <a:rPr lang="en-US" sz="2400" b="1" u="sng">
                <a:solidFill>
                  <a:schemeClr val="dk1"/>
                </a:solidFill>
                <a:latin typeface="Calibri"/>
                <a:ea typeface="Calibri"/>
                <a:cs typeface="Calibri"/>
                <a:sym typeface="Calibri"/>
              </a:rPr>
              <a:t>or</a:t>
            </a:r>
            <a:r>
              <a:rPr lang="en-US" sz="2400">
                <a:solidFill>
                  <a:schemeClr val="dk1"/>
                </a:solidFill>
                <a:latin typeface="Calibri"/>
                <a:ea typeface="Calibri"/>
                <a:cs typeface="Calibri"/>
                <a:sym typeface="Calibri"/>
              </a:rPr>
              <a:t> a Table to represent your data from an experiment. </a:t>
            </a:r>
            <a:endParaRPr/>
          </a:p>
          <a:p>
            <a:pPr marL="685800" marR="0" lvl="1" indent="-228600" algn="l" rtl="0">
              <a:lnSpc>
                <a:spcPct val="90000"/>
              </a:lnSpc>
              <a:spcBef>
                <a:spcPts val="500"/>
              </a:spcBef>
              <a:spcAft>
                <a:spcPts val="0"/>
              </a:spcAft>
              <a:buClr>
                <a:schemeClr val="dk1"/>
              </a:buClr>
              <a:buSzPts val="2400"/>
              <a:buFont typeface="Arial"/>
              <a:buChar char="•"/>
            </a:pPr>
            <a:r>
              <a:rPr lang="en-US" sz="2400" b="0" i="0" u="none" strike="noStrike" cap="none">
                <a:solidFill>
                  <a:schemeClr val="dk1"/>
                </a:solidFill>
                <a:latin typeface="Calibri"/>
                <a:ea typeface="Calibri"/>
                <a:cs typeface="Calibri"/>
                <a:sym typeface="Calibri"/>
              </a:rPr>
              <a:t>If you have both a Figure and a Table for an experiment, then you are just showing the same data in two different ways (this is redundant)</a:t>
            </a:r>
            <a:endParaRPr sz="2400" b="0" i="0" u="none" strike="noStrike" cap="none">
              <a:solidFill>
                <a:schemeClr val="dk1"/>
              </a:solidFill>
              <a:latin typeface="Calibri"/>
              <a:ea typeface="Calibri"/>
              <a:cs typeface="Calibri"/>
              <a:sym typeface="Calibri"/>
            </a:endParaRPr>
          </a:p>
          <a:p>
            <a:pPr marL="1143000" marR="0" lvl="2" indent="-228600" algn="l" rtl="0">
              <a:lnSpc>
                <a:spcPct val="90000"/>
              </a:lnSpc>
              <a:spcBef>
                <a:spcPts val="500"/>
              </a:spcBef>
              <a:spcAft>
                <a:spcPts val="0"/>
              </a:spcAft>
              <a:buClr>
                <a:schemeClr val="dk1"/>
              </a:buClr>
              <a:buSzPts val="2400"/>
              <a:buFont typeface="Arial"/>
              <a:buChar char="•"/>
            </a:pPr>
            <a:r>
              <a:rPr lang="en-US" sz="2400" b="0" i="0" u="none" strike="noStrike" cap="none">
                <a:solidFill>
                  <a:schemeClr val="dk1"/>
                </a:solidFill>
                <a:latin typeface="Calibri"/>
                <a:ea typeface="Calibri"/>
                <a:cs typeface="Calibri"/>
                <a:sym typeface="Calibri"/>
              </a:rPr>
              <a:t>If you do this for all experiments, you will clutter your Results section and potentially confuse the reader</a:t>
            </a:r>
            <a:endParaRPr/>
          </a:p>
          <a:p>
            <a:pPr marL="228600" marR="0" lvl="0" indent="-228600" algn="l" rtl="0">
              <a:lnSpc>
                <a:spcPct val="90000"/>
              </a:lnSpc>
              <a:spcBef>
                <a:spcPts val="1000"/>
              </a:spcBef>
              <a:spcAft>
                <a:spcPts val="0"/>
              </a:spcAft>
              <a:buClr>
                <a:schemeClr val="dk1"/>
              </a:buClr>
              <a:buSzPts val="2400"/>
              <a:buFont typeface="Arial"/>
              <a:buChar char="•"/>
            </a:pPr>
            <a:r>
              <a:rPr lang="en-US" sz="2400">
                <a:solidFill>
                  <a:schemeClr val="dk1"/>
                </a:solidFill>
                <a:latin typeface="Calibri"/>
                <a:ea typeface="Calibri"/>
                <a:cs typeface="Calibri"/>
                <a:sym typeface="Calibri"/>
              </a:rPr>
              <a:t>You will want to ensure that your Figures and Tables have </a:t>
            </a:r>
            <a:r>
              <a:rPr lang="en-US" sz="2400" b="1">
                <a:solidFill>
                  <a:schemeClr val="dk1"/>
                </a:solidFill>
                <a:latin typeface="Calibri"/>
                <a:ea typeface="Calibri"/>
                <a:cs typeface="Calibri"/>
                <a:sym typeface="Calibri"/>
              </a:rPr>
              <a:t>captions</a:t>
            </a:r>
            <a:r>
              <a:rPr lang="en-US" sz="2400">
                <a:solidFill>
                  <a:schemeClr val="dk1"/>
                </a:solidFill>
                <a:latin typeface="Calibri"/>
                <a:ea typeface="Calibri"/>
                <a:cs typeface="Calibri"/>
                <a:sym typeface="Calibri"/>
              </a:rPr>
              <a:t> that describe what you are displaying without having your reader search your report to figure out what you are showing</a:t>
            </a:r>
            <a:endParaRPr/>
          </a:p>
          <a:p>
            <a:pPr marL="1143000" marR="0" lvl="2" indent="-228600" algn="l" rtl="0">
              <a:lnSpc>
                <a:spcPct val="90000"/>
              </a:lnSpc>
              <a:spcBef>
                <a:spcPts val="500"/>
              </a:spcBef>
              <a:spcAft>
                <a:spcPts val="0"/>
              </a:spcAft>
              <a:buClr>
                <a:schemeClr val="dk1"/>
              </a:buClr>
              <a:buSzPts val="2400"/>
              <a:buFont typeface="Arial"/>
              <a:buChar char="•"/>
            </a:pPr>
            <a:r>
              <a:rPr lang="en-US" sz="2400" b="0" i="0" u="none" strike="noStrike" cap="none">
                <a:solidFill>
                  <a:schemeClr val="dk1"/>
                </a:solidFill>
                <a:latin typeface="Calibri"/>
                <a:ea typeface="Calibri"/>
                <a:cs typeface="Calibri"/>
                <a:sym typeface="Calibri"/>
              </a:rPr>
              <a:t>Make these captions a smaller font than the rest of the text is so that it is discernable</a:t>
            </a:r>
            <a:endParaRPr/>
          </a:p>
        </p:txBody>
      </p:sp>
      <p:sp>
        <p:nvSpPr>
          <p:cNvPr id="5" name="Footer Placeholder 4">
            <a:extLst>
              <a:ext uri="{FF2B5EF4-FFF2-40B4-BE49-F238E27FC236}">
                <a16:creationId xmlns:a16="http://schemas.microsoft.com/office/drawing/2014/main" id="{5B1E048C-43C8-2D68-DCD8-ADA137E8934F}"/>
              </a:ext>
            </a:extLst>
          </p:cNvPr>
          <p:cNvSpPr txBox="1">
            <a:spLocks noGrp="1"/>
          </p:cNvSpPr>
          <p:nvPr>
            <p:ph type="ftr" idx="11"/>
          </p:nvPr>
        </p:nvSpPr>
        <p:spPr>
          <a:xfrm>
            <a:off x="956704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62</a:t>
            </a:fld>
            <a:r>
              <a:rPr lang="en-US" sz="1400" i="1" dirty="0">
                <a:solidFill>
                  <a:schemeClr val="tx1"/>
                </a:solidFill>
              </a:rPr>
              <a:t> of 97</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78"/>
        <p:cNvGrpSpPr/>
        <p:nvPr/>
      </p:nvGrpSpPr>
      <p:grpSpPr>
        <a:xfrm>
          <a:off x="0" y="0"/>
          <a:ext cx="0" cy="0"/>
          <a:chOff x="0" y="0"/>
          <a:chExt cx="0" cy="0"/>
        </a:xfrm>
      </p:grpSpPr>
      <p:sp>
        <p:nvSpPr>
          <p:cNvPr id="979" name="Google Shape;979;p59"/>
          <p:cNvSpPr/>
          <p:nvPr/>
        </p:nvSpPr>
        <p:spPr>
          <a:xfrm>
            <a:off x="0" y="1"/>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80" name="Google Shape;980;p59"/>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00">
              <a:solidFill>
                <a:schemeClr val="lt1"/>
              </a:solidFill>
              <a:latin typeface="Calibri"/>
              <a:ea typeface="Calibri"/>
              <a:cs typeface="Calibri"/>
              <a:sym typeface="Calibri"/>
            </a:endParaRPr>
          </a:p>
        </p:txBody>
      </p:sp>
      <p:sp>
        <p:nvSpPr>
          <p:cNvPr id="981" name="Google Shape;981;p59"/>
          <p:cNvSpPr txBox="1">
            <a:spLocks noGrp="1"/>
          </p:cNvSpPr>
          <p:nvPr>
            <p:ph type="title"/>
          </p:nvPr>
        </p:nvSpPr>
        <p:spPr>
          <a:xfrm>
            <a:off x="75350" y="112488"/>
            <a:ext cx="6196391" cy="219594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5200"/>
              <a:buFont typeface="Calibri"/>
              <a:buNone/>
            </a:pPr>
            <a:r>
              <a:rPr lang="en-US" sz="5200" u="sng">
                <a:latin typeface="Calibri"/>
                <a:ea typeface="Calibri"/>
                <a:cs typeface="Calibri"/>
                <a:sym typeface="Calibri"/>
              </a:rPr>
              <a:t>Example Figure</a:t>
            </a:r>
            <a:endParaRPr/>
          </a:p>
        </p:txBody>
      </p:sp>
      <p:grpSp>
        <p:nvGrpSpPr>
          <p:cNvPr id="982" name="Google Shape;982;p59"/>
          <p:cNvGrpSpPr/>
          <p:nvPr/>
        </p:nvGrpSpPr>
        <p:grpSpPr>
          <a:xfrm>
            <a:off x="7867135" y="0"/>
            <a:ext cx="4324865" cy="2641149"/>
            <a:chOff x="6867015" y="-1"/>
            <a:chExt cx="5324985" cy="3251912"/>
          </a:xfrm>
        </p:grpSpPr>
        <p:sp>
          <p:nvSpPr>
            <p:cNvPr id="983" name="Google Shape;983;p59"/>
            <p:cNvSpPr/>
            <p:nvPr/>
          </p:nvSpPr>
          <p:spPr>
            <a:xfrm>
              <a:off x="6867015" y="-1"/>
              <a:ext cx="5324985" cy="3251912"/>
            </a:xfrm>
            <a:custGeom>
              <a:avLst/>
              <a:gdLst/>
              <a:ahLst/>
              <a:cxnLst/>
              <a:rect l="l" t="t" r="r" b="b"/>
              <a:pathLst>
                <a:path w="5324985" h="3251912" extrusionOk="0">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84" name="Google Shape;984;p59"/>
            <p:cNvSpPr/>
            <p:nvPr/>
          </p:nvSpPr>
          <p:spPr>
            <a:xfrm>
              <a:off x="6916467" y="-1"/>
              <a:ext cx="5275533" cy="2980757"/>
            </a:xfrm>
            <a:custGeom>
              <a:avLst/>
              <a:gdLst/>
              <a:ahLst/>
              <a:cxnLst/>
              <a:rect l="l" t="t" r="r" b="b"/>
              <a:pathLst>
                <a:path w="5275533" h="2980757" extrusionOk="0">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85" name="Google Shape;985;p59"/>
            <p:cNvSpPr/>
            <p:nvPr/>
          </p:nvSpPr>
          <p:spPr>
            <a:xfrm>
              <a:off x="6921214" y="-1"/>
              <a:ext cx="5270786" cy="2927775"/>
            </a:xfrm>
            <a:custGeom>
              <a:avLst/>
              <a:gdLst/>
              <a:ahLst/>
              <a:cxnLst/>
              <a:rect l="l" t="t" r="r" b="b"/>
              <a:pathLst>
                <a:path w="5270786" h="2927775" extrusionOk="0">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86" name="Google Shape;986;p59"/>
            <p:cNvSpPr/>
            <p:nvPr/>
          </p:nvSpPr>
          <p:spPr>
            <a:xfrm>
              <a:off x="6921214" y="-1"/>
              <a:ext cx="5270786" cy="2927775"/>
            </a:xfrm>
            <a:custGeom>
              <a:avLst/>
              <a:gdLst/>
              <a:ahLst/>
              <a:cxnLst/>
              <a:rect l="l" t="t" r="r" b="b"/>
              <a:pathLst>
                <a:path w="5270786" h="2927775" extrusionOk="0">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987" name="Google Shape;987;p59"/>
          <p:cNvGrpSpPr/>
          <p:nvPr/>
        </p:nvGrpSpPr>
        <p:grpSpPr>
          <a:xfrm rot="10800000" flipH="1">
            <a:off x="0" y="4114799"/>
            <a:ext cx="3655725" cy="2743201"/>
            <a:chOff x="-305" y="-1"/>
            <a:chExt cx="3832880" cy="2876136"/>
          </a:xfrm>
        </p:grpSpPr>
        <p:sp>
          <p:nvSpPr>
            <p:cNvPr id="988" name="Google Shape;988;p59"/>
            <p:cNvSpPr/>
            <p:nvPr/>
          </p:nvSpPr>
          <p:spPr>
            <a:xfrm>
              <a:off x="305" y="1"/>
              <a:ext cx="3815424" cy="2653659"/>
            </a:xfrm>
            <a:custGeom>
              <a:avLst/>
              <a:gdLst/>
              <a:ahLst/>
              <a:cxnLst/>
              <a:rect l="l" t="t" r="r" b="b"/>
              <a:pathLst>
                <a:path w="3815424" h="2653659" extrusionOk="0">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89" name="Google Shape;989;p59"/>
            <p:cNvSpPr/>
            <p:nvPr/>
          </p:nvSpPr>
          <p:spPr>
            <a:xfrm>
              <a:off x="305" y="-1"/>
              <a:ext cx="3815424" cy="2653660"/>
            </a:xfrm>
            <a:custGeom>
              <a:avLst/>
              <a:gdLst/>
              <a:ahLst/>
              <a:cxnLst/>
              <a:rect l="l" t="t" r="r" b="b"/>
              <a:pathLst>
                <a:path w="3815424" h="2653660" extrusionOk="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90" name="Google Shape;990;p59"/>
            <p:cNvSpPr/>
            <p:nvPr/>
          </p:nvSpPr>
          <p:spPr>
            <a:xfrm>
              <a:off x="-305" y="1"/>
              <a:ext cx="3815986" cy="2675935"/>
            </a:xfrm>
            <a:custGeom>
              <a:avLst/>
              <a:gdLst/>
              <a:ahLst/>
              <a:cxnLst/>
              <a:rect l="l" t="t" r="r" b="b"/>
              <a:pathLst>
                <a:path w="3815986" h="2675935" extrusionOk="0">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91" name="Google Shape;991;p59"/>
            <p:cNvSpPr/>
            <p:nvPr/>
          </p:nvSpPr>
          <p:spPr>
            <a:xfrm>
              <a:off x="305" y="-1"/>
              <a:ext cx="3832270" cy="2876136"/>
            </a:xfrm>
            <a:custGeom>
              <a:avLst/>
              <a:gdLst/>
              <a:ahLst/>
              <a:cxnLst/>
              <a:rect l="l" t="t" r="r" b="b"/>
              <a:pathLst>
                <a:path w="3832270" h="2876136" extrusionOk="0">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pic>
        <p:nvPicPr>
          <p:cNvPr id="992" name="Google Shape;992;p59"/>
          <p:cNvPicPr preferRelativeResize="0"/>
          <p:nvPr/>
        </p:nvPicPr>
        <p:blipFill rotWithShape="1">
          <a:blip r:embed="rId3">
            <a:alphaModFix/>
          </a:blip>
          <a:srcRect/>
          <a:stretch/>
        </p:blipFill>
        <p:spPr>
          <a:xfrm>
            <a:off x="4373764" y="1114400"/>
            <a:ext cx="7742886" cy="4452160"/>
          </a:xfrm>
          <a:prstGeom prst="rect">
            <a:avLst/>
          </a:prstGeom>
          <a:noFill/>
          <a:ln>
            <a:noFill/>
          </a:ln>
        </p:spPr>
      </p:pic>
      <p:sp>
        <p:nvSpPr>
          <p:cNvPr id="993" name="Google Shape;993;p59"/>
          <p:cNvSpPr txBox="1"/>
          <p:nvPr/>
        </p:nvSpPr>
        <p:spPr>
          <a:xfrm>
            <a:off x="544449" y="1898737"/>
            <a:ext cx="4876784" cy="163121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Here is a map that I could use as a Figure within</a:t>
            </a:r>
            <a:endParaRPr/>
          </a:p>
          <a:p>
            <a:pPr marL="0" marR="0" lvl="0" indent="0" algn="l" rtl="0">
              <a:spcBef>
                <a:spcPts val="0"/>
              </a:spcBef>
              <a:spcAft>
                <a:spcPts val="0"/>
              </a:spcAft>
              <a:buNone/>
            </a:pPr>
            <a:r>
              <a:rPr lang="en-US" sz="1800">
                <a:solidFill>
                  <a:schemeClr val="dk1"/>
                </a:solidFill>
                <a:latin typeface="Calibri"/>
                <a:ea typeface="Calibri"/>
                <a:cs typeface="Calibri"/>
                <a:sym typeface="Calibri"/>
              </a:rPr>
              <a:t>a report. </a:t>
            </a:r>
            <a:endParaRPr/>
          </a:p>
          <a:p>
            <a:pPr marL="742950" marR="0" lvl="1" indent="-285750" algn="l" rtl="0">
              <a:spcBef>
                <a:spcPts val="0"/>
              </a:spcBef>
              <a:spcAft>
                <a:spcPts val="0"/>
              </a:spcAft>
              <a:buClr>
                <a:schemeClr val="dk1"/>
              </a:buClr>
              <a:buSzPts val="1600"/>
              <a:buFont typeface="Arial"/>
              <a:buChar char="•"/>
            </a:pPr>
            <a:r>
              <a:rPr lang="en-US" sz="1600" b="0" i="0" u="none" strike="noStrike" cap="none">
                <a:solidFill>
                  <a:schemeClr val="dk1"/>
                </a:solidFill>
                <a:latin typeface="Calibri"/>
                <a:ea typeface="Calibri"/>
                <a:cs typeface="Calibri"/>
                <a:sym typeface="Calibri"/>
              </a:rPr>
              <a:t>On its own, we don’t know what the graph</a:t>
            </a:r>
            <a:endParaRPr/>
          </a:p>
          <a:p>
            <a:pPr marL="457200" marR="0" lvl="1" indent="0" algn="l" rtl="0">
              <a:spcBef>
                <a:spcPts val="0"/>
              </a:spcBef>
              <a:spcAft>
                <a:spcPts val="0"/>
              </a:spcAft>
              <a:buNone/>
            </a:pPr>
            <a:r>
              <a:rPr lang="en-US" sz="1600" b="0" i="0" u="none" strike="noStrike" cap="none">
                <a:solidFill>
                  <a:schemeClr val="dk1"/>
                </a:solidFill>
                <a:latin typeface="Calibri"/>
                <a:ea typeface="Calibri"/>
                <a:cs typeface="Calibri"/>
                <a:sym typeface="Calibri"/>
              </a:rPr>
              <a:t>	is showing</a:t>
            </a:r>
            <a:endParaRPr/>
          </a:p>
          <a:p>
            <a:pPr marL="742950" marR="0" lvl="1" indent="-285750" algn="l" rtl="0">
              <a:spcBef>
                <a:spcPts val="0"/>
              </a:spcBef>
              <a:spcAft>
                <a:spcPts val="0"/>
              </a:spcAft>
              <a:buClr>
                <a:schemeClr val="dk1"/>
              </a:buClr>
              <a:buSzPts val="1600"/>
              <a:buFont typeface="Arial"/>
              <a:buChar char="•"/>
            </a:pPr>
            <a:r>
              <a:rPr lang="en-US" sz="1600" b="0" i="0" u="none" strike="noStrike" cap="none">
                <a:solidFill>
                  <a:schemeClr val="dk1"/>
                </a:solidFill>
                <a:latin typeface="Calibri"/>
                <a:ea typeface="Calibri"/>
                <a:cs typeface="Calibri"/>
                <a:sym typeface="Calibri"/>
              </a:rPr>
              <a:t>Now that a description (caption) is present, we </a:t>
            </a:r>
            <a:endParaRPr/>
          </a:p>
          <a:p>
            <a:pPr marL="457200" marR="0" lvl="1" indent="0" algn="l" rtl="0">
              <a:spcBef>
                <a:spcPts val="0"/>
              </a:spcBef>
              <a:spcAft>
                <a:spcPts val="0"/>
              </a:spcAft>
              <a:buNone/>
            </a:pPr>
            <a:r>
              <a:rPr lang="en-US" sz="1600" b="0" i="0" u="none" strike="noStrike" cap="none">
                <a:solidFill>
                  <a:schemeClr val="dk1"/>
                </a:solidFill>
                <a:latin typeface="Calibri"/>
                <a:ea typeface="Calibri"/>
                <a:cs typeface="Calibri"/>
                <a:sym typeface="Calibri"/>
              </a:rPr>
              <a:t>	know what the map is representing</a:t>
            </a:r>
            <a:endParaRPr/>
          </a:p>
        </p:txBody>
      </p:sp>
      <p:sp>
        <p:nvSpPr>
          <p:cNvPr id="994" name="Google Shape;994;p59"/>
          <p:cNvSpPr/>
          <p:nvPr/>
        </p:nvSpPr>
        <p:spPr>
          <a:xfrm>
            <a:off x="4373459" y="5010042"/>
            <a:ext cx="7617838" cy="582452"/>
          </a:xfrm>
          <a:prstGeom prst="rect">
            <a:avLst/>
          </a:prstGeom>
          <a:solidFill>
            <a:schemeClr val="l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05531FCF-88A3-C505-0E4C-946664F389AA}"/>
              </a:ext>
            </a:extLst>
          </p:cNvPr>
          <p:cNvSpPr txBox="1">
            <a:spLocks noGrp="1"/>
          </p:cNvSpPr>
          <p:nvPr>
            <p:ph type="ftr" idx="11"/>
          </p:nvPr>
        </p:nvSpPr>
        <p:spPr>
          <a:xfrm>
            <a:off x="9577551" y="6543084"/>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63</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994"/>
                                        </p:tgtEl>
                                      </p:cBhvr>
                                    </p:animEffect>
                                    <p:set>
                                      <p:cBhvr>
                                        <p:cTn id="7" dur="1" fill="hold">
                                          <p:stCondLst>
                                            <p:cond delay="500"/>
                                          </p:stCondLst>
                                        </p:cTn>
                                        <p:tgtEl>
                                          <p:spTgt spid="99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gradFill>
          <a:gsLst>
            <a:gs pos="0">
              <a:schemeClr val="lt2"/>
            </a:gs>
            <a:gs pos="74000">
              <a:srgbClr val="A9BEE4"/>
            </a:gs>
            <a:gs pos="83000">
              <a:srgbClr val="A9BEE4"/>
            </a:gs>
            <a:gs pos="100000">
              <a:srgbClr val="C5D3ED"/>
            </a:gs>
          </a:gsLst>
          <a:lin ang="5400000" scaled="0"/>
        </a:gradFill>
        <a:effectLst/>
      </p:bgPr>
    </p:bg>
    <p:spTree>
      <p:nvGrpSpPr>
        <p:cNvPr id="1" name="Shape 999"/>
        <p:cNvGrpSpPr/>
        <p:nvPr/>
      </p:nvGrpSpPr>
      <p:grpSpPr>
        <a:xfrm>
          <a:off x="0" y="0"/>
          <a:ext cx="0" cy="0"/>
          <a:chOff x="0" y="0"/>
          <a:chExt cx="0" cy="0"/>
        </a:xfrm>
      </p:grpSpPr>
      <p:sp>
        <p:nvSpPr>
          <p:cNvPr id="1000" name="Google Shape;1000;p60"/>
          <p:cNvSpPr/>
          <p:nvPr/>
        </p:nvSpPr>
        <p:spPr>
          <a:xfrm>
            <a:off x="0" y="0"/>
            <a:ext cx="12192000" cy="6858000"/>
          </a:xfrm>
          <a:prstGeom prst="rect">
            <a:avLst/>
          </a:prstGeom>
          <a:gradFill>
            <a:gsLst>
              <a:gs pos="0">
                <a:schemeClr val="lt2"/>
              </a:gs>
              <a:gs pos="74000">
                <a:srgbClr val="A9BEE4"/>
              </a:gs>
              <a:gs pos="83000">
                <a:srgbClr val="A9BEE4"/>
              </a:gs>
              <a:gs pos="100000">
                <a:srgbClr val="C5D3ED"/>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01" name="Google Shape;1001;p60"/>
          <p:cNvSpPr/>
          <p:nvPr/>
        </p:nvSpPr>
        <p:spPr>
          <a:xfrm flipH="1">
            <a:off x="-1" y="-1"/>
            <a:ext cx="12191998" cy="1590742"/>
          </a:xfrm>
          <a:prstGeom prst="rect">
            <a:avLst/>
          </a:prstGeom>
          <a:gradFill>
            <a:gsLst>
              <a:gs pos="0">
                <a:srgbClr val="000000"/>
              </a:gs>
              <a:gs pos="100000">
                <a:srgbClr val="2F5496"/>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02" name="Google Shape;1002;p60"/>
          <p:cNvSpPr/>
          <p:nvPr/>
        </p:nvSpPr>
        <p:spPr>
          <a:xfrm rot="10800000" flipH="1">
            <a:off x="-3" y="0"/>
            <a:ext cx="8115306" cy="1590742"/>
          </a:xfrm>
          <a:prstGeom prst="rect">
            <a:avLst/>
          </a:prstGeom>
          <a:gradFill>
            <a:gsLst>
              <a:gs pos="0">
                <a:srgbClr val="4472C4">
                  <a:alpha val="0"/>
                </a:srgbClr>
              </a:gs>
              <a:gs pos="20000">
                <a:srgbClr val="4472C4">
                  <a:alpha val="0"/>
                </a:srgbClr>
              </a:gs>
              <a:gs pos="100000">
                <a:srgbClr val="1F3864">
                  <a:alpha val="54901"/>
                </a:srgbClr>
              </a:gs>
            </a:gsLst>
            <a:lin ang="13800001"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03" name="Google Shape;1003;p60"/>
          <p:cNvSpPr/>
          <p:nvPr/>
        </p:nvSpPr>
        <p:spPr>
          <a:xfrm flipH="1">
            <a:off x="8115299" y="-1"/>
            <a:ext cx="4076698" cy="1590742"/>
          </a:xfrm>
          <a:prstGeom prst="rect">
            <a:avLst/>
          </a:prstGeom>
          <a:gradFill>
            <a:gsLst>
              <a:gs pos="0">
                <a:srgbClr val="4472C4">
                  <a:alpha val="65882"/>
                </a:srgbClr>
              </a:gs>
              <a:gs pos="100000">
                <a:srgbClr val="000000">
                  <a:alpha val="29803"/>
                </a:srgbClr>
              </a:gs>
            </a:gsLst>
            <a:lin ang="13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04" name="Google Shape;1004;p60"/>
          <p:cNvSpPr/>
          <p:nvPr/>
        </p:nvSpPr>
        <p:spPr>
          <a:xfrm>
            <a:off x="459350" y="-1"/>
            <a:ext cx="11732646" cy="1597433"/>
          </a:xfrm>
          <a:prstGeom prst="rect">
            <a:avLst/>
          </a:prstGeom>
          <a:gradFill>
            <a:gsLst>
              <a:gs pos="0">
                <a:srgbClr val="000000">
                  <a:alpha val="0"/>
                </a:srgbClr>
              </a:gs>
              <a:gs pos="50000">
                <a:srgbClr val="000000">
                  <a:alpha val="0"/>
                </a:srgbClr>
              </a:gs>
              <a:gs pos="99000">
                <a:srgbClr val="1F3864">
                  <a:alpha val="51764"/>
                </a:srgbClr>
              </a:gs>
              <a:gs pos="100000">
                <a:srgbClr val="1F3864">
                  <a:alpha val="51764"/>
                </a:srgbClr>
              </a:gs>
            </a:gsLst>
            <a:lin ang="16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05" name="Google Shape;1005;p60"/>
          <p:cNvSpPr txBox="1">
            <a:spLocks noGrp="1"/>
          </p:cNvSpPr>
          <p:nvPr>
            <p:ph type="title"/>
          </p:nvPr>
        </p:nvSpPr>
        <p:spPr>
          <a:xfrm>
            <a:off x="1371599" y="294538"/>
            <a:ext cx="9895951" cy="103366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alibri"/>
              <a:buNone/>
            </a:pPr>
            <a:r>
              <a:rPr lang="en-US" sz="4000">
                <a:solidFill>
                  <a:srgbClr val="FFFFFF"/>
                </a:solidFill>
              </a:rPr>
              <a:t>Tip for the Results: Labeling Figures and Tables</a:t>
            </a:r>
            <a:endParaRPr/>
          </a:p>
        </p:txBody>
      </p:sp>
      <p:sp>
        <p:nvSpPr>
          <p:cNvPr id="1006" name="Google Shape;1006;p60"/>
          <p:cNvSpPr txBox="1">
            <a:spLocks noGrp="1"/>
          </p:cNvSpPr>
          <p:nvPr>
            <p:ph type="body" idx="1"/>
          </p:nvPr>
        </p:nvSpPr>
        <p:spPr>
          <a:xfrm>
            <a:off x="1371599" y="1622745"/>
            <a:ext cx="9724031" cy="1349055"/>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000"/>
              <a:buChar char="•"/>
            </a:pPr>
            <a:r>
              <a:rPr lang="en-US" sz="2000"/>
              <a:t>Figures and Tables are numbered independently of one another.</a:t>
            </a:r>
            <a:endParaRPr/>
          </a:p>
          <a:p>
            <a:pPr marL="228600" lvl="0" indent="-228600" algn="l" rtl="0">
              <a:lnSpc>
                <a:spcPct val="90000"/>
              </a:lnSpc>
              <a:spcBef>
                <a:spcPts val="1000"/>
              </a:spcBef>
              <a:spcAft>
                <a:spcPts val="0"/>
              </a:spcAft>
              <a:buClr>
                <a:schemeClr val="dk1"/>
              </a:buClr>
              <a:buSzPts val="2000"/>
              <a:buChar char="•"/>
            </a:pPr>
            <a:r>
              <a:rPr lang="en-US" sz="2000"/>
              <a:t>For example, your paper may have 5 Figures and 2 Tables, but the tables are found in between your figures.</a:t>
            </a:r>
            <a:endParaRPr/>
          </a:p>
        </p:txBody>
      </p:sp>
      <p:sp>
        <p:nvSpPr>
          <p:cNvPr id="1007" name="Google Shape;1007;p60"/>
          <p:cNvSpPr txBox="1"/>
          <p:nvPr/>
        </p:nvSpPr>
        <p:spPr>
          <a:xfrm>
            <a:off x="6938965" y="3791514"/>
            <a:ext cx="1758316" cy="2246769"/>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Figure 1</a:t>
            </a:r>
            <a:endParaRPr/>
          </a:p>
          <a:p>
            <a:pPr marL="285750" marR="0" lvl="0" indent="-28575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Figure 2</a:t>
            </a:r>
            <a:endParaRPr/>
          </a:p>
          <a:p>
            <a:pPr marL="285750" marR="0" lvl="0" indent="-28575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Table 3</a:t>
            </a:r>
            <a:endParaRPr/>
          </a:p>
          <a:p>
            <a:pPr marL="285750" marR="0" lvl="0" indent="-28575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Figure 4</a:t>
            </a:r>
            <a:endParaRPr/>
          </a:p>
          <a:p>
            <a:pPr marL="285750" marR="0" lvl="0" indent="-28575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Figure 5</a:t>
            </a:r>
            <a:endParaRPr/>
          </a:p>
          <a:p>
            <a:pPr marL="285750" marR="0" lvl="0" indent="-28575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Table 6</a:t>
            </a:r>
            <a:endParaRPr/>
          </a:p>
          <a:p>
            <a:pPr marL="285750" marR="0" lvl="0" indent="-28575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Figure 7</a:t>
            </a:r>
            <a:endParaRPr/>
          </a:p>
        </p:txBody>
      </p:sp>
      <p:sp>
        <p:nvSpPr>
          <p:cNvPr id="1008" name="Google Shape;1008;p60"/>
          <p:cNvSpPr txBox="1"/>
          <p:nvPr/>
        </p:nvSpPr>
        <p:spPr>
          <a:xfrm>
            <a:off x="2148838" y="3791515"/>
            <a:ext cx="2225041" cy="2246769"/>
          </a:xfrm>
          <a:prstGeom prst="rect">
            <a:avLst/>
          </a:prstGeom>
          <a:noFill/>
          <a:ln>
            <a:noFill/>
          </a:ln>
        </p:spPr>
        <p:txBody>
          <a:bodyPr spcFirstLastPara="1" wrap="square" lIns="91425" tIns="45700" rIns="91425" bIns="45700" anchor="t" anchorCtr="0">
            <a:spAutoFit/>
          </a:bodyPr>
          <a:lstStyle/>
          <a:p>
            <a:pPr marL="800100" marR="0" lvl="1" indent="-342900" algn="l" rtl="0">
              <a:spcBef>
                <a:spcPts val="0"/>
              </a:spcBef>
              <a:spcAft>
                <a:spcPts val="0"/>
              </a:spcAft>
              <a:buClr>
                <a:schemeClr val="dk1"/>
              </a:buClr>
              <a:buSzPts val="2000"/>
              <a:buFont typeface="Arial"/>
              <a:buChar char="•"/>
            </a:pPr>
            <a:r>
              <a:rPr lang="en-US" sz="2000" b="0" i="0" u="none" strike="noStrike" cap="none">
                <a:solidFill>
                  <a:schemeClr val="dk1"/>
                </a:solidFill>
                <a:latin typeface="Calibri"/>
                <a:ea typeface="Calibri"/>
                <a:cs typeface="Calibri"/>
                <a:sym typeface="Calibri"/>
              </a:rPr>
              <a:t>Figure 1</a:t>
            </a:r>
            <a:endParaRPr/>
          </a:p>
          <a:p>
            <a:pPr marL="800100" marR="0" lvl="1" indent="-342900" algn="l" rtl="0">
              <a:spcBef>
                <a:spcPts val="0"/>
              </a:spcBef>
              <a:spcAft>
                <a:spcPts val="0"/>
              </a:spcAft>
              <a:buClr>
                <a:schemeClr val="dk1"/>
              </a:buClr>
              <a:buSzPts val="2000"/>
              <a:buFont typeface="Arial"/>
              <a:buChar char="•"/>
            </a:pPr>
            <a:r>
              <a:rPr lang="en-US" sz="2000" b="0" i="0" u="none" strike="noStrike" cap="none">
                <a:solidFill>
                  <a:schemeClr val="dk1"/>
                </a:solidFill>
                <a:latin typeface="Calibri"/>
                <a:ea typeface="Calibri"/>
                <a:cs typeface="Calibri"/>
                <a:sym typeface="Calibri"/>
              </a:rPr>
              <a:t>Figure 2</a:t>
            </a:r>
            <a:endParaRPr/>
          </a:p>
          <a:p>
            <a:pPr marL="800100" marR="0" lvl="1" indent="-342900" algn="l" rtl="0">
              <a:spcBef>
                <a:spcPts val="0"/>
              </a:spcBef>
              <a:spcAft>
                <a:spcPts val="0"/>
              </a:spcAft>
              <a:buClr>
                <a:schemeClr val="dk1"/>
              </a:buClr>
              <a:buSzPts val="2000"/>
              <a:buFont typeface="Arial"/>
              <a:buChar char="•"/>
            </a:pPr>
            <a:r>
              <a:rPr lang="en-US" sz="2000" b="0" i="0" u="none" strike="noStrike" cap="none">
                <a:solidFill>
                  <a:schemeClr val="dk1"/>
                </a:solidFill>
                <a:latin typeface="Calibri"/>
                <a:ea typeface="Calibri"/>
                <a:cs typeface="Calibri"/>
                <a:sym typeface="Calibri"/>
              </a:rPr>
              <a:t>Table 1</a:t>
            </a:r>
            <a:endParaRPr/>
          </a:p>
          <a:p>
            <a:pPr marL="800100" marR="0" lvl="1" indent="-342900" algn="l" rtl="0">
              <a:spcBef>
                <a:spcPts val="0"/>
              </a:spcBef>
              <a:spcAft>
                <a:spcPts val="0"/>
              </a:spcAft>
              <a:buClr>
                <a:schemeClr val="dk1"/>
              </a:buClr>
              <a:buSzPts val="2000"/>
              <a:buFont typeface="Arial"/>
              <a:buChar char="•"/>
            </a:pPr>
            <a:r>
              <a:rPr lang="en-US" sz="2000" b="0" i="0" u="none" strike="noStrike" cap="none">
                <a:solidFill>
                  <a:schemeClr val="dk1"/>
                </a:solidFill>
                <a:latin typeface="Calibri"/>
                <a:ea typeface="Calibri"/>
                <a:cs typeface="Calibri"/>
                <a:sym typeface="Calibri"/>
              </a:rPr>
              <a:t>Figure 3</a:t>
            </a:r>
            <a:endParaRPr/>
          </a:p>
          <a:p>
            <a:pPr marL="800100" marR="0" lvl="1" indent="-342900" algn="l" rtl="0">
              <a:spcBef>
                <a:spcPts val="0"/>
              </a:spcBef>
              <a:spcAft>
                <a:spcPts val="0"/>
              </a:spcAft>
              <a:buClr>
                <a:schemeClr val="dk1"/>
              </a:buClr>
              <a:buSzPts val="2000"/>
              <a:buFont typeface="Arial"/>
              <a:buChar char="•"/>
            </a:pPr>
            <a:r>
              <a:rPr lang="en-US" sz="2000" b="0" i="0" u="none" strike="noStrike" cap="none">
                <a:solidFill>
                  <a:schemeClr val="dk1"/>
                </a:solidFill>
                <a:latin typeface="Calibri"/>
                <a:ea typeface="Calibri"/>
                <a:cs typeface="Calibri"/>
                <a:sym typeface="Calibri"/>
              </a:rPr>
              <a:t>Figure 4</a:t>
            </a:r>
            <a:endParaRPr/>
          </a:p>
          <a:p>
            <a:pPr marL="800100" marR="0" lvl="1" indent="-342900" algn="l" rtl="0">
              <a:spcBef>
                <a:spcPts val="0"/>
              </a:spcBef>
              <a:spcAft>
                <a:spcPts val="0"/>
              </a:spcAft>
              <a:buClr>
                <a:schemeClr val="dk1"/>
              </a:buClr>
              <a:buSzPts val="2000"/>
              <a:buFont typeface="Arial"/>
              <a:buChar char="•"/>
            </a:pPr>
            <a:r>
              <a:rPr lang="en-US" sz="2000" b="0" i="0" u="none" strike="noStrike" cap="none">
                <a:solidFill>
                  <a:schemeClr val="dk1"/>
                </a:solidFill>
                <a:latin typeface="Calibri"/>
                <a:ea typeface="Calibri"/>
                <a:cs typeface="Calibri"/>
                <a:sym typeface="Calibri"/>
              </a:rPr>
              <a:t>Table 2</a:t>
            </a:r>
            <a:endParaRPr/>
          </a:p>
          <a:p>
            <a:pPr marL="800100" marR="0" lvl="1" indent="-342900" algn="l" rtl="0">
              <a:spcBef>
                <a:spcPts val="0"/>
              </a:spcBef>
              <a:spcAft>
                <a:spcPts val="0"/>
              </a:spcAft>
              <a:buClr>
                <a:schemeClr val="dk1"/>
              </a:buClr>
              <a:buSzPts val="2000"/>
              <a:buFont typeface="Arial"/>
              <a:buChar char="•"/>
            </a:pPr>
            <a:r>
              <a:rPr lang="en-US" sz="2000" b="0" i="0" u="none" strike="noStrike" cap="none">
                <a:solidFill>
                  <a:schemeClr val="dk1"/>
                </a:solidFill>
                <a:latin typeface="Calibri"/>
                <a:ea typeface="Calibri"/>
                <a:cs typeface="Calibri"/>
                <a:sym typeface="Calibri"/>
              </a:rPr>
              <a:t>Figure 5</a:t>
            </a:r>
            <a:endParaRPr/>
          </a:p>
        </p:txBody>
      </p:sp>
      <p:sp>
        <p:nvSpPr>
          <p:cNvPr id="1009" name="Google Shape;1009;p60"/>
          <p:cNvSpPr txBox="1"/>
          <p:nvPr/>
        </p:nvSpPr>
        <p:spPr>
          <a:xfrm>
            <a:off x="3978988" y="3244334"/>
            <a:ext cx="295997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u="sng">
                <a:solidFill>
                  <a:schemeClr val="dk1"/>
                </a:solidFill>
                <a:latin typeface="Calibri"/>
                <a:ea typeface="Calibri"/>
                <a:cs typeface="Calibri"/>
                <a:sym typeface="Calibri"/>
              </a:rPr>
              <a:t>Which way would be correct?</a:t>
            </a:r>
            <a:endParaRPr/>
          </a:p>
        </p:txBody>
      </p:sp>
      <p:sp>
        <p:nvSpPr>
          <p:cNvPr id="1010" name="Google Shape;1010;p60"/>
          <p:cNvSpPr/>
          <p:nvPr/>
        </p:nvSpPr>
        <p:spPr>
          <a:xfrm>
            <a:off x="6156009" y="3516852"/>
            <a:ext cx="3324227" cy="2796095"/>
          </a:xfrm>
          <a:prstGeom prst="noSmoking">
            <a:avLst>
              <a:gd name="adj" fmla="val 10896"/>
            </a:avLst>
          </a:prstGeom>
          <a:solidFill>
            <a:srgbClr val="FF000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sp>
        <p:nvSpPr>
          <p:cNvPr id="1011" name="Google Shape;1011;p60"/>
          <p:cNvSpPr/>
          <p:nvPr/>
        </p:nvSpPr>
        <p:spPr>
          <a:xfrm>
            <a:off x="1878336" y="3516850"/>
            <a:ext cx="3124207" cy="2796095"/>
          </a:xfrm>
          <a:prstGeom prst="donut">
            <a:avLst>
              <a:gd name="adj" fmla="val 7956"/>
            </a:avLst>
          </a:prstGeom>
          <a:solidFill>
            <a:srgbClr val="00B05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sp>
        <p:nvSpPr>
          <p:cNvPr id="1012" name="Google Shape;1012;p60"/>
          <p:cNvSpPr txBox="1"/>
          <p:nvPr/>
        </p:nvSpPr>
        <p:spPr>
          <a:xfrm>
            <a:off x="3148973" y="6068564"/>
            <a:ext cx="291467"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a:solidFill>
                  <a:schemeClr val="dk1"/>
                </a:solidFill>
                <a:latin typeface="Calibri"/>
                <a:ea typeface="Calibri"/>
                <a:cs typeface="Calibri"/>
                <a:sym typeface="Calibri"/>
              </a:rPr>
              <a:t>A</a:t>
            </a:r>
            <a:endParaRPr/>
          </a:p>
        </p:txBody>
      </p:sp>
      <p:sp>
        <p:nvSpPr>
          <p:cNvPr id="1013" name="Google Shape;1013;p60"/>
          <p:cNvSpPr txBox="1"/>
          <p:nvPr/>
        </p:nvSpPr>
        <p:spPr>
          <a:xfrm>
            <a:off x="7579992" y="6068564"/>
            <a:ext cx="291467"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a:solidFill>
                  <a:schemeClr val="dk1"/>
                </a:solidFill>
                <a:latin typeface="Calibri"/>
                <a:ea typeface="Calibri"/>
                <a:cs typeface="Calibri"/>
                <a:sym typeface="Calibri"/>
              </a:rPr>
              <a:t>B</a:t>
            </a:r>
            <a:endParaRPr/>
          </a:p>
        </p:txBody>
      </p:sp>
      <p:sp>
        <p:nvSpPr>
          <p:cNvPr id="5" name="Footer Placeholder 4">
            <a:extLst>
              <a:ext uri="{FF2B5EF4-FFF2-40B4-BE49-F238E27FC236}">
                <a16:creationId xmlns:a16="http://schemas.microsoft.com/office/drawing/2014/main" id="{6FACF3B3-F695-DF45-FC4E-286FB017C448}"/>
              </a:ext>
            </a:extLst>
          </p:cNvPr>
          <p:cNvSpPr txBox="1">
            <a:spLocks noGrp="1"/>
          </p:cNvSpPr>
          <p:nvPr>
            <p:ph type="ftr" idx="11"/>
          </p:nvPr>
        </p:nvSpPr>
        <p:spPr>
          <a:xfrm>
            <a:off x="955142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64</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17"/>
        <p:cNvGrpSpPr/>
        <p:nvPr/>
      </p:nvGrpSpPr>
      <p:grpSpPr>
        <a:xfrm>
          <a:off x="0" y="0"/>
          <a:ext cx="0" cy="0"/>
          <a:chOff x="0" y="0"/>
          <a:chExt cx="0" cy="0"/>
        </a:xfrm>
      </p:grpSpPr>
      <p:sp>
        <p:nvSpPr>
          <p:cNvPr id="1018" name="Google Shape;1018;p61"/>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19" name="Google Shape;1019;p61"/>
          <p:cNvSpPr txBox="1">
            <a:spLocks noGrp="1"/>
          </p:cNvSpPr>
          <p:nvPr>
            <p:ph type="title"/>
          </p:nvPr>
        </p:nvSpPr>
        <p:spPr>
          <a:xfrm>
            <a:off x="4553733" y="-505896"/>
            <a:ext cx="6798541" cy="1675623"/>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a:t>Tips for writing your Results</a:t>
            </a:r>
            <a:endParaRPr/>
          </a:p>
        </p:txBody>
      </p:sp>
      <p:pic>
        <p:nvPicPr>
          <p:cNvPr id="1020" name="Google Shape;1020;p61" descr="Graph on document with pen"/>
          <p:cNvPicPr preferRelativeResize="0"/>
          <p:nvPr/>
        </p:nvPicPr>
        <p:blipFill rotWithShape="1">
          <a:blip r:embed="rId3">
            <a:alphaModFix/>
          </a:blip>
          <a:srcRect l="36438" r="22715" b="-1"/>
          <a:stretch/>
        </p:blipFill>
        <p:spPr>
          <a:xfrm>
            <a:off x="1" y="10"/>
            <a:ext cx="4196496" cy="6857990"/>
          </a:xfrm>
          <a:prstGeom prst="rect">
            <a:avLst/>
          </a:prstGeom>
          <a:noFill/>
          <a:ln>
            <a:noFill/>
          </a:ln>
        </p:spPr>
      </p:pic>
      <p:sp>
        <p:nvSpPr>
          <p:cNvPr id="1021" name="Google Shape;1021;p61"/>
          <p:cNvSpPr txBox="1">
            <a:spLocks noGrp="1"/>
          </p:cNvSpPr>
          <p:nvPr>
            <p:ph type="body" idx="1"/>
          </p:nvPr>
        </p:nvSpPr>
        <p:spPr>
          <a:xfrm>
            <a:off x="4553734" y="1514092"/>
            <a:ext cx="6798539" cy="3705217"/>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400"/>
              <a:buChar char="•"/>
            </a:pPr>
            <a:r>
              <a:rPr lang="en-US" sz="2400"/>
              <a:t>Write concisely and </a:t>
            </a:r>
            <a:r>
              <a:rPr lang="en-US" sz="2400" u="sng"/>
              <a:t>objectively</a:t>
            </a:r>
            <a:endParaRPr sz="2400" u="sng"/>
          </a:p>
          <a:p>
            <a:pPr marL="228600" lvl="0" indent="-228600" algn="l" rtl="0">
              <a:lnSpc>
                <a:spcPct val="90000"/>
              </a:lnSpc>
              <a:spcBef>
                <a:spcPts val="1000"/>
              </a:spcBef>
              <a:spcAft>
                <a:spcPts val="0"/>
              </a:spcAft>
              <a:buClr>
                <a:schemeClr val="dk1"/>
              </a:buClr>
              <a:buSzPts val="2400"/>
              <a:buChar char="•"/>
            </a:pPr>
            <a:r>
              <a:rPr lang="en-US" sz="2400" u="sng"/>
              <a:t>Do not interpret the data here!</a:t>
            </a:r>
            <a:endParaRPr/>
          </a:p>
          <a:p>
            <a:pPr marL="228600" lvl="0" indent="-228600" algn="l" rtl="0">
              <a:lnSpc>
                <a:spcPct val="90000"/>
              </a:lnSpc>
              <a:spcBef>
                <a:spcPts val="1000"/>
              </a:spcBef>
              <a:spcAft>
                <a:spcPts val="0"/>
              </a:spcAft>
              <a:buClr>
                <a:schemeClr val="dk1"/>
              </a:buClr>
              <a:buSzPts val="2400"/>
              <a:buChar char="•"/>
            </a:pPr>
            <a:r>
              <a:rPr lang="en-US" sz="2400" u="sng"/>
              <a:t>Do not</a:t>
            </a:r>
            <a:r>
              <a:rPr lang="en-US" sz="2400"/>
              <a:t> reiterate every single value from a Figure or Table, only the key result that each conveys</a:t>
            </a:r>
            <a:endParaRPr/>
          </a:p>
          <a:p>
            <a:pPr marL="228600" lvl="0" indent="-228600" algn="l" rtl="0">
              <a:lnSpc>
                <a:spcPct val="90000"/>
              </a:lnSpc>
              <a:spcBef>
                <a:spcPts val="1000"/>
              </a:spcBef>
              <a:spcAft>
                <a:spcPts val="0"/>
              </a:spcAft>
              <a:buClr>
                <a:schemeClr val="dk1"/>
              </a:buClr>
              <a:buSzPts val="2400"/>
              <a:buChar char="•"/>
            </a:pPr>
            <a:r>
              <a:rPr lang="en-US" sz="2400" u="sng"/>
              <a:t>Do not</a:t>
            </a:r>
            <a:r>
              <a:rPr lang="en-US" sz="2400"/>
              <a:t> present the same data in both a Table and Figure</a:t>
            </a:r>
            <a:endParaRPr/>
          </a:p>
          <a:p>
            <a:pPr marL="228600" lvl="0" indent="-228600" algn="l" rtl="0">
              <a:lnSpc>
                <a:spcPct val="90000"/>
              </a:lnSpc>
              <a:spcBef>
                <a:spcPts val="1000"/>
              </a:spcBef>
              <a:spcAft>
                <a:spcPts val="0"/>
              </a:spcAft>
              <a:buClr>
                <a:schemeClr val="dk1"/>
              </a:buClr>
              <a:buSzPts val="2400"/>
              <a:buChar char="•"/>
            </a:pPr>
            <a:r>
              <a:rPr lang="en-US" sz="2400" u="sng"/>
              <a:t>Do not</a:t>
            </a:r>
            <a:r>
              <a:rPr lang="en-US" sz="2400"/>
              <a:t> report raw data values when they can be summarized as means, percents, etc.</a:t>
            </a:r>
            <a:endParaRPr/>
          </a:p>
          <a:p>
            <a:pPr marL="228600" lvl="0" indent="-228600" algn="l" rtl="0">
              <a:lnSpc>
                <a:spcPct val="90000"/>
              </a:lnSpc>
              <a:spcBef>
                <a:spcPts val="1000"/>
              </a:spcBef>
              <a:spcAft>
                <a:spcPts val="0"/>
              </a:spcAft>
              <a:buClr>
                <a:schemeClr val="dk1"/>
              </a:buClr>
              <a:buSzPts val="2400"/>
              <a:buChar char="•"/>
            </a:pPr>
            <a:r>
              <a:rPr lang="en-US" sz="2400"/>
              <a:t>Always use appropriate units when reporting data or summary statistics</a:t>
            </a:r>
            <a:endParaRPr/>
          </a:p>
          <a:p>
            <a:pPr marL="228600" lvl="0" indent="-228600" algn="l" rtl="0">
              <a:lnSpc>
                <a:spcPct val="90000"/>
              </a:lnSpc>
              <a:spcBef>
                <a:spcPts val="1000"/>
              </a:spcBef>
              <a:spcAft>
                <a:spcPts val="0"/>
              </a:spcAft>
              <a:buClr>
                <a:schemeClr val="dk1"/>
              </a:buClr>
              <a:buSzPts val="2400"/>
              <a:buChar char="•"/>
            </a:pPr>
            <a:r>
              <a:rPr lang="en-US" sz="2400"/>
              <a:t>Report (relevant) negative results as well</a:t>
            </a:r>
            <a:endParaRPr/>
          </a:p>
          <a:p>
            <a:pPr marL="685800" lvl="1" indent="-228600" algn="l" rtl="0">
              <a:lnSpc>
                <a:spcPct val="90000"/>
              </a:lnSpc>
              <a:spcBef>
                <a:spcPts val="500"/>
              </a:spcBef>
              <a:spcAft>
                <a:spcPts val="0"/>
              </a:spcAft>
              <a:buClr>
                <a:schemeClr val="dk1"/>
              </a:buClr>
              <a:buSzPts val="2000"/>
              <a:buChar char="•"/>
            </a:pPr>
            <a:r>
              <a:rPr lang="en-US" sz="2000"/>
              <a:t>(Ex: no cells moved towards test substance)</a:t>
            </a:r>
            <a:endParaRPr sz="2000"/>
          </a:p>
        </p:txBody>
      </p:sp>
      <p:sp>
        <p:nvSpPr>
          <p:cNvPr id="5" name="Footer Placeholder 4">
            <a:extLst>
              <a:ext uri="{FF2B5EF4-FFF2-40B4-BE49-F238E27FC236}">
                <a16:creationId xmlns:a16="http://schemas.microsoft.com/office/drawing/2014/main" id="{9AED0551-4968-DF2B-C2C3-E4AA5DC86ACB}"/>
              </a:ext>
            </a:extLst>
          </p:cNvPr>
          <p:cNvSpPr txBox="1">
            <a:spLocks noGrp="1"/>
          </p:cNvSpPr>
          <p:nvPr>
            <p:ph type="ftr" idx="11"/>
          </p:nvPr>
        </p:nvSpPr>
        <p:spPr>
          <a:xfrm>
            <a:off x="9577551"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65</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1">
                                            <p:txEl>
                                              <p:pRg st="0" end="0"/>
                                            </p:txEl>
                                          </p:spTgt>
                                        </p:tgtEl>
                                        <p:attrNameLst>
                                          <p:attrName>style.visibility</p:attrName>
                                        </p:attrNameLst>
                                      </p:cBhvr>
                                      <p:to>
                                        <p:strVal val="visible"/>
                                      </p:to>
                                    </p:set>
                                    <p:animEffect transition="in" filter="fade">
                                      <p:cBhvr>
                                        <p:cTn id="7" dur="500"/>
                                        <p:tgtEl>
                                          <p:spTgt spid="10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1">
                                            <p:txEl>
                                              <p:pRg st="1" end="1"/>
                                            </p:txEl>
                                          </p:spTgt>
                                        </p:tgtEl>
                                        <p:attrNameLst>
                                          <p:attrName>style.visibility</p:attrName>
                                        </p:attrNameLst>
                                      </p:cBhvr>
                                      <p:to>
                                        <p:strVal val="visible"/>
                                      </p:to>
                                    </p:set>
                                    <p:animEffect transition="in" filter="fade">
                                      <p:cBhvr>
                                        <p:cTn id="12" dur="500"/>
                                        <p:tgtEl>
                                          <p:spTgt spid="102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1">
                                            <p:txEl>
                                              <p:pRg st="2" end="2"/>
                                            </p:txEl>
                                          </p:spTgt>
                                        </p:tgtEl>
                                        <p:attrNameLst>
                                          <p:attrName>style.visibility</p:attrName>
                                        </p:attrNameLst>
                                      </p:cBhvr>
                                      <p:to>
                                        <p:strVal val="visible"/>
                                      </p:to>
                                    </p:set>
                                    <p:animEffect transition="in" filter="fade">
                                      <p:cBhvr>
                                        <p:cTn id="17" dur="500"/>
                                        <p:tgtEl>
                                          <p:spTgt spid="102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1">
                                            <p:txEl>
                                              <p:pRg st="3" end="3"/>
                                            </p:txEl>
                                          </p:spTgt>
                                        </p:tgtEl>
                                        <p:attrNameLst>
                                          <p:attrName>style.visibility</p:attrName>
                                        </p:attrNameLst>
                                      </p:cBhvr>
                                      <p:to>
                                        <p:strVal val="visible"/>
                                      </p:to>
                                    </p:set>
                                    <p:animEffect transition="in" filter="fade">
                                      <p:cBhvr>
                                        <p:cTn id="22" dur="500"/>
                                        <p:tgtEl>
                                          <p:spTgt spid="102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1">
                                            <p:txEl>
                                              <p:pRg st="4" end="4"/>
                                            </p:txEl>
                                          </p:spTgt>
                                        </p:tgtEl>
                                        <p:attrNameLst>
                                          <p:attrName>style.visibility</p:attrName>
                                        </p:attrNameLst>
                                      </p:cBhvr>
                                      <p:to>
                                        <p:strVal val="visible"/>
                                      </p:to>
                                    </p:set>
                                    <p:animEffect transition="in" filter="fade">
                                      <p:cBhvr>
                                        <p:cTn id="27" dur="500"/>
                                        <p:tgtEl>
                                          <p:spTgt spid="102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21">
                                            <p:txEl>
                                              <p:pRg st="5" end="5"/>
                                            </p:txEl>
                                          </p:spTgt>
                                        </p:tgtEl>
                                        <p:attrNameLst>
                                          <p:attrName>style.visibility</p:attrName>
                                        </p:attrNameLst>
                                      </p:cBhvr>
                                      <p:to>
                                        <p:strVal val="visible"/>
                                      </p:to>
                                    </p:set>
                                    <p:animEffect transition="in" filter="fade">
                                      <p:cBhvr>
                                        <p:cTn id="32" dur="500"/>
                                        <p:tgtEl>
                                          <p:spTgt spid="102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21">
                                            <p:txEl>
                                              <p:pRg st="6" end="6"/>
                                            </p:txEl>
                                          </p:spTgt>
                                        </p:tgtEl>
                                        <p:attrNameLst>
                                          <p:attrName>style.visibility</p:attrName>
                                        </p:attrNameLst>
                                      </p:cBhvr>
                                      <p:to>
                                        <p:strVal val="visible"/>
                                      </p:to>
                                    </p:set>
                                    <p:animEffect transition="in" filter="fade">
                                      <p:cBhvr>
                                        <p:cTn id="37" dur="500"/>
                                        <p:tgtEl>
                                          <p:spTgt spid="102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21">
                                            <p:txEl>
                                              <p:pRg st="7" end="7"/>
                                            </p:txEl>
                                          </p:spTgt>
                                        </p:tgtEl>
                                        <p:attrNameLst>
                                          <p:attrName>style.visibility</p:attrName>
                                        </p:attrNameLst>
                                      </p:cBhvr>
                                      <p:to>
                                        <p:strVal val="visible"/>
                                      </p:to>
                                    </p:set>
                                    <p:animEffect transition="in" filter="fade">
                                      <p:cBhvr>
                                        <p:cTn id="42" dur="500"/>
                                        <p:tgtEl>
                                          <p:spTgt spid="102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26"/>
        <p:cNvGrpSpPr/>
        <p:nvPr/>
      </p:nvGrpSpPr>
      <p:grpSpPr>
        <a:xfrm>
          <a:off x="0" y="0"/>
          <a:ext cx="0" cy="0"/>
          <a:chOff x="0" y="0"/>
          <a:chExt cx="0" cy="0"/>
        </a:xfrm>
      </p:grpSpPr>
      <p:sp>
        <p:nvSpPr>
          <p:cNvPr id="1027" name="Google Shape;1027;p62"/>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28" name="Google Shape;1028;p62"/>
          <p:cNvSpPr txBox="1">
            <a:spLocks noGrp="1"/>
          </p:cNvSpPr>
          <p:nvPr>
            <p:ph type="title"/>
          </p:nvPr>
        </p:nvSpPr>
        <p:spPr>
          <a:xfrm>
            <a:off x="525783" y="-35054"/>
            <a:ext cx="6002110" cy="14954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u="sng"/>
              <a:t>Discussion</a:t>
            </a:r>
            <a:endParaRPr/>
          </a:p>
        </p:txBody>
      </p:sp>
      <p:sp>
        <p:nvSpPr>
          <p:cNvPr id="1029" name="Google Shape;1029;p62"/>
          <p:cNvSpPr txBox="1">
            <a:spLocks noGrp="1"/>
          </p:cNvSpPr>
          <p:nvPr>
            <p:ph type="body" idx="1"/>
          </p:nvPr>
        </p:nvSpPr>
        <p:spPr>
          <a:xfrm>
            <a:off x="516640" y="1078992"/>
            <a:ext cx="6515096" cy="5522976"/>
          </a:xfrm>
          <a:prstGeom prst="rect">
            <a:avLst/>
          </a:prstGeom>
          <a:noFill/>
          <a:ln>
            <a:noFill/>
          </a:ln>
        </p:spPr>
        <p:txBody>
          <a:bodyPr spcFirstLastPara="1" wrap="square" lIns="91425" tIns="45700" rIns="91425" bIns="45700" anchor="t" anchorCtr="0">
            <a:normAutofit fontScale="92500" lnSpcReduction="20000"/>
          </a:bodyPr>
          <a:lstStyle/>
          <a:p>
            <a:pPr marL="228600" lvl="0" indent="-228600" algn="l" rtl="0">
              <a:lnSpc>
                <a:spcPct val="90000"/>
              </a:lnSpc>
              <a:spcBef>
                <a:spcPts val="0"/>
              </a:spcBef>
              <a:spcAft>
                <a:spcPts val="0"/>
              </a:spcAft>
              <a:buClr>
                <a:schemeClr val="dk1"/>
              </a:buClr>
              <a:buSzPct val="100000"/>
              <a:buChar char="•"/>
            </a:pPr>
            <a:r>
              <a:rPr lang="en-US" sz="2000"/>
              <a:t>This is where you </a:t>
            </a:r>
            <a:r>
              <a:rPr lang="en-US" sz="2000" b="1"/>
              <a:t>tell</a:t>
            </a:r>
            <a:endParaRPr/>
          </a:p>
          <a:p>
            <a:pPr marL="228600" lvl="0" indent="-228600" algn="l" rtl="0">
              <a:lnSpc>
                <a:spcPct val="90000"/>
              </a:lnSpc>
              <a:spcBef>
                <a:spcPts val="1000"/>
              </a:spcBef>
              <a:spcAft>
                <a:spcPts val="0"/>
              </a:spcAft>
              <a:buClr>
                <a:schemeClr val="dk1"/>
              </a:buClr>
              <a:buSzPct val="100000"/>
              <a:buChar char="•"/>
            </a:pPr>
            <a:r>
              <a:rPr lang="en-US" sz="2000"/>
              <a:t>You are now </a:t>
            </a:r>
            <a:r>
              <a:rPr lang="en-US" sz="2000" u="sng"/>
              <a:t>interpreting</a:t>
            </a:r>
            <a:r>
              <a:rPr lang="en-US" sz="2000"/>
              <a:t> your data and telling your reader what your ideas are on the subject</a:t>
            </a:r>
            <a:endParaRPr/>
          </a:p>
          <a:p>
            <a:pPr marL="228600" lvl="0" indent="-228600" algn="l" rtl="0">
              <a:lnSpc>
                <a:spcPct val="90000"/>
              </a:lnSpc>
              <a:spcBef>
                <a:spcPts val="1000"/>
              </a:spcBef>
              <a:spcAft>
                <a:spcPts val="0"/>
              </a:spcAft>
              <a:buClr>
                <a:schemeClr val="dk1"/>
              </a:buClr>
              <a:buSzPct val="100000"/>
              <a:buChar char="•"/>
            </a:pPr>
            <a:r>
              <a:rPr lang="en-US" sz="2000"/>
              <a:t>There are three key areas you need to discuss:</a:t>
            </a:r>
            <a:endParaRPr/>
          </a:p>
          <a:p>
            <a:pPr marL="0" lvl="0" indent="0" algn="l" rtl="0">
              <a:lnSpc>
                <a:spcPct val="90000"/>
              </a:lnSpc>
              <a:spcBef>
                <a:spcPts val="1000"/>
              </a:spcBef>
              <a:spcAft>
                <a:spcPts val="0"/>
              </a:spcAft>
              <a:buClr>
                <a:schemeClr val="dk1"/>
              </a:buClr>
              <a:buSzPct val="100000"/>
              <a:buNone/>
            </a:pPr>
            <a:r>
              <a:rPr lang="en-US" sz="2000" b="1"/>
              <a:t>1. Do your results provide answers to your hypotheses?</a:t>
            </a:r>
            <a:endParaRPr/>
          </a:p>
          <a:p>
            <a:pPr marL="685800" lvl="1" indent="-228600" algn="l" rtl="0">
              <a:lnSpc>
                <a:spcPct val="90000"/>
              </a:lnSpc>
              <a:spcBef>
                <a:spcPts val="500"/>
              </a:spcBef>
              <a:spcAft>
                <a:spcPts val="0"/>
              </a:spcAft>
              <a:buClr>
                <a:schemeClr val="dk1"/>
              </a:buClr>
              <a:buSzPct val="100000"/>
              <a:buChar char="•"/>
            </a:pPr>
            <a:r>
              <a:rPr lang="en-US" sz="1800"/>
              <a:t>Is your data significant? (Refer to your p-values)</a:t>
            </a:r>
            <a:endParaRPr/>
          </a:p>
          <a:p>
            <a:pPr marL="685800" lvl="1" indent="-228600" algn="l" rtl="0">
              <a:lnSpc>
                <a:spcPct val="90000"/>
              </a:lnSpc>
              <a:spcBef>
                <a:spcPts val="500"/>
              </a:spcBef>
              <a:spcAft>
                <a:spcPts val="0"/>
              </a:spcAft>
              <a:buClr>
                <a:schemeClr val="dk1"/>
              </a:buClr>
              <a:buSzPct val="100000"/>
              <a:buChar char="•"/>
            </a:pPr>
            <a:r>
              <a:rPr lang="en-US" sz="1800"/>
              <a:t>Do your results support or refute your hypotheses? </a:t>
            </a:r>
            <a:r>
              <a:rPr lang="en-US" sz="1800" b="1"/>
              <a:t>How</a:t>
            </a:r>
            <a:r>
              <a:rPr lang="en-US" sz="1800"/>
              <a:t>?</a:t>
            </a:r>
            <a:endParaRPr/>
          </a:p>
          <a:p>
            <a:pPr marL="0" lvl="0" indent="0" algn="l" rtl="0">
              <a:lnSpc>
                <a:spcPct val="90000"/>
              </a:lnSpc>
              <a:spcBef>
                <a:spcPts val="1000"/>
              </a:spcBef>
              <a:spcAft>
                <a:spcPts val="0"/>
              </a:spcAft>
              <a:buClr>
                <a:schemeClr val="dk1"/>
              </a:buClr>
              <a:buSzPct val="100000"/>
              <a:buNone/>
            </a:pPr>
            <a:r>
              <a:rPr lang="en-US" sz="2000" b="1"/>
              <a:t>2. Are your results similar to others?</a:t>
            </a:r>
            <a:endParaRPr/>
          </a:p>
          <a:p>
            <a:pPr marL="685800" lvl="1" indent="-228600" algn="l" rtl="0">
              <a:lnSpc>
                <a:spcPct val="90000"/>
              </a:lnSpc>
              <a:spcBef>
                <a:spcPts val="500"/>
              </a:spcBef>
              <a:spcAft>
                <a:spcPts val="0"/>
              </a:spcAft>
              <a:buClr>
                <a:schemeClr val="dk1"/>
              </a:buClr>
              <a:buSzPct val="100000"/>
              <a:buChar char="•"/>
            </a:pPr>
            <a:r>
              <a:rPr lang="en-US" sz="1800"/>
              <a:t>Compare your findings to other studies  ̶  need to cite other sources!</a:t>
            </a:r>
            <a:endParaRPr/>
          </a:p>
          <a:p>
            <a:pPr marL="685800" lvl="1" indent="-228600" algn="l" rtl="0">
              <a:lnSpc>
                <a:spcPct val="90000"/>
              </a:lnSpc>
              <a:spcBef>
                <a:spcPts val="500"/>
              </a:spcBef>
              <a:spcAft>
                <a:spcPts val="0"/>
              </a:spcAft>
              <a:buClr>
                <a:schemeClr val="dk1"/>
              </a:buClr>
              <a:buSzPct val="100000"/>
              <a:buChar char="•"/>
            </a:pPr>
            <a:r>
              <a:rPr lang="en-US" sz="1800"/>
              <a:t>How are your results similar? How are they different?</a:t>
            </a:r>
            <a:endParaRPr/>
          </a:p>
          <a:p>
            <a:pPr marL="685800" lvl="1" indent="-228600" algn="l" rtl="0">
              <a:lnSpc>
                <a:spcPct val="90000"/>
              </a:lnSpc>
              <a:spcBef>
                <a:spcPts val="500"/>
              </a:spcBef>
              <a:spcAft>
                <a:spcPts val="0"/>
              </a:spcAft>
              <a:buClr>
                <a:schemeClr val="dk1"/>
              </a:buClr>
              <a:buSzPct val="100000"/>
              <a:buChar char="•"/>
            </a:pPr>
            <a:r>
              <a:rPr lang="en-US" sz="1800"/>
              <a:t>If you can’t find an exact replica of your experiment(s), that’s okay! Look for similar studies and make comparisons/contrasts</a:t>
            </a:r>
            <a:endParaRPr/>
          </a:p>
          <a:p>
            <a:pPr marL="685800" lvl="1" indent="-228600" algn="l" rtl="0">
              <a:lnSpc>
                <a:spcPct val="90000"/>
              </a:lnSpc>
              <a:spcBef>
                <a:spcPts val="500"/>
              </a:spcBef>
              <a:spcAft>
                <a:spcPts val="0"/>
              </a:spcAft>
              <a:buClr>
                <a:schemeClr val="dk1"/>
              </a:buClr>
              <a:buSzPct val="100000"/>
              <a:buChar char="•"/>
            </a:pPr>
            <a:r>
              <a:rPr lang="en-US" sz="1800"/>
              <a:t>Do your results provide new information towards the area you investigated?</a:t>
            </a:r>
            <a:endParaRPr/>
          </a:p>
          <a:p>
            <a:pPr marL="0" lvl="0" indent="0" algn="l" rtl="0">
              <a:lnSpc>
                <a:spcPct val="90000"/>
              </a:lnSpc>
              <a:spcBef>
                <a:spcPts val="1000"/>
              </a:spcBef>
              <a:spcAft>
                <a:spcPts val="0"/>
              </a:spcAft>
              <a:buClr>
                <a:schemeClr val="dk1"/>
              </a:buClr>
              <a:buSzPct val="100000"/>
              <a:buNone/>
            </a:pPr>
            <a:r>
              <a:rPr lang="en-US" sz="2000" b="1"/>
              <a:t>3. What is your new understanding of the problem/research question?</a:t>
            </a:r>
            <a:endParaRPr/>
          </a:p>
          <a:p>
            <a:pPr marL="685800" lvl="1" indent="-228600" algn="l" rtl="0">
              <a:lnSpc>
                <a:spcPct val="90000"/>
              </a:lnSpc>
              <a:spcBef>
                <a:spcPts val="500"/>
              </a:spcBef>
              <a:spcAft>
                <a:spcPts val="0"/>
              </a:spcAft>
              <a:buClr>
                <a:schemeClr val="dk1"/>
              </a:buClr>
              <a:buSzPct val="100000"/>
              <a:buChar char="•"/>
            </a:pPr>
            <a:r>
              <a:rPr lang="en-US" sz="1800"/>
              <a:t>What do you now know about the subject, considering your findings?</a:t>
            </a:r>
            <a:endParaRPr/>
          </a:p>
          <a:p>
            <a:pPr marL="685800" lvl="1" indent="-228600" algn="l" rtl="0">
              <a:lnSpc>
                <a:spcPct val="90000"/>
              </a:lnSpc>
              <a:spcBef>
                <a:spcPts val="500"/>
              </a:spcBef>
              <a:spcAft>
                <a:spcPts val="0"/>
              </a:spcAft>
              <a:buClr>
                <a:schemeClr val="dk1"/>
              </a:buClr>
              <a:buSzPct val="100000"/>
              <a:buChar char="•"/>
            </a:pPr>
            <a:r>
              <a:rPr lang="en-US" sz="1800"/>
              <a:t>What are the implications of your study? (Think of the “bigger picture”)</a:t>
            </a:r>
            <a:endParaRPr/>
          </a:p>
          <a:p>
            <a:pPr marL="685800" lvl="1" indent="-228600" algn="l" rtl="0">
              <a:lnSpc>
                <a:spcPct val="90000"/>
              </a:lnSpc>
              <a:spcBef>
                <a:spcPts val="500"/>
              </a:spcBef>
              <a:spcAft>
                <a:spcPts val="0"/>
              </a:spcAft>
              <a:buClr>
                <a:schemeClr val="dk1"/>
              </a:buClr>
              <a:buSzPct val="100000"/>
              <a:buChar char="•"/>
            </a:pPr>
            <a:r>
              <a:rPr lang="en-US" sz="1800"/>
              <a:t>What experiments would you do next?</a:t>
            </a:r>
            <a:endParaRPr/>
          </a:p>
          <a:p>
            <a:pPr marL="1143000" lvl="2" indent="-146367" algn="l" rtl="0">
              <a:lnSpc>
                <a:spcPct val="90000"/>
              </a:lnSpc>
              <a:spcBef>
                <a:spcPts val="500"/>
              </a:spcBef>
              <a:spcAft>
                <a:spcPts val="0"/>
              </a:spcAft>
              <a:buClr>
                <a:schemeClr val="dk1"/>
              </a:buClr>
              <a:buSzPct val="100000"/>
              <a:buNone/>
            </a:pPr>
            <a:endParaRPr sz="1400"/>
          </a:p>
          <a:p>
            <a:pPr marL="914400" lvl="2" indent="0" algn="l" rtl="0">
              <a:lnSpc>
                <a:spcPct val="90000"/>
              </a:lnSpc>
              <a:spcBef>
                <a:spcPts val="500"/>
              </a:spcBef>
              <a:spcAft>
                <a:spcPts val="0"/>
              </a:spcAft>
              <a:buClr>
                <a:schemeClr val="dk1"/>
              </a:buClr>
              <a:buSzPct val="100000"/>
              <a:buNone/>
            </a:pPr>
            <a:endParaRPr sz="1400"/>
          </a:p>
          <a:p>
            <a:pPr marL="457200" lvl="1" indent="0" algn="l" rtl="0">
              <a:lnSpc>
                <a:spcPct val="90000"/>
              </a:lnSpc>
              <a:spcBef>
                <a:spcPts val="500"/>
              </a:spcBef>
              <a:spcAft>
                <a:spcPts val="0"/>
              </a:spcAft>
              <a:buClr>
                <a:schemeClr val="dk1"/>
              </a:buClr>
              <a:buSzPct val="100000"/>
              <a:buNone/>
            </a:pPr>
            <a:endParaRPr sz="2000"/>
          </a:p>
        </p:txBody>
      </p:sp>
      <p:pic>
        <p:nvPicPr>
          <p:cNvPr id="1030" name="Google Shape;1030;p62" descr="A person reaching for a paper on a table full of paper and sticky notes"/>
          <p:cNvPicPr preferRelativeResize="0"/>
          <p:nvPr/>
        </p:nvPicPr>
        <p:blipFill rotWithShape="1">
          <a:blip r:embed="rId3">
            <a:alphaModFix/>
          </a:blip>
          <a:srcRect l="25207" r="26198" b="-1"/>
          <a:stretch/>
        </p:blipFill>
        <p:spPr>
          <a:xfrm>
            <a:off x="7199440" y="10"/>
            <a:ext cx="4992560" cy="6857990"/>
          </a:xfrm>
          <a:prstGeom prst="rect">
            <a:avLst/>
          </a:prstGeom>
          <a:noFill/>
          <a:ln>
            <a:noFill/>
          </a:ln>
        </p:spPr>
      </p:pic>
      <p:sp>
        <p:nvSpPr>
          <p:cNvPr id="5" name="Footer Placeholder 4">
            <a:extLst>
              <a:ext uri="{FF2B5EF4-FFF2-40B4-BE49-F238E27FC236}">
                <a16:creationId xmlns:a16="http://schemas.microsoft.com/office/drawing/2014/main" id="{F235D216-BD74-D710-2C91-6CF2C98D0365}"/>
              </a:ext>
            </a:extLst>
          </p:cNvPr>
          <p:cNvSpPr txBox="1">
            <a:spLocks noGrp="1"/>
          </p:cNvSpPr>
          <p:nvPr>
            <p:ph type="ftr" idx="11"/>
          </p:nvPr>
        </p:nvSpPr>
        <p:spPr>
          <a:xfrm>
            <a:off x="-1531617" y="6556623"/>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66</a:t>
            </a:fld>
            <a:r>
              <a:rPr lang="en-US" sz="1400" i="1" dirty="0">
                <a:solidFill>
                  <a:schemeClr val="tx1"/>
                </a:solidFill>
              </a:rPr>
              <a:t> of 97</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35"/>
        <p:cNvGrpSpPr/>
        <p:nvPr/>
      </p:nvGrpSpPr>
      <p:grpSpPr>
        <a:xfrm>
          <a:off x="0" y="0"/>
          <a:ext cx="0" cy="0"/>
          <a:chOff x="0" y="0"/>
          <a:chExt cx="0" cy="0"/>
        </a:xfrm>
      </p:grpSpPr>
      <p:sp>
        <p:nvSpPr>
          <p:cNvPr id="1036" name="Google Shape;1036;p6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37" name="Google Shape;1037;p63"/>
          <p:cNvSpPr/>
          <p:nvPr/>
        </p:nvSpPr>
        <p:spPr>
          <a:xfrm>
            <a:off x="0" y="0"/>
            <a:ext cx="8748215" cy="6857999"/>
          </a:xfrm>
          <a:custGeom>
            <a:avLst/>
            <a:gdLst/>
            <a:ahLst/>
            <a:cxnLst/>
            <a:rect l="l" t="t" r="r" b="b"/>
            <a:pathLst>
              <a:path w="9024730" h="6857999" extrusionOk="0">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38" name="Google Shape;1038;p63"/>
          <p:cNvSpPr txBox="1">
            <a:spLocks noGrp="1"/>
          </p:cNvSpPr>
          <p:nvPr>
            <p:ph type="title"/>
          </p:nvPr>
        </p:nvSpPr>
        <p:spPr>
          <a:xfrm>
            <a:off x="250709" y="93869"/>
            <a:ext cx="7460276" cy="13228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a:t>Tips for Writing the Discussion</a:t>
            </a:r>
            <a:endParaRPr/>
          </a:p>
        </p:txBody>
      </p:sp>
      <p:sp>
        <p:nvSpPr>
          <p:cNvPr id="1039" name="Google Shape;1039;p63"/>
          <p:cNvSpPr txBox="1">
            <a:spLocks noGrp="1"/>
          </p:cNvSpPr>
          <p:nvPr>
            <p:ph type="body" idx="1"/>
          </p:nvPr>
        </p:nvSpPr>
        <p:spPr>
          <a:xfrm>
            <a:off x="378082" y="1307134"/>
            <a:ext cx="7119998" cy="5230826"/>
          </a:xfrm>
          <a:prstGeom prst="rect">
            <a:avLst/>
          </a:prstGeom>
          <a:noFill/>
          <a:ln>
            <a:noFill/>
          </a:ln>
        </p:spPr>
        <p:txBody>
          <a:bodyPr spcFirstLastPara="1" wrap="square" lIns="91425" tIns="45700" rIns="91425" bIns="45700" anchor="t" anchorCtr="0">
            <a:normAutofit fontScale="92500" lnSpcReduction="10000"/>
          </a:bodyPr>
          <a:lstStyle/>
          <a:p>
            <a:pPr marL="228600" lvl="0" indent="-228600" algn="l" rtl="0">
              <a:lnSpc>
                <a:spcPct val="90000"/>
              </a:lnSpc>
              <a:spcBef>
                <a:spcPts val="0"/>
              </a:spcBef>
              <a:spcAft>
                <a:spcPts val="0"/>
              </a:spcAft>
              <a:buClr>
                <a:schemeClr val="dk1"/>
              </a:buClr>
              <a:buSzPct val="100000"/>
              <a:buChar char="•"/>
            </a:pPr>
            <a:r>
              <a:rPr lang="en-US" sz="2200"/>
              <a:t>You can break up your Discussion into three paragraphs </a:t>
            </a:r>
            <a:endParaRPr/>
          </a:p>
          <a:p>
            <a:pPr marL="685800" lvl="1" indent="-228600" algn="l" rtl="0">
              <a:lnSpc>
                <a:spcPct val="90000"/>
              </a:lnSpc>
              <a:spcBef>
                <a:spcPts val="500"/>
              </a:spcBef>
              <a:spcAft>
                <a:spcPts val="0"/>
              </a:spcAft>
              <a:buClr>
                <a:schemeClr val="dk1"/>
              </a:buClr>
              <a:buSzPct val="100000"/>
              <a:buChar char="•"/>
            </a:pPr>
            <a:r>
              <a:rPr lang="en-US" sz="2000"/>
              <a:t>This will help with organization as well as future revisions</a:t>
            </a:r>
            <a:endParaRPr/>
          </a:p>
          <a:p>
            <a:pPr marL="228600" lvl="0" indent="-228600" algn="l" rtl="0">
              <a:lnSpc>
                <a:spcPct val="90000"/>
              </a:lnSpc>
              <a:spcBef>
                <a:spcPts val="1000"/>
              </a:spcBef>
              <a:spcAft>
                <a:spcPts val="0"/>
              </a:spcAft>
              <a:buClr>
                <a:schemeClr val="dk1"/>
              </a:buClr>
              <a:buSzPct val="100000"/>
              <a:buChar char="•"/>
            </a:pPr>
            <a:r>
              <a:rPr lang="en-US" sz="2200"/>
              <a:t>Organize the Discussion to address each of the experiments or studies for which you presented results; discuss each in the same sequence as presented in the Results</a:t>
            </a:r>
            <a:endParaRPr/>
          </a:p>
          <a:p>
            <a:pPr marL="685800" lvl="1" indent="-228600" algn="l" rtl="0">
              <a:lnSpc>
                <a:spcPct val="90000"/>
              </a:lnSpc>
              <a:spcBef>
                <a:spcPts val="500"/>
              </a:spcBef>
              <a:spcAft>
                <a:spcPts val="0"/>
              </a:spcAft>
              <a:buClr>
                <a:schemeClr val="dk1"/>
              </a:buClr>
              <a:buSzPct val="100000"/>
              <a:buChar char="•"/>
            </a:pPr>
            <a:r>
              <a:rPr lang="en-US" sz="2000"/>
              <a:t>Interpret what your results mean in the larger context of the problem</a:t>
            </a:r>
            <a:endParaRPr/>
          </a:p>
          <a:p>
            <a:pPr marL="228600" lvl="0" indent="-228600" algn="l" rtl="0">
              <a:lnSpc>
                <a:spcPct val="90000"/>
              </a:lnSpc>
              <a:spcBef>
                <a:spcPts val="1000"/>
              </a:spcBef>
              <a:spcAft>
                <a:spcPts val="0"/>
              </a:spcAft>
              <a:buClr>
                <a:schemeClr val="dk1"/>
              </a:buClr>
              <a:buSzPct val="100000"/>
              <a:buChar char="•"/>
            </a:pPr>
            <a:r>
              <a:rPr lang="en-US" sz="2200"/>
              <a:t>Be concise and clearly make your points</a:t>
            </a:r>
            <a:endParaRPr/>
          </a:p>
          <a:p>
            <a:pPr marL="685800" lvl="1" indent="-228600" algn="l" rtl="0">
              <a:lnSpc>
                <a:spcPct val="90000"/>
              </a:lnSpc>
              <a:spcBef>
                <a:spcPts val="500"/>
              </a:spcBef>
              <a:spcAft>
                <a:spcPts val="0"/>
              </a:spcAft>
              <a:buClr>
                <a:schemeClr val="dk1"/>
              </a:buClr>
              <a:buSzPct val="100000"/>
              <a:buChar char="•"/>
            </a:pPr>
            <a:r>
              <a:rPr lang="en-US" sz="2000"/>
              <a:t>Use “bridge sentences” that relate the result to the interpretation</a:t>
            </a:r>
            <a:endParaRPr/>
          </a:p>
          <a:p>
            <a:pPr marL="685800" lvl="1" indent="-228600" algn="l" rtl="0">
              <a:lnSpc>
                <a:spcPct val="90000"/>
              </a:lnSpc>
              <a:spcBef>
                <a:spcPts val="500"/>
              </a:spcBef>
              <a:spcAft>
                <a:spcPts val="0"/>
              </a:spcAft>
              <a:buClr>
                <a:schemeClr val="dk1"/>
              </a:buClr>
              <a:buSzPct val="100000"/>
              <a:buChar char="•"/>
            </a:pPr>
            <a:r>
              <a:rPr lang="en-US" sz="2000"/>
              <a:t>Example: </a:t>
            </a:r>
            <a:r>
              <a:rPr lang="en-US" sz="2000" i="1"/>
              <a:t>"The delayed pattern formation of the ethanol-exposed Tetrahymena relative to the control plate suggests that...[interpretation]".</a:t>
            </a:r>
            <a:endParaRPr/>
          </a:p>
          <a:p>
            <a:pPr marL="228600" lvl="0" indent="-228600" algn="l" rtl="0">
              <a:lnSpc>
                <a:spcPct val="90000"/>
              </a:lnSpc>
              <a:spcBef>
                <a:spcPts val="1000"/>
              </a:spcBef>
              <a:spcAft>
                <a:spcPts val="0"/>
              </a:spcAft>
              <a:buClr>
                <a:schemeClr val="dk1"/>
              </a:buClr>
              <a:buSzPct val="100000"/>
              <a:buChar char="•"/>
            </a:pPr>
            <a:r>
              <a:rPr lang="en-US" sz="2200"/>
              <a:t>Make sure </a:t>
            </a:r>
            <a:r>
              <a:rPr lang="en-US" sz="2200" u="sng"/>
              <a:t>no new results are presented here</a:t>
            </a:r>
            <a:endParaRPr sz="2200"/>
          </a:p>
          <a:p>
            <a:pPr marL="685800" lvl="1" indent="-228600" algn="l" rtl="0">
              <a:lnSpc>
                <a:spcPct val="90000"/>
              </a:lnSpc>
              <a:spcBef>
                <a:spcPts val="500"/>
              </a:spcBef>
              <a:spcAft>
                <a:spcPts val="0"/>
              </a:spcAft>
              <a:buClr>
                <a:schemeClr val="dk1"/>
              </a:buClr>
              <a:buSzPct val="100000"/>
              <a:buChar char="•"/>
            </a:pPr>
            <a:r>
              <a:rPr lang="en-US" sz="2000"/>
              <a:t>Any new figures/tables in your Discussion should not contain any new data, but may be useful for illustrating something you are </a:t>
            </a:r>
            <a:r>
              <a:rPr lang="en-US" sz="2000" u="sng"/>
              <a:t>discussing</a:t>
            </a:r>
            <a:r>
              <a:rPr lang="en-US" sz="2000"/>
              <a:t> (flow charts, concept maps, etc.)</a:t>
            </a:r>
            <a:endParaRPr/>
          </a:p>
          <a:p>
            <a:pPr marL="228600" lvl="0" indent="-228600" algn="l" rtl="0">
              <a:lnSpc>
                <a:spcPct val="90000"/>
              </a:lnSpc>
              <a:spcBef>
                <a:spcPts val="1000"/>
              </a:spcBef>
              <a:spcAft>
                <a:spcPts val="0"/>
              </a:spcAft>
              <a:buClr>
                <a:schemeClr val="dk1"/>
              </a:buClr>
              <a:buSzPct val="100000"/>
              <a:buChar char="•"/>
            </a:pPr>
            <a:r>
              <a:rPr lang="en-US" sz="2200"/>
              <a:t>Use of 1</a:t>
            </a:r>
            <a:r>
              <a:rPr lang="en-US" sz="2200" baseline="30000"/>
              <a:t>st</a:t>
            </a:r>
            <a:r>
              <a:rPr lang="en-US" sz="2200"/>
              <a:t> person is okay if used sparingly</a:t>
            </a:r>
            <a:endParaRPr/>
          </a:p>
          <a:p>
            <a:pPr marL="228600" lvl="0" indent="-111125" algn="l" rtl="0">
              <a:lnSpc>
                <a:spcPct val="90000"/>
              </a:lnSpc>
              <a:spcBef>
                <a:spcPts val="1000"/>
              </a:spcBef>
              <a:spcAft>
                <a:spcPts val="0"/>
              </a:spcAft>
              <a:buClr>
                <a:schemeClr val="dk1"/>
              </a:buClr>
              <a:buSzPct val="100000"/>
              <a:buNone/>
            </a:pPr>
            <a:endParaRPr sz="2000"/>
          </a:p>
        </p:txBody>
      </p:sp>
      <p:pic>
        <p:nvPicPr>
          <p:cNvPr id="1040" name="Google Shape;1040;p63" descr="Pencil"/>
          <p:cNvPicPr preferRelativeResize="0"/>
          <p:nvPr/>
        </p:nvPicPr>
        <p:blipFill rotWithShape="1">
          <a:blip r:embed="rId3">
            <a:alphaModFix/>
          </a:blip>
          <a:srcRect/>
          <a:stretch/>
        </p:blipFill>
        <p:spPr>
          <a:xfrm>
            <a:off x="8795981" y="1990229"/>
            <a:ext cx="2906973" cy="2906973"/>
          </a:xfrm>
          <a:prstGeom prst="rect">
            <a:avLst/>
          </a:prstGeom>
          <a:noFill/>
          <a:ln>
            <a:noFill/>
          </a:ln>
        </p:spPr>
      </p:pic>
      <p:sp>
        <p:nvSpPr>
          <p:cNvPr id="5" name="Footer Placeholder 4">
            <a:extLst>
              <a:ext uri="{FF2B5EF4-FFF2-40B4-BE49-F238E27FC236}">
                <a16:creationId xmlns:a16="http://schemas.microsoft.com/office/drawing/2014/main" id="{CA19CE3C-A7EA-4DD9-0F5F-567A8EDA02BA}"/>
              </a:ext>
            </a:extLst>
          </p:cNvPr>
          <p:cNvSpPr txBox="1">
            <a:spLocks noGrp="1"/>
          </p:cNvSpPr>
          <p:nvPr>
            <p:ph type="ftr" idx="11"/>
          </p:nvPr>
        </p:nvSpPr>
        <p:spPr>
          <a:xfrm>
            <a:off x="9567042" y="6551000"/>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67</a:t>
            </a:fld>
            <a:r>
              <a:rPr lang="en-US" sz="1400" i="1" dirty="0">
                <a:solidFill>
                  <a:schemeClr val="tx1"/>
                </a:solidFill>
              </a:rPr>
              <a:t> of 97</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45"/>
        <p:cNvGrpSpPr/>
        <p:nvPr/>
      </p:nvGrpSpPr>
      <p:grpSpPr>
        <a:xfrm>
          <a:off x="0" y="0"/>
          <a:ext cx="0" cy="0"/>
          <a:chOff x="0" y="0"/>
          <a:chExt cx="0" cy="0"/>
        </a:xfrm>
      </p:grpSpPr>
      <p:sp>
        <p:nvSpPr>
          <p:cNvPr id="1046" name="Google Shape;1046;p64"/>
          <p:cNvSpPr/>
          <p:nvPr/>
        </p:nvSpPr>
        <p:spPr>
          <a:xfrm>
            <a:off x="0" y="0"/>
            <a:ext cx="4059050" cy="6858000"/>
          </a:xfrm>
          <a:prstGeom prst="rect">
            <a:avLst/>
          </a:prstGeom>
          <a:solidFill>
            <a:srgbClr val="40404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1047" name="Google Shape;1047;p64"/>
          <p:cNvSpPr txBox="1">
            <a:spLocks noGrp="1"/>
          </p:cNvSpPr>
          <p:nvPr>
            <p:ph type="title"/>
          </p:nvPr>
        </p:nvSpPr>
        <p:spPr>
          <a:xfrm>
            <a:off x="838200" y="1412488"/>
            <a:ext cx="2899189" cy="4363844"/>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FFFFFF"/>
              </a:buClr>
              <a:buSzPts val="4000"/>
              <a:buFont typeface="Calibri"/>
              <a:buNone/>
            </a:pPr>
            <a:r>
              <a:rPr lang="en-US" sz="4000">
                <a:solidFill>
                  <a:srgbClr val="FFFFFF"/>
                </a:solidFill>
                <a:latin typeface="Calibri"/>
                <a:ea typeface="Calibri"/>
                <a:cs typeface="Calibri"/>
                <a:sym typeface="Calibri"/>
              </a:rPr>
              <a:t>Literature Cited</a:t>
            </a:r>
            <a:endParaRPr/>
          </a:p>
        </p:txBody>
      </p:sp>
      <p:sp>
        <p:nvSpPr>
          <p:cNvPr id="1048" name="Google Shape;1048;p64"/>
          <p:cNvSpPr txBox="1">
            <a:spLocks noGrp="1"/>
          </p:cNvSpPr>
          <p:nvPr>
            <p:ph type="body" idx="1"/>
          </p:nvPr>
        </p:nvSpPr>
        <p:spPr>
          <a:xfrm>
            <a:off x="4059050" y="1507739"/>
            <a:ext cx="3976403" cy="1406907"/>
          </a:xfrm>
          <a:prstGeom prst="rect">
            <a:avLst/>
          </a:prstGeom>
          <a:noFill/>
          <a:ln>
            <a:noFill/>
          </a:ln>
        </p:spPr>
        <p:txBody>
          <a:bodyPr spcFirstLastPara="1" wrap="square" lIns="91425" tIns="45700" rIns="91425" bIns="45700" anchor="t" anchorCtr="0">
            <a:normAutofit fontScale="47500" lnSpcReduction="20000"/>
          </a:bodyPr>
          <a:lstStyle/>
          <a:p>
            <a:pPr marL="228600" lvl="0" indent="-228600" algn="l" rtl="0">
              <a:lnSpc>
                <a:spcPct val="90000"/>
              </a:lnSpc>
              <a:spcBef>
                <a:spcPts val="0"/>
              </a:spcBef>
              <a:spcAft>
                <a:spcPts val="0"/>
              </a:spcAft>
              <a:buClr>
                <a:schemeClr val="dk1"/>
              </a:buClr>
              <a:buSzPct val="100000"/>
              <a:buNone/>
            </a:pPr>
            <a:r>
              <a:rPr lang="en-US" sz="3500"/>
              <a:t>The format for APA intext citations go as follows: </a:t>
            </a:r>
            <a:endParaRPr/>
          </a:p>
          <a:p>
            <a:pPr marL="0" lvl="0" indent="0" algn="l" rtl="0">
              <a:lnSpc>
                <a:spcPct val="90000"/>
              </a:lnSpc>
              <a:spcBef>
                <a:spcPts val="1000"/>
              </a:spcBef>
              <a:spcAft>
                <a:spcPts val="0"/>
              </a:spcAft>
              <a:buClr>
                <a:schemeClr val="dk1"/>
              </a:buClr>
              <a:buSzPct val="100000"/>
              <a:buNone/>
            </a:pPr>
            <a:r>
              <a:rPr lang="en-US" sz="3400" b="1" u="sng"/>
              <a:t>1 author:</a:t>
            </a:r>
            <a:r>
              <a:rPr lang="en-US" sz="3400"/>
              <a:t> (Author, Year of publication)</a:t>
            </a:r>
            <a:br>
              <a:rPr lang="en-US" sz="3400"/>
            </a:br>
            <a:r>
              <a:rPr lang="en-US" sz="3400" b="1" u="sng"/>
              <a:t>2 authors: </a:t>
            </a:r>
            <a:r>
              <a:rPr lang="en-US" sz="3400"/>
              <a:t>(Author 1 and Author 2, Year)</a:t>
            </a:r>
            <a:br>
              <a:rPr lang="en-US" sz="3400"/>
            </a:br>
            <a:r>
              <a:rPr lang="en-US" sz="3400" b="1" u="sng"/>
              <a:t>3+ authors: </a:t>
            </a:r>
            <a:r>
              <a:rPr lang="en-US" sz="3400"/>
              <a:t>(Author 1 et al., Year)</a:t>
            </a:r>
            <a:br>
              <a:rPr lang="en-US" sz="3400"/>
            </a:br>
            <a:br>
              <a:rPr lang="en-US" sz="2000"/>
            </a:br>
            <a:endParaRPr sz="2000"/>
          </a:p>
          <a:p>
            <a:pPr marL="228600" lvl="0" indent="-168275" algn="l" rtl="0">
              <a:lnSpc>
                <a:spcPct val="90000"/>
              </a:lnSpc>
              <a:spcBef>
                <a:spcPts val="1000"/>
              </a:spcBef>
              <a:spcAft>
                <a:spcPts val="0"/>
              </a:spcAft>
              <a:buClr>
                <a:schemeClr val="dk1"/>
              </a:buClr>
              <a:buSzPct val="100000"/>
              <a:buNone/>
            </a:pPr>
            <a:endParaRPr sz="2000"/>
          </a:p>
        </p:txBody>
      </p:sp>
      <p:cxnSp>
        <p:nvCxnSpPr>
          <p:cNvPr id="1049" name="Google Shape;1049;p64"/>
          <p:cNvCxnSpPr/>
          <p:nvPr/>
        </p:nvCxnSpPr>
        <p:spPr>
          <a:xfrm>
            <a:off x="8129871" y="1412488"/>
            <a:ext cx="0" cy="3657600"/>
          </a:xfrm>
          <a:prstGeom prst="straightConnector1">
            <a:avLst/>
          </a:prstGeom>
          <a:noFill/>
          <a:ln w="12700" cap="flat" cmpd="sng">
            <a:solidFill>
              <a:srgbClr val="7F7F7F"/>
            </a:solidFill>
            <a:prstDash val="solid"/>
            <a:miter lim="800000"/>
            <a:headEnd type="none" w="sm" len="sm"/>
            <a:tailEnd type="none" w="sm" len="sm"/>
          </a:ln>
        </p:spPr>
      </p:cxnSp>
      <p:sp>
        <p:nvSpPr>
          <p:cNvPr id="1050" name="Google Shape;1050;p64"/>
          <p:cNvSpPr txBox="1"/>
          <p:nvPr/>
        </p:nvSpPr>
        <p:spPr>
          <a:xfrm>
            <a:off x="8129870" y="1412486"/>
            <a:ext cx="3976406" cy="1449182"/>
          </a:xfrm>
          <a:prstGeom prst="rect">
            <a:avLst/>
          </a:prstGeom>
          <a:noFill/>
          <a:ln>
            <a:noFill/>
          </a:ln>
        </p:spPr>
        <p:txBody>
          <a:bodyPr spcFirstLastPara="1" wrap="square" lIns="91425" tIns="45700" rIns="91425" bIns="45700" anchor="t" anchorCtr="0">
            <a:normAutofit/>
          </a:bodyPr>
          <a:lstStyle/>
          <a:p>
            <a:pPr marL="228600" marR="0" lvl="0" indent="-228600" algn="l" rtl="0">
              <a:lnSpc>
                <a:spcPct val="90000"/>
              </a:lnSpc>
              <a:spcBef>
                <a:spcPts val="0"/>
              </a:spcBef>
              <a:spcAft>
                <a:spcPts val="0"/>
              </a:spcAft>
              <a:buClr>
                <a:schemeClr val="dk1"/>
              </a:buClr>
              <a:buSzPts val="1900"/>
              <a:buFont typeface="Arial"/>
              <a:buNone/>
            </a:pPr>
            <a:r>
              <a:rPr lang="en-US" sz="1900">
                <a:solidFill>
                  <a:schemeClr val="dk1"/>
                </a:solidFill>
                <a:latin typeface="Calibri"/>
                <a:ea typeface="Calibri"/>
                <a:cs typeface="Calibri"/>
                <a:sym typeface="Calibri"/>
              </a:rPr>
              <a:t>The format for MLA intext citations go as follows: </a:t>
            </a:r>
            <a:endParaRPr/>
          </a:p>
          <a:p>
            <a:pPr marL="0" marR="0" lvl="0" indent="0" algn="l" rtl="0">
              <a:lnSpc>
                <a:spcPct val="90000"/>
              </a:lnSpc>
              <a:spcBef>
                <a:spcPts val="1000"/>
              </a:spcBef>
              <a:spcAft>
                <a:spcPts val="0"/>
              </a:spcAft>
              <a:buClr>
                <a:schemeClr val="dk1"/>
              </a:buClr>
              <a:buSzPts val="1600"/>
              <a:buFont typeface="Arial"/>
              <a:buNone/>
            </a:pPr>
            <a:r>
              <a:rPr lang="en-US" sz="1600" b="1" u="sng">
                <a:solidFill>
                  <a:schemeClr val="dk1"/>
                </a:solidFill>
                <a:latin typeface="Calibri"/>
                <a:ea typeface="Calibri"/>
                <a:cs typeface="Calibri"/>
                <a:sym typeface="Calibri"/>
              </a:rPr>
              <a:t>1 author:</a:t>
            </a:r>
            <a:r>
              <a:rPr lang="en-US" sz="1600">
                <a:solidFill>
                  <a:schemeClr val="dk1"/>
                </a:solidFill>
                <a:latin typeface="Calibri"/>
                <a:ea typeface="Calibri"/>
                <a:cs typeface="Calibri"/>
                <a:sym typeface="Calibri"/>
              </a:rPr>
              <a:t> (Author, Page Number)</a:t>
            </a:r>
            <a:br>
              <a:rPr lang="en-US" sz="1600">
                <a:solidFill>
                  <a:schemeClr val="dk1"/>
                </a:solidFill>
                <a:latin typeface="Calibri"/>
                <a:ea typeface="Calibri"/>
                <a:cs typeface="Calibri"/>
                <a:sym typeface="Calibri"/>
              </a:rPr>
            </a:br>
            <a:r>
              <a:rPr lang="en-US" sz="1600" b="1" u="sng">
                <a:solidFill>
                  <a:schemeClr val="dk1"/>
                </a:solidFill>
                <a:latin typeface="Calibri"/>
                <a:ea typeface="Calibri"/>
                <a:cs typeface="Calibri"/>
                <a:sym typeface="Calibri"/>
              </a:rPr>
              <a:t>2 authors: </a:t>
            </a:r>
            <a:r>
              <a:rPr lang="en-US" sz="1600">
                <a:solidFill>
                  <a:schemeClr val="dk1"/>
                </a:solidFill>
                <a:latin typeface="Calibri"/>
                <a:ea typeface="Calibri"/>
                <a:cs typeface="Calibri"/>
                <a:sym typeface="Calibri"/>
              </a:rPr>
              <a:t>(Author 1 and Author 2, Page #)</a:t>
            </a:r>
            <a:br>
              <a:rPr lang="en-US" sz="1600">
                <a:solidFill>
                  <a:schemeClr val="dk1"/>
                </a:solidFill>
                <a:latin typeface="Calibri"/>
                <a:ea typeface="Calibri"/>
                <a:cs typeface="Calibri"/>
                <a:sym typeface="Calibri"/>
              </a:rPr>
            </a:br>
            <a:r>
              <a:rPr lang="en-US" sz="1600" b="1" u="sng">
                <a:solidFill>
                  <a:schemeClr val="dk1"/>
                </a:solidFill>
                <a:latin typeface="Calibri"/>
                <a:ea typeface="Calibri"/>
                <a:cs typeface="Calibri"/>
                <a:sym typeface="Calibri"/>
              </a:rPr>
              <a:t>3+ authors: </a:t>
            </a:r>
            <a:r>
              <a:rPr lang="en-US" sz="1600">
                <a:solidFill>
                  <a:schemeClr val="dk1"/>
                </a:solidFill>
                <a:latin typeface="Calibri"/>
                <a:ea typeface="Calibri"/>
                <a:cs typeface="Calibri"/>
                <a:sym typeface="Calibri"/>
              </a:rPr>
              <a:t>(Author 1 et al., Page #)</a:t>
            </a:r>
            <a:endParaRPr/>
          </a:p>
          <a:p>
            <a:pPr marL="0" marR="0" lvl="0" indent="0" algn="l" rtl="0">
              <a:lnSpc>
                <a:spcPct val="90000"/>
              </a:lnSpc>
              <a:spcBef>
                <a:spcPts val="1000"/>
              </a:spcBef>
              <a:spcAft>
                <a:spcPts val="0"/>
              </a:spcAft>
              <a:buClr>
                <a:schemeClr val="dk1"/>
              </a:buClr>
              <a:buSzPts val="1600"/>
              <a:buFont typeface="Arial"/>
              <a:buNone/>
            </a:pPr>
            <a:endParaRPr sz="1600">
              <a:solidFill>
                <a:schemeClr val="dk1"/>
              </a:solidFill>
              <a:latin typeface="Calibri"/>
              <a:ea typeface="Calibri"/>
              <a:cs typeface="Calibri"/>
              <a:sym typeface="Calibri"/>
            </a:endParaRPr>
          </a:p>
          <a:p>
            <a:pPr marL="0" marR="0" lvl="0" indent="0" algn="l" rtl="0">
              <a:lnSpc>
                <a:spcPct val="90000"/>
              </a:lnSpc>
              <a:spcBef>
                <a:spcPts val="1000"/>
              </a:spcBef>
              <a:spcAft>
                <a:spcPts val="0"/>
              </a:spcAft>
              <a:buClr>
                <a:schemeClr val="dk1"/>
              </a:buClr>
              <a:buSzPts val="1600"/>
              <a:buFont typeface="Arial"/>
              <a:buNone/>
            </a:pPr>
            <a:endParaRPr sz="1600">
              <a:solidFill>
                <a:schemeClr val="dk1"/>
              </a:solidFill>
              <a:latin typeface="Calibri"/>
              <a:ea typeface="Calibri"/>
              <a:cs typeface="Calibri"/>
              <a:sym typeface="Calibri"/>
            </a:endParaRPr>
          </a:p>
          <a:p>
            <a:pPr marL="0" marR="0" lvl="0" indent="0" algn="l" rtl="0">
              <a:lnSpc>
                <a:spcPct val="90000"/>
              </a:lnSpc>
              <a:spcBef>
                <a:spcPts val="1000"/>
              </a:spcBef>
              <a:spcAft>
                <a:spcPts val="0"/>
              </a:spcAft>
              <a:buClr>
                <a:schemeClr val="dk1"/>
              </a:buClr>
              <a:buSzPts val="1800"/>
              <a:buFont typeface="Arial"/>
              <a:buNone/>
            </a:pPr>
            <a:endParaRPr sz="1800">
              <a:solidFill>
                <a:schemeClr val="dk1"/>
              </a:solidFill>
              <a:latin typeface="Calibri"/>
              <a:ea typeface="Calibri"/>
              <a:cs typeface="Calibri"/>
              <a:sym typeface="Calibri"/>
            </a:endParaRPr>
          </a:p>
        </p:txBody>
      </p:sp>
      <p:sp>
        <p:nvSpPr>
          <p:cNvPr id="1051" name="Google Shape;1051;p64"/>
          <p:cNvSpPr txBox="1"/>
          <p:nvPr/>
        </p:nvSpPr>
        <p:spPr>
          <a:xfrm>
            <a:off x="4380138" y="58270"/>
            <a:ext cx="7639050" cy="1354217"/>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Do not simply paste in your Annotated Bibliography</a:t>
            </a:r>
            <a:endParaRPr/>
          </a:p>
          <a:p>
            <a:pPr marL="742950" marR="0" lvl="1" indent="-285750" algn="l" rtl="0">
              <a:spcBef>
                <a:spcPts val="0"/>
              </a:spcBef>
              <a:spcAft>
                <a:spcPts val="0"/>
              </a:spcAft>
              <a:buClr>
                <a:schemeClr val="dk1"/>
              </a:buClr>
              <a:buSzPts val="1400"/>
              <a:buFont typeface="Arial"/>
              <a:buChar char="•"/>
            </a:pPr>
            <a:r>
              <a:rPr lang="en-US" sz="1400" b="0" i="0" u="none" strike="noStrike" cap="none">
                <a:solidFill>
                  <a:schemeClr val="dk1"/>
                </a:solidFill>
                <a:latin typeface="Calibri"/>
                <a:ea typeface="Calibri"/>
                <a:cs typeface="Calibri"/>
                <a:sym typeface="Calibri"/>
              </a:rPr>
              <a:t>You can use the sources you have found previously, but do not include the annotations. Those are made for your own benefit and are of no use to the reader</a:t>
            </a:r>
            <a:endParaRPr sz="1800" b="0" i="0" u="none" strike="noStrike" cap="none">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It is recommended, and encouraged, that you use </a:t>
            </a:r>
            <a:r>
              <a:rPr lang="en-US" sz="1800" b="1">
                <a:solidFill>
                  <a:schemeClr val="dk1"/>
                </a:solidFill>
                <a:latin typeface="Calibri"/>
                <a:ea typeface="Calibri"/>
                <a:cs typeface="Calibri"/>
                <a:sym typeface="Calibri"/>
              </a:rPr>
              <a:t>MLA</a:t>
            </a:r>
            <a:r>
              <a:rPr lang="en-US" sz="1800">
                <a:solidFill>
                  <a:schemeClr val="dk1"/>
                </a:solidFill>
                <a:latin typeface="Calibri"/>
                <a:ea typeface="Calibri"/>
                <a:cs typeface="Calibri"/>
                <a:sym typeface="Calibri"/>
              </a:rPr>
              <a:t> or </a:t>
            </a:r>
            <a:r>
              <a:rPr lang="en-US" sz="1800" b="1">
                <a:solidFill>
                  <a:schemeClr val="dk1"/>
                </a:solidFill>
                <a:latin typeface="Calibri"/>
                <a:ea typeface="Calibri"/>
                <a:cs typeface="Calibri"/>
                <a:sym typeface="Calibri"/>
              </a:rPr>
              <a:t>APA</a:t>
            </a:r>
            <a:r>
              <a:rPr lang="en-US" sz="1800">
                <a:solidFill>
                  <a:schemeClr val="dk1"/>
                </a:solidFill>
                <a:latin typeface="Calibri"/>
                <a:ea typeface="Calibri"/>
                <a:cs typeface="Calibri"/>
                <a:sym typeface="Calibri"/>
              </a:rPr>
              <a:t> for your citations</a:t>
            </a:r>
            <a:endParaRPr sz="1800">
              <a:solidFill>
                <a:schemeClr val="dk1"/>
              </a:solidFill>
              <a:latin typeface="Calibri"/>
              <a:ea typeface="Calibri"/>
              <a:cs typeface="Calibri"/>
              <a:sym typeface="Calibri"/>
            </a:endParaRPr>
          </a:p>
        </p:txBody>
      </p:sp>
      <p:cxnSp>
        <p:nvCxnSpPr>
          <p:cNvPr id="1052" name="Google Shape;1052;p64"/>
          <p:cNvCxnSpPr/>
          <p:nvPr/>
        </p:nvCxnSpPr>
        <p:spPr>
          <a:xfrm rot="10800000">
            <a:off x="4059050" y="1412488"/>
            <a:ext cx="4070821" cy="0"/>
          </a:xfrm>
          <a:prstGeom prst="straightConnector1">
            <a:avLst/>
          </a:prstGeom>
          <a:noFill/>
          <a:ln w="9525" cap="flat" cmpd="sng">
            <a:solidFill>
              <a:schemeClr val="dk1"/>
            </a:solidFill>
            <a:prstDash val="solid"/>
            <a:miter lim="800000"/>
            <a:headEnd type="none" w="sm" len="sm"/>
            <a:tailEnd type="none" w="sm" len="sm"/>
          </a:ln>
        </p:spPr>
      </p:cxnSp>
      <p:cxnSp>
        <p:nvCxnSpPr>
          <p:cNvPr id="1053" name="Google Shape;1053;p64"/>
          <p:cNvCxnSpPr/>
          <p:nvPr/>
        </p:nvCxnSpPr>
        <p:spPr>
          <a:xfrm rot="10800000">
            <a:off x="8129871" y="1412487"/>
            <a:ext cx="4070821" cy="0"/>
          </a:xfrm>
          <a:prstGeom prst="straightConnector1">
            <a:avLst/>
          </a:prstGeom>
          <a:noFill/>
          <a:ln w="9525" cap="flat" cmpd="sng">
            <a:solidFill>
              <a:schemeClr val="dk1"/>
            </a:solidFill>
            <a:prstDash val="solid"/>
            <a:miter lim="800000"/>
            <a:headEnd type="none" w="sm" len="sm"/>
            <a:tailEnd type="none" w="sm" len="sm"/>
          </a:ln>
        </p:spPr>
      </p:cxnSp>
      <p:cxnSp>
        <p:nvCxnSpPr>
          <p:cNvPr id="1054" name="Google Shape;1054;p64"/>
          <p:cNvCxnSpPr/>
          <p:nvPr/>
        </p:nvCxnSpPr>
        <p:spPr>
          <a:xfrm>
            <a:off x="8129871" y="5070088"/>
            <a:ext cx="0" cy="1787912"/>
          </a:xfrm>
          <a:prstGeom prst="straightConnector1">
            <a:avLst/>
          </a:prstGeom>
          <a:noFill/>
          <a:ln w="9525" cap="flat" cmpd="sng">
            <a:solidFill>
              <a:srgbClr val="7F7F7F"/>
            </a:solidFill>
            <a:prstDash val="solid"/>
            <a:miter lim="800000"/>
            <a:headEnd type="none" w="sm" len="sm"/>
            <a:tailEnd type="none" w="sm" len="sm"/>
          </a:ln>
        </p:spPr>
      </p:cxnSp>
      <p:sp>
        <p:nvSpPr>
          <p:cNvPr id="1055" name="Google Shape;1055;p64"/>
          <p:cNvSpPr txBox="1"/>
          <p:nvPr/>
        </p:nvSpPr>
        <p:spPr>
          <a:xfrm>
            <a:off x="4059049" y="3083451"/>
            <a:ext cx="4070821" cy="209288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1900"/>
              <a:buFont typeface="Calibri"/>
              <a:buNone/>
            </a:pPr>
            <a:r>
              <a:rPr lang="en-US" sz="1900" u="sng">
                <a:solidFill>
                  <a:schemeClr val="dk1"/>
                </a:solidFill>
                <a:latin typeface="Calibri"/>
                <a:ea typeface="Calibri"/>
                <a:cs typeface="Calibri"/>
                <a:sym typeface="Calibri"/>
              </a:rPr>
              <a:t>Intext Citation </a:t>
            </a:r>
            <a:r>
              <a:rPr lang="en-US" sz="1900" b="0" i="0" u="sng">
                <a:solidFill>
                  <a:schemeClr val="dk1"/>
                </a:solidFill>
                <a:latin typeface="Calibri"/>
                <a:ea typeface="Calibri"/>
                <a:cs typeface="Calibri"/>
                <a:sym typeface="Calibri"/>
              </a:rPr>
              <a:t>Example </a:t>
            </a:r>
            <a:r>
              <a:rPr lang="en-US" sz="1900" b="0" i="0">
                <a:solidFill>
                  <a:schemeClr val="dk1"/>
                </a:solidFill>
                <a:latin typeface="Calibri"/>
                <a:ea typeface="Calibri"/>
                <a:cs typeface="Calibri"/>
                <a:sym typeface="Calibri"/>
              </a:rPr>
              <a:t>:</a:t>
            </a:r>
            <a:endParaRPr/>
          </a:p>
          <a:p>
            <a:pPr marL="0" marR="0" lvl="0" indent="0" algn="l" rtl="0">
              <a:spcBef>
                <a:spcPts val="0"/>
              </a:spcBef>
              <a:spcAft>
                <a:spcPts val="0"/>
              </a:spcAft>
              <a:buClr>
                <a:schemeClr val="dk1"/>
              </a:buClr>
              <a:buSzPts val="2000"/>
              <a:buFont typeface="Calibri"/>
              <a:buNone/>
            </a:pPr>
            <a:br>
              <a:rPr lang="en-US" sz="2000">
                <a:solidFill>
                  <a:schemeClr val="dk1"/>
                </a:solidFill>
                <a:latin typeface="Calibri"/>
                <a:ea typeface="Calibri"/>
                <a:cs typeface="Calibri"/>
                <a:sym typeface="Calibri"/>
              </a:rPr>
            </a:br>
            <a:r>
              <a:rPr lang="en-US" sz="1800">
                <a:solidFill>
                  <a:schemeClr val="dk1"/>
                </a:solidFill>
                <a:latin typeface="Calibri"/>
                <a:ea typeface="Calibri"/>
                <a:cs typeface="Calibri"/>
                <a:sym typeface="Calibri"/>
              </a:rPr>
              <a:t>When options are available, </a:t>
            </a:r>
            <a:r>
              <a:rPr lang="en-US" sz="1800" b="0" i="1">
                <a:solidFill>
                  <a:schemeClr val="dk1"/>
                </a:solidFill>
                <a:latin typeface="Calibri"/>
                <a:ea typeface="Calibri"/>
                <a:cs typeface="Calibri"/>
                <a:sym typeface="Calibri"/>
              </a:rPr>
              <a:t>Tetrahymena pyriformis </a:t>
            </a:r>
            <a:r>
              <a:rPr lang="en-US" sz="1800" b="0">
                <a:solidFill>
                  <a:schemeClr val="dk1"/>
                </a:solidFill>
                <a:latin typeface="Calibri"/>
                <a:ea typeface="Calibri"/>
                <a:cs typeface="Calibri"/>
                <a:sym typeface="Calibri"/>
              </a:rPr>
              <a:t>appears to have a preference for specific prey </a:t>
            </a:r>
            <a:r>
              <a:rPr lang="en-US" sz="1800">
                <a:solidFill>
                  <a:schemeClr val="dk1"/>
                </a:solidFill>
                <a:latin typeface="Calibri"/>
                <a:ea typeface="Calibri"/>
                <a:cs typeface="Calibri"/>
                <a:sym typeface="Calibri"/>
              </a:rPr>
              <a:t>types (Thurman et al., 2010).</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56" name="Google Shape;1056;p64"/>
          <p:cNvSpPr txBox="1"/>
          <p:nvPr/>
        </p:nvSpPr>
        <p:spPr>
          <a:xfrm>
            <a:off x="4602481" y="5648325"/>
            <a:ext cx="45719"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57" name="Google Shape;1057;p64"/>
          <p:cNvSpPr txBox="1"/>
          <p:nvPr/>
        </p:nvSpPr>
        <p:spPr>
          <a:xfrm>
            <a:off x="4059051" y="5035853"/>
            <a:ext cx="3976406" cy="187743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1900"/>
              <a:buFont typeface="Calibri"/>
              <a:buNone/>
            </a:pPr>
            <a:r>
              <a:rPr lang="en-US" sz="1900" u="sng">
                <a:solidFill>
                  <a:schemeClr val="dk1"/>
                </a:solidFill>
                <a:latin typeface="Calibri"/>
                <a:ea typeface="Calibri"/>
                <a:cs typeface="Calibri"/>
                <a:sym typeface="Calibri"/>
              </a:rPr>
              <a:t>Literature Cited Example:</a:t>
            </a:r>
            <a:endParaRPr/>
          </a:p>
          <a:p>
            <a:pPr marL="0" marR="0" lvl="0" indent="0" algn="l" rtl="0">
              <a:spcBef>
                <a:spcPts val="0"/>
              </a:spcBef>
              <a:spcAft>
                <a:spcPts val="0"/>
              </a:spcAft>
              <a:buClr>
                <a:schemeClr val="dk1"/>
              </a:buClr>
              <a:buSzPts val="1900"/>
              <a:buFont typeface="Calibri"/>
              <a:buNone/>
            </a:pPr>
            <a:endParaRPr sz="1900" u="sng">
              <a:solidFill>
                <a:schemeClr val="dk1"/>
              </a:solidFill>
              <a:latin typeface="Calibri"/>
              <a:ea typeface="Calibri"/>
              <a:cs typeface="Calibri"/>
              <a:sym typeface="Calibri"/>
            </a:endParaRPr>
          </a:p>
          <a:p>
            <a:pPr marL="0" marR="0" lvl="0" indent="0" algn="l" rtl="0">
              <a:spcBef>
                <a:spcPts val="0"/>
              </a:spcBef>
              <a:spcAft>
                <a:spcPts val="0"/>
              </a:spcAft>
              <a:buClr>
                <a:srgbClr val="222222"/>
              </a:buClr>
              <a:buSzPts val="1200"/>
              <a:buFont typeface="Arial"/>
              <a:buNone/>
            </a:pPr>
            <a:r>
              <a:rPr lang="en-US" sz="1200" b="0" i="0">
                <a:solidFill>
                  <a:srgbClr val="222222"/>
                </a:solidFill>
                <a:latin typeface="Arial"/>
                <a:ea typeface="Arial"/>
                <a:cs typeface="Arial"/>
                <a:sym typeface="Arial"/>
              </a:rPr>
              <a:t>Thurman, J., Parry, J. D., Hill, P. J., &amp; Laybourn-Parry, J. (2010). The filter-feeding ciliates Colpidium striatum and Tetrahymena pyriformis display selective feeding behaviours in the presence of mixed, equally-sized, bacterial prey. </a:t>
            </a:r>
            <a:r>
              <a:rPr lang="en-US" sz="1200" b="0" i="1">
                <a:solidFill>
                  <a:srgbClr val="222222"/>
                </a:solidFill>
                <a:latin typeface="Arial"/>
                <a:ea typeface="Arial"/>
                <a:cs typeface="Arial"/>
                <a:sym typeface="Arial"/>
              </a:rPr>
              <a:t>Protist</a:t>
            </a:r>
            <a:r>
              <a:rPr lang="en-US" sz="1200" b="0" i="0">
                <a:solidFill>
                  <a:srgbClr val="222222"/>
                </a:solidFill>
                <a:latin typeface="Arial"/>
                <a:ea typeface="Arial"/>
                <a:cs typeface="Arial"/>
                <a:sym typeface="Arial"/>
              </a:rPr>
              <a:t>, </a:t>
            </a:r>
            <a:r>
              <a:rPr lang="en-US" sz="1200" b="0" i="1">
                <a:solidFill>
                  <a:srgbClr val="222222"/>
                </a:solidFill>
                <a:latin typeface="Arial"/>
                <a:ea typeface="Arial"/>
                <a:cs typeface="Arial"/>
                <a:sym typeface="Arial"/>
              </a:rPr>
              <a:t>161</a:t>
            </a:r>
            <a:r>
              <a:rPr lang="en-US" sz="1200" b="0" i="0">
                <a:solidFill>
                  <a:srgbClr val="222222"/>
                </a:solidFill>
                <a:latin typeface="Arial"/>
                <a:ea typeface="Arial"/>
                <a:cs typeface="Arial"/>
                <a:sym typeface="Arial"/>
              </a:rPr>
              <a:t>(4), 577-588.</a:t>
            </a:r>
            <a:endParaRPr sz="1800" u="sng">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58" name="Google Shape;1058;p64"/>
          <p:cNvSpPr txBox="1"/>
          <p:nvPr/>
        </p:nvSpPr>
        <p:spPr>
          <a:xfrm>
            <a:off x="8150975" y="3083451"/>
            <a:ext cx="4119510" cy="209288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1900"/>
              <a:buFont typeface="Calibri"/>
              <a:buNone/>
            </a:pPr>
            <a:r>
              <a:rPr lang="en-US" sz="1900" u="sng">
                <a:solidFill>
                  <a:schemeClr val="dk1"/>
                </a:solidFill>
                <a:latin typeface="Calibri"/>
                <a:ea typeface="Calibri"/>
                <a:cs typeface="Calibri"/>
                <a:sym typeface="Calibri"/>
              </a:rPr>
              <a:t>Intext Citation </a:t>
            </a:r>
            <a:r>
              <a:rPr lang="en-US" sz="1900" b="0" i="0" u="sng">
                <a:solidFill>
                  <a:schemeClr val="dk1"/>
                </a:solidFill>
                <a:latin typeface="Calibri"/>
                <a:ea typeface="Calibri"/>
                <a:cs typeface="Calibri"/>
                <a:sym typeface="Calibri"/>
              </a:rPr>
              <a:t>Example </a:t>
            </a:r>
            <a:r>
              <a:rPr lang="en-US" sz="1900" b="0" i="0">
                <a:solidFill>
                  <a:schemeClr val="dk1"/>
                </a:solidFill>
                <a:latin typeface="Calibri"/>
                <a:ea typeface="Calibri"/>
                <a:cs typeface="Calibri"/>
                <a:sym typeface="Calibri"/>
              </a:rPr>
              <a:t>:</a:t>
            </a:r>
            <a:endParaRPr/>
          </a:p>
          <a:p>
            <a:pPr marL="0" marR="0" lvl="0" indent="0" algn="l" rtl="0">
              <a:spcBef>
                <a:spcPts val="0"/>
              </a:spcBef>
              <a:spcAft>
                <a:spcPts val="0"/>
              </a:spcAft>
              <a:buClr>
                <a:schemeClr val="dk1"/>
              </a:buClr>
              <a:buSzPts val="1800"/>
              <a:buFont typeface="Calibri"/>
              <a:buNone/>
            </a:pPr>
            <a:br>
              <a:rPr lang="en-US" sz="1800">
                <a:solidFill>
                  <a:schemeClr val="dk1"/>
                </a:solidFill>
                <a:latin typeface="Calibri"/>
                <a:ea typeface="Calibri"/>
                <a:cs typeface="Calibri"/>
                <a:sym typeface="Calibri"/>
              </a:rPr>
            </a:br>
            <a:r>
              <a:rPr lang="en-US" sz="1800">
                <a:solidFill>
                  <a:schemeClr val="dk1"/>
                </a:solidFill>
                <a:latin typeface="Calibri"/>
                <a:ea typeface="Calibri"/>
                <a:cs typeface="Calibri"/>
                <a:sym typeface="Calibri"/>
              </a:rPr>
              <a:t>When options are available, </a:t>
            </a:r>
            <a:r>
              <a:rPr lang="en-US" sz="1800" b="0" i="1">
                <a:solidFill>
                  <a:schemeClr val="dk1"/>
                </a:solidFill>
                <a:latin typeface="Calibri"/>
                <a:ea typeface="Calibri"/>
                <a:cs typeface="Calibri"/>
                <a:sym typeface="Calibri"/>
              </a:rPr>
              <a:t>Tetrahymena pyriformis </a:t>
            </a:r>
            <a:r>
              <a:rPr lang="en-US" sz="1800" b="0">
                <a:solidFill>
                  <a:schemeClr val="dk1"/>
                </a:solidFill>
                <a:latin typeface="Calibri"/>
                <a:ea typeface="Calibri"/>
                <a:cs typeface="Calibri"/>
                <a:sym typeface="Calibri"/>
              </a:rPr>
              <a:t>appears to have a preference for specific prey </a:t>
            </a:r>
            <a:r>
              <a:rPr lang="en-US" sz="1800">
                <a:solidFill>
                  <a:schemeClr val="dk1"/>
                </a:solidFill>
                <a:latin typeface="Calibri"/>
                <a:ea typeface="Calibri"/>
                <a:cs typeface="Calibri"/>
                <a:sym typeface="Calibri"/>
              </a:rPr>
              <a:t>types (Thurman et al., 577). </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59" name="Google Shape;1059;p64"/>
          <p:cNvSpPr txBox="1"/>
          <p:nvPr/>
        </p:nvSpPr>
        <p:spPr>
          <a:xfrm>
            <a:off x="8150974" y="5035853"/>
            <a:ext cx="4041025" cy="141577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1900"/>
              <a:buFont typeface="Calibri"/>
              <a:buNone/>
            </a:pPr>
            <a:r>
              <a:rPr lang="en-US" sz="1900" u="sng">
                <a:solidFill>
                  <a:schemeClr val="dk1"/>
                </a:solidFill>
                <a:latin typeface="Calibri"/>
                <a:ea typeface="Calibri"/>
                <a:cs typeface="Calibri"/>
                <a:sym typeface="Calibri"/>
              </a:rPr>
              <a:t>Literature Cited Example: </a:t>
            </a:r>
            <a:endParaRPr/>
          </a:p>
          <a:p>
            <a:pPr marL="0" marR="0" lvl="0" indent="0" algn="l" rtl="0">
              <a:spcBef>
                <a:spcPts val="0"/>
              </a:spcBef>
              <a:spcAft>
                <a:spcPts val="0"/>
              </a:spcAft>
              <a:buClr>
                <a:schemeClr val="dk1"/>
              </a:buClr>
              <a:buSzPts val="1900"/>
              <a:buFont typeface="Calibri"/>
              <a:buNone/>
            </a:pPr>
            <a:endParaRPr sz="1900" u="sng">
              <a:solidFill>
                <a:schemeClr val="dk1"/>
              </a:solidFill>
              <a:latin typeface="Calibri"/>
              <a:ea typeface="Calibri"/>
              <a:cs typeface="Calibri"/>
              <a:sym typeface="Calibri"/>
            </a:endParaRPr>
          </a:p>
          <a:p>
            <a:pPr marL="0" marR="0" lvl="0" indent="0" algn="l" rtl="0">
              <a:spcBef>
                <a:spcPts val="0"/>
              </a:spcBef>
              <a:spcAft>
                <a:spcPts val="0"/>
              </a:spcAft>
              <a:buClr>
                <a:srgbClr val="222222"/>
              </a:buClr>
              <a:buSzPts val="1200"/>
              <a:buFont typeface="Arial"/>
              <a:buNone/>
            </a:pPr>
            <a:r>
              <a:rPr lang="en-US" sz="1200" b="0" i="0">
                <a:solidFill>
                  <a:srgbClr val="222222"/>
                </a:solidFill>
                <a:latin typeface="Arial"/>
                <a:ea typeface="Arial"/>
                <a:cs typeface="Arial"/>
                <a:sym typeface="Arial"/>
              </a:rPr>
              <a:t>Thurman, Jill, et al. "The filter-feeding ciliates Colpidium striatum and Tetrahymena pyriformis display selective feeding behaviours in the presence of mixed, equally-sized, bacterial prey." </a:t>
            </a:r>
            <a:r>
              <a:rPr lang="en-US" sz="1200" b="0" i="1">
                <a:solidFill>
                  <a:srgbClr val="222222"/>
                </a:solidFill>
                <a:latin typeface="Arial"/>
                <a:ea typeface="Arial"/>
                <a:cs typeface="Arial"/>
                <a:sym typeface="Arial"/>
              </a:rPr>
              <a:t>Protist</a:t>
            </a:r>
            <a:r>
              <a:rPr lang="en-US" sz="1200" b="0" i="0">
                <a:solidFill>
                  <a:srgbClr val="222222"/>
                </a:solidFill>
                <a:latin typeface="Arial"/>
                <a:ea typeface="Arial"/>
                <a:cs typeface="Arial"/>
                <a:sym typeface="Arial"/>
              </a:rPr>
              <a:t> 161.4 (2010): 577-588.</a:t>
            </a:r>
            <a:endParaRPr sz="1800" u="sng">
              <a:solidFill>
                <a:schemeClr val="dk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6369D344-FF8B-A2CA-C2B5-DB69C5AD4C1B}"/>
              </a:ext>
            </a:extLst>
          </p:cNvPr>
          <p:cNvSpPr txBox="1">
            <a:spLocks noGrp="1"/>
          </p:cNvSpPr>
          <p:nvPr>
            <p:ph type="ftr" idx="11"/>
          </p:nvPr>
        </p:nvSpPr>
        <p:spPr>
          <a:xfrm>
            <a:off x="9577552" y="657685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68</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047"/>
                                        </p:tgtEl>
                                        <p:attrNameLst>
                                          <p:attrName>style.visibility</p:attrName>
                                        </p:attrNameLst>
                                      </p:cBhvr>
                                      <p:to>
                                        <p:strVal val="visible"/>
                                      </p:to>
                                    </p:set>
                                    <p:animEffect transition="in" filter="fade">
                                      <p:cBhvr>
                                        <p:cTn id="7" dur="1000"/>
                                        <p:tgtEl>
                                          <p:spTgt spid="104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05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048">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048">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048">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1050">
                                            <p:txEl>
                                              <p:pRg st="0" end="0"/>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1050">
                                            <p:txEl>
                                              <p:pRg st="1" end="1"/>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1050">
                                            <p:txEl>
                                              <p:pRg st="2" end="2"/>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1050">
                                            <p:txEl>
                                              <p:pRg st="3" end="3"/>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1050">
                                            <p:txEl>
                                              <p:pRg st="4" end="4"/>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1055">
                                            <p:txEl>
                                              <p:pRg st="0" end="0"/>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055">
                                            <p:txEl>
                                              <p:pRg st="1" end="1"/>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1055">
                                            <p:txEl>
                                              <p:pRg st="2" end="2"/>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1058">
                                            <p:txEl>
                                              <p:pRg st="0" end="0"/>
                                            </p:txEl>
                                          </p:spTgt>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nodeType="clickEffect">
                                  <p:stCondLst>
                                    <p:cond delay="0"/>
                                  </p:stCondLst>
                                  <p:childTnLst>
                                    <p:set>
                                      <p:cBhvr>
                                        <p:cTn id="63" dur="1" fill="hold">
                                          <p:stCondLst>
                                            <p:cond delay="0"/>
                                          </p:stCondLst>
                                        </p:cTn>
                                        <p:tgtEl>
                                          <p:spTgt spid="1058">
                                            <p:txEl>
                                              <p:pRg st="1" end="1"/>
                                            </p:txEl>
                                          </p:spTgt>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058">
                                            <p:txEl>
                                              <p:pRg st="2" end="2"/>
                                            </p:txEl>
                                          </p:spTgt>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nodeType="clickEffect">
                                  <p:stCondLst>
                                    <p:cond delay="0"/>
                                  </p:stCondLst>
                                  <p:childTnLst>
                                    <p:set>
                                      <p:cBhvr>
                                        <p:cTn id="71" dur="1" fill="hold">
                                          <p:stCondLst>
                                            <p:cond delay="0"/>
                                          </p:stCondLst>
                                        </p:cTn>
                                        <p:tgtEl>
                                          <p:spTgt spid="1057">
                                            <p:txEl>
                                              <p:pRg st="0" end="0"/>
                                            </p:txEl>
                                          </p:spTgt>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1057">
                                            <p:txEl>
                                              <p:pRg st="1" end="1"/>
                                            </p:txEl>
                                          </p:spTgt>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nodeType="clickEffect">
                                  <p:stCondLst>
                                    <p:cond delay="0"/>
                                  </p:stCondLst>
                                  <p:childTnLst>
                                    <p:set>
                                      <p:cBhvr>
                                        <p:cTn id="79" dur="1" fill="hold">
                                          <p:stCondLst>
                                            <p:cond delay="0"/>
                                          </p:stCondLst>
                                        </p:cTn>
                                        <p:tgtEl>
                                          <p:spTgt spid="1057">
                                            <p:txEl>
                                              <p:pRg st="2" end="2"/>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057">
                                            <p:txEl>
                                              <p:pRg st="3" end="3"/>
                                            </p:txEl>
                                          </p:spTgt>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nodeType="clickEffect">
                                  <p:stCondLst>
                                    <p:cond delay="0"/>
                                  </p:stCondLst>
                                  <p:childTnLst>
                                    <p:set>
                                      <p:cBhvr>
                                        <p:cTn id="87" dur="1" fill="hold">
                                          <p:stCondLst>
                                            <p:cond delay="0"/>
                                          </p:stCondLst>
                                        </p:cTn>
                                        <p:tgtEl>
                                          <p:spTgt spid="1059">
                                            <p:txEl>
                                              <p:pRg st="0" end="0"/>
                                            </p:txEl>
                                          </p:spTgt>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nodeType="clickEffect">
                                  <p:stCondLst>
                                    <p:cond delay="0"/>
                                  </p:stCondLst>
                                  <p:childTnLst>
                                    <p:set>
                                      <p:cBhvr>
                                        <p:cTn id="91" dur="1" fill="hold">
                                          <p:stCondLst>
                                            <p:cond delay="0"/>
                                          </p:stCondLst>
                                        </p:cTn>
                                        <p:tgtEl>
                                          <p:spTgt spid="1059">
                                            <p:txEl>
                                              <p:pRg st="1" end="1"/>
                                            </p:txEl>
                                          </p:spTgt>
                                        </p:tgtEl>
                                        <p:attrNameLst>
                                          <p:attrName>style.visibility</p:attrName>
                                        </p:attrNameLst>
                                      </p:cBhvr>
                                      <p:to>
                                        <p:strVal val="visible"/>
                                      </p:to>
                                    </p:set>
                                  </p:childTnLst>
                                </p:cTn>
                              </p:par>
                            </p:childTnLst>
                          </p:cTn>
                        </p:par>
                      </p:childTnLst>
                    </p:cTn>
                  </p:par>
                  <p:par>
                    <p:cTn id="92" fill="hold">
                      <p:stCondLst>
                        <p:cond delay="indefinite"/>
                      </p:stCondLst>
                      <p:childTnLst>
                        <p:par>
                          <p:cTn id="93" fill="hold">
                            <p:stCondLst>
                              <p:cond delay="0"/>
                            </p:stCondLst>
                            <p:childTnLst>
                              <p:par>
                                <p:cTn id="94" presetID="1" presetClass="entr" presetSubtype="0" fill="hold" nodeType="clickEffect">
                                  <p:stCondLst>
                                    <p:cond delay="0"/>
                                  </p:stCondLst>
                                  <p:childTnLst>
                                    <p:set>
                                      <p:cBhvr>
                                        <p:cTn id="95" dur="1" fill="hold">
                                          <p:stCondLst>
                                            <p:cond delay="0"/>
                                          </p:stCondLst>
                                        </p:cTn>
                                        <p:tgtEl>
                                          <p:spTgt spid="10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63"/>
        <p:cNvGrpSpPr/>
        <p:nvPr/>
      </p:nvGrpSpPr>
      <p:grpSpPr>
        <a:xfrm>
          <a:off x="0" y="0"/>
          <a:ext cx="0" cy="0"/>
          <a:chOff x="0" y="0"/>
          <a:chExt cx="0" cy="0"/>
        </a:xfrm>
      </p:grpSpPr>
      <p:sp>
        <p:nvSpPr>
          <p:cNvPr id="1064" name="Google Shape;1064;p65"/>
          <p:cNvSpPr/>
          <p:nvPr/>
        </p:nvSpPr>
        <p:spPr>
          <a:xfrm>
            <a:off x="1588" y="0"/>
            <a:ext cx="12188825" cy="4242816"/>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000000"/>
              </a:solidFill>
              <a:latin typeface="Calibri"/>
              <a:ea typeface="Calibri"/>
              <a:cs typeface="Calibri"/>
              <a:sym typeface="Calibri"/>
            </a:endParaRPr>
          </a:p>
        </p:txBody>
      </p:sp>
      <p:sp>
        <p:nvSpPr>
          <p:cNvPr id="1065" name="Google Shape;1065;p65"/>
          <p:cNvSpPr txBox="1">
            <a:spLocks noGrp="1"/>
          </p:cNvSpPr>
          <p:nvPr>
            <p:ph type="title"/>
          </p:nvPr>
        </p:nvSpPr>
        <p:spPr>
          <a:xfrm>
            <a:off x="1293026" y="713195"/>
            <a:ext cx="9605948" cy="2318665"/>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FFFFFF"/>
              </a:buClr>
              <a:buSzPts val="5400"/>
              <a:buFont typeface="Calibri"/>
              <a:buNone/>
            </a:pPr>
            <a:r>
              <a:rPr lang="en-US" sz="5400">
                <a:solidFill>
                  <a:srgbClr val="FFFFFF"/>
                </a:solidFill>
              </a:rPr>
              <a:t>Brief Pause...</a:t>
            </a:r>
            <a:endParaRPr sz="5400">
              <a:solidFill>
                <a:srgbClr val="FFFFFF"/>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959A6FB3-F196-2F58-A224-CFCB865C3F60}"/>
              </a:ext>
            </a:extLst>
          </p:cNvPr>
          <p:cNvSpPr txBox="1">
            <a:spLocks noGrp="1"/>
          </p:cNvSpPr>
          <p:nvPr>
            <p:ph type="ftr" idx="11"/>
          </p:nvPr>
        </p:nvSpPr>
        <p:spPr>
          <a:xfrm>
            <a:off x="956704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69</a:t>
            </a:fld>
            <a:r>
              <a:rPr lang="en-US" sz="1400" i="1" dirty="0">
                <a:solidFill>
                  <a:schemeClr val="tx1"/>
                </a:solidFill>
              </a:rPr>
              <a:t> of 97</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69"/>
        <p:cNvGrpSpPr/>
        <p:nvPr/>
      </p:nvGrpSpPr>
      <p:grpSpPr>
        <a:xfrm>
          <a:off x="0" y="0"/>
          <a:ext cx="0" cy="0"/>
          <a:chOff x="0" y="0"/>
          <a:chExt cx="0" cy="0"/>
        </a:xfrm>
      </p:grpSpPr>
      <p:sp>
        <p:nvSpPr>
          <p:cNvPr id="1070" name="Google Shape;1070;p66"/>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1071" name="Google Shape;1071;p66"/>
          <p:cNvGrpSpPr/>
          <p:nvPr/>
        </p:nvGrpSpPr>
        <p:grpSpPr>
          <a:xfrm>
            <a:off x="0" y="3296011"/>
            <a:ext cx="12192000" cy="3561989"/>
            <a:chOff x="0" y="3296011"/>
            <a:chExt cx="12192000" cy="3561989"/>
          </a:xfrm>
        </p:grpSpPr>
        <p:grpSp>
          <p:nvGrpSpPr>
            <p:cNvPr id="1072" name="Google Shape;1072;p66"/>
            <p:cNvGrpSpPr/>
            <p:nvPr/>
          </p:nvGrpSpPr>
          <p:grpSpPr>
            <a:xfrm>
              <a:off x="0" y="3681702"/>
              <a:ext cx="12192000" cy="3176298"/>
              <a:chOff x="0" y="3681702"/>
              <a:chExt cx="12192000" cy="3176298"/>
            </a:xfrm>
          </p:grpSpPr>
          <p:sp>
            <p:nvSpPr>
              <p:cNvPr id="1073" name="Google Shape;1073;p66"/>
              <p:cNvSpPr/>
              <p:nvPr/>
            </p:nvSpPr>
            <p:spPr>
              <a:xfrm>
                <a:off x="0" y="3681702"/>
                <a:ext cx="12192000" cy="3176298"/>
              </a:xfrm>
              <a:custGeom>
                <a:avLst/>
                <a:gdLst/>
                <a:ahLst/>
                <a:cxnLst/>
                <a:rect l="l" t="t" r="r" b="b"/>
                <a:pathLst>
                  <a:path w="12192000" h="3176298" extrusionOk="0">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74" name="Google Shape;1074;p66"/>
              <p:cNvSpPr/>
              <p:nvPr/>
            </p:nvSpPr>
            <p:spPr>
              <a:xfrm>
                <a:off x="0" y="3681702"/>
                <a:ext cx="12192000" cy="3176298"/>
              </a:xfrm>
              <a:custGeom>
                <a:avLst/>
                <a:gdLst/>
                <a:ahLst/>
                <a:cxnLst/>
                <a:rect l="l" t="t" r="r" b="b"/>
                <a:pathLst>
                  <a:path w="12192000" h="3176298" extrusionOk="0">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lt1">
                  <a:alpha val="1372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1075" name="Google Shape;1075;p66"/>
            <p:cNvGrpSpPr/>
            <p:nvPr/>
          </p:nvGrpSpPr>
          <p:grpSpPr>
            <a:xfrm>
              <a:off x="544" y="3296011"/>
              <a:ext cx="12191456" cy="2849975"/>
              <a:chOff x="544" y="3296011"/>
              <a:chExt cx="12191456" cy="2849975"/>
            </a:xfrm>
          </p:grpSpPr>
          <p:sp>
            <p:nvSpPr>
              <p:cNvPr id="1076" name="Google Shape;1076;p66"/>
              <p:cNvSpPr/>
              <p:nvPr/>
            </p:nvSpPr>
            <p:spPr>
              <a:xfrm>
                <a:off x="544" y="3296011"/>
                <a:ext cx="12191456" cy="2849975"/>
              </a:xfrm>
              <a:custGeom>
                <a:avLst/>
                <a:gdLst/>
                <a:ahLst/>
                <a:cxnLst/>
                <a:rect l="l" t="t" r="r" b="b"/>
                <a:pathLst>
                  <a:path w="6095524" h="1424940" extrusionOk="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77" name="Google Shape;1077;p66"/>
              <p:cNvSpPr/>
              <p:nvPr/>
            </p:nvSpPr>
            <p:spPr>
              <a:xfrm>
                <a:off x="544" y="3296011"/>
                <a:ext cx="12191456" cy="2849975"/>
              </a:xfrm>
              <a:custGeom>
                <a:avLst/>
                <a:gdLst/>
                <a:ahLst/>
                <a:cxnLst/>
                <a:rect l="l" t="t" r="r" b="b"/>
                <a:pathLst>
                  <a:path w="6095524" h="1424940" extrusionOk="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rotWithShape="1">
                <a:blip r:embed="rId3">
                  <a:alphaModFix amt="57000"/>
                </a:blip>
                <a:tile tx="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sp>
        <p:nvSpPr>
          <p:cNvPr id="1078" name="Google Shape;1078;p66"/>
          <p:cNvSpPr txBox="1">
            <a:spLocks noGrp="1"/>
          </p:cNvSpPr>
          <p:nvPr>
            <p:ph type="title"/>
          </p:nvPr>
        </p:nvSpPr>
        <p:spPr>
          <a:xfrm>
            <a:off x="838199" y="1120676"/>
            <a:ext cx="7021513" cy="2308324"/>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lt1"/>
              </a:buClr>
              <a:buSzPts val="7200"/>
              <a:buFont typeface="Calibri"/>
              <a:buNone/>
            </a:pPr>
            <a:r>
              <a:rPr lang="en-US" sz="7200">
                <a:solidFill>
                  <a:schemeClr val="lt1"/>
                </a:solidFill>
                <a:latin typeface="Calibri"/>
                <a:ea typeface="Calibri"/>
                <a:cs typeface="Calibri"/>
                <a:sym typeface="Calibri"/>
              </a:rPr>
              <a:t>Example Lab Report</a:t>
            </a:r>
            <a:endParaRPr/>
          </a:p>
        </p:txBody>
      </p:sp>
      <p:sp>
        <p:nvSpPr>
          <p:cNvPr id="1079" name="Google Shape;1079;p66"/>
          <p:cNvSpPr txBox="1">
            <a:spLocks noGrp="1"/>
          </p:cNvSpPr>
          <p:nvPr>
            <p:ph type="body" idx="1"/>
          </p:nvPr>
        </p:nvSpPr>
        <p:spPr>
          <a:xfrm>
            <a:off x="835024" y="3809999"/>
            <a:ext cx="7025753" cy="101277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400"/>
              <a:buNone/>
            </a:pPr>
            <a:r>
              <a:rPr lang="en-US" sz="2400">
                <a:solidFill>
                  <a:schemeClr val="lt1"/>
                </a:solidFill>
                <a:latin typeface="Calibri"/>
                <a:ea typeface="Calibri"/>
                <a:cs typeface="Calibri"/>
                <a:sym typeface="Calibri"/>
              </a:rPr>
              <a:t>The following slides detail how I would write a lab report based upon an experiment. </a:t>
            </a:r>
            <a:endParaRPr/>
          </a:p>
        </p:txBody>
      </p:sp>
      <p:sp>
        <p:nvSpPr>
          <p:cNvPr id="5" name="Footer Placeholder 4">
            <a:extLst>
              <a:ext uri="{FF2B5EF4-FFF2-40B4-BE49-F238E27FC236}">
                <a16:creationId xmlns:a16="http://schemas.microsoft.com/office/drawing/2014/main" id="{A8CB00B8-5B5F-BDEC-0EF4-B1E7706803D3}"/>
              </a:ext>
            </a:extLst>
          </p:cNvPr>
          <p:cNvSpPr txBox="1">
            <a:spLocks noGrp="1"/>
          </p:cNvSpPr>
          <p:nvPr>
            <p:ph type="ftr" idx="11"/>
          </p:nvPr>
        </p:nvSpPr>
        <p:spPr>
          <a:xfrm>
            <a:off x="9567041" y="6531677"/>
            <a:ext cx="4114800" cy="307736"/>
          </a:xfrm>
          <a:prstGeom prst="rect">
            <a:avLst/>
          </a:prstGeom>
          <a:noFill/>
        </p:spPr>
        <p:txBody>
          <a:bodyPr wrap="square" rtlCol="0">
            <a:spAutoFit/>
          </a:bodyPr>
          <a:lstStyle/>
          <a:p>
            <a:r>
              <a:rPr lang="en-US" sz="1400" i="1" dirty="0">
                <a:solidFill>
                  <a:srgbClr val="FFC000"/>
                </a:solidFill>
              </a:rPr>
              <a:t>Slide </a:t>
            </a:r>
            <a:fld id="{18C81A75-8FD0-4DA0-9FAF-3618E1711803}" type="slidenum">
              <a:rPr lang="en-US" sz="1400" i="1" smtClean="0">
                <a:solidFill>
                  <a:srgbClr val="FFC000"/>
                </a:solidFill>
              </a:rPr>
              <a:t>70</a:t>
            </a:fld>
            <a:r>
              <a:rPr lang="en-US" sz="1400" i="1" dirty="0">
                <a:solidFill>
                  <a:srgbClr val="FFC000"/>
                </a:solidFill>
              </a:rPr>
              <a:t> of 97</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83"/>
        <p:cNvGrpSpPr/>
        <p:nvPr/>
      </p:nvGrpSpPr>
      <p:grpSpPr>
        <a:xfrm>
          <a:off x="0" y="0"/>
          <a:ext cx="0" cy="0"/>
          <a:chOff x="0" y="0"/>
          <a:chExt cx="0" cy="0"/>
        </a:xfrm>
      </p:grpSpPr>
      <p:sp>
        <p:nvSpPr>
          <p:cNvPr id="1084" name="Google Shape;1084;p6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85" name="Google Shape;1085;p67"/>
          <p:cNvSpPr/>
          <p:nvPr/>
        </p:nvSpPr>
        <p:spPr>
          <a:xfrm flipH="1">
            <a:off x="2" y="0"/>
            <a:ext cx="12191998" cy="1575955"/>
          </a:xfrm>
          <a:prstGeom prst="rect">
            <a:avLst/>
          </a:prstGeom>
          <a:gradFill>
            <a:gsLst>
              <a:gs pos="0">
                <a:srgbClr val="000000">
                  <a:alpha val="95686"/>
                </a:srgbClr>
              </a:gs>
              <a:gs pos="100000">
                <a:srgbClr val="2F5496"/>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86" name="Google Shape;1086;p67"/>
          <p:cNvSpPr/>
          <p:nvPr/>
        </p:nvSpPr>
        <p:spPr>
          <a:xfrm rot="10800000" flipH="1">
            <a:off x="8128857" y="0"/>
            <a:ext cx="4063143" cy="1576412"/>
          </a:xfrm>
          <a:prstGeom prst="rect">
            <a:avLst/>
          </a:prstGeom>
          <a:gradFill>
            <a:gsLst>
              <a:gs pos="0">
                <a:srgbClr val="1F3864">
                  <a:alpha val="67843"/>
                </a:srgbClr>
              </a:gs>
              <a:gs pos="19000">
                <a:srgbClr val="1F3864">
                  <a:alpha val="67843"/>
                </a:srgbClr>
              </a:gs>
              <a:gs pos="100000">
                <a:srgbClr val="4472C4">
                  <a:alpha val="78823"/>
                </a:srgbClr>
              </a:gs>
            </a:gsLst>
            <a:lin ang="19199999"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87" name="Google Shape;1087;p67"/>
          <p:cNvSpPr/>
          <p:nvPr/>
        </p:nvSpPr>
        <p:spPr>
          <a:xfrm rot="5400000">
            <a:off x="5307777" y="-5307778"/>
            <a:ext cx="1576446" cy="12192002"/>
          </a:xfrm>
          <a:prstGeom prst="rect">
            <a:avLst/>
          </a:prstGeom>
          <a:gradFill>
            <a:gsLst>
              <a:gs pos="0">
                <a:srgbClr val="4472C4">
                  <a:alpha val="0"/>
                </a:srgbClr>
              </a:gs>
              <a:gs pos="23000">
                <a:srgbClr val="4472C4">
                  <a:alpha val="0"/>
                </a:srgbClr>
              </a:gs>
              <a:gs pos="99000">
                <a:srgbClr val="000000">
                  <a:alpha val="73725"/>
                </a:srgbClr>
              </a:gs>
              <a:gs pos="100000">
                <a:srgbClr val="000000">
                  <a:alpha val="73725"/>
                </a:srgbClr>
              </a:gs>
            </a:gsLst>
            <a:lin ang="20399999"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88" name="Google Shape;1088;p67"/>
          <p:cNvSpPr txBox="1">
            <a:spLocks noGrp="1"/>
          </p:cNvSpPr>
          <p:nvPr>
            <p:ph type="title"/>
          </p:nvPr>
        </p:nvSpPr>
        <p:spPr>
          <a:xfrm>
            <a:off x="1371597" y="348865"/>
            <a:ext cx="10044023" cy="87772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alibri"/>
              <a:buNone/>
            </a:pPr>
            <a:r>
              <a:rPr lang="en-US" sz="4000">
                <a:solidFill>
                  <a:srgbClr val="FFFFFF"/>
                </a:solidFill>
              </a:rPr>
              <a:t>Example Experiment</a:t>
            </a:r>
            <a:endParaRPr/>
          </a:p>
        </p:txBody>
      </p:sp>
      <p:grpSp>
        <p:nvGrpSpPr>
          <p:cNvPr id="1089" name="Google Shape;1089;p67"/>
          <p:cNvGrpSpPr/>
          <p:nvPr/>
        </p:nvGrpSpPr>
        <p:grpSpPr>
          <a:xfrm>
            <a:off x="644056" y="2114469"/>
            <a:ext cx="10927829" cy="4189023"/>
            <a:chOff x="0" y="1890"/>
            <a:chExt cx="10927829" cy="4189023"/>
          </a:xfrm>
        </p:grpSpPr>
        <p:sp>
          <p:nvSpPr>
            <p:cNvPr id="1090" name="Google Shape;1090;p67"/>
            <p:cNvSpPr/>
            <p:nvPr/>
          </p:nvSpPr>
          <p:spPr>
            <a:xfrm>
              <a:off x="0" y="2530579"/>
              <a:ext cx="10927829" cy="1660334"/>
            </a:xfrm>
            <a:prstGeom prst="rect">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67"/>
            <p:cNvSpPr txBox="1"/>
            <p:nvPr/>
          </p:nvSpPr>
          <p:spPr>
            <a:xfrm>
              <a:off x="0" y="2530579"/>
              <a:ext cx="10927829" cy="896580"/>
            </a:xfrm>
            <a:prstGeom prst="rect">
              <a:avLst/>
            </a:prstGeom>
            <a:noFill/>
            <a:ln>
              <a:noFill/>
            </a:ln>
          </p:spPr>
          <p:txBody>
            <a:bodyPr spcFirstLastPara="1" wrap="square" lIns="220450" tIns="220450" rIns="220450" bIns="220450" anchor="ctr" anchorCtr="0">
              <a:noAutofit/>
            </a:bodyPr>
            <a:lstStyle/>
            <a:p>
              <a:pPr marL="0" marR="0" lvl="0" indent="0" algn="ctr" rtl="0">
                <a:lnSpc>
                  <a:spcPct val="90000"/>
                </a:lnSpc>
                <a:spcBef>
                  <a:spcPts val="0"/>
                </a:spcBef>
                <a:spcAft>
                  <a:spcPts val="0"/>
                </a:spcAft>
                <a:buClr>
                  <a:schemeClr val="lt1"/>
                </a:buClr>
                <a:buSzPts val="3100"/>
                <a:buFont typeface="Calibri"/>
                <a:buNone/>
              </a:pPr>
              <a:r>
                <a:rPr lang="en-US" sz="3100">
                  <a:solidFill>
                    <a:schemeClr val="lt1"/>
                  </a:solidFill>
                  <a:latin typeface="Calibri"/>
                  <a:ea typeface="Calibri"/>
                  <a:cs typeface="Calibri"/>
                  <a:sym typeface="Calibri"/>
                </a:rPr>
                <a:t>To do so, I used two different species of Tetrahymena:</a:t>
              </a:r>
              <a:endParaRPr/>
            </a:p>
          </p:txBody>
        </p:sp>
        <p:sp>
          <p:nvSpPr>
            <p:cNvPr id="1092" name="Google Shape;1092;p67"/>
            <p:cNvSpPr/>
            <p:nvPr/>
          </p:nvSpPr>
          <p:spPr>
            <a:xfrm>
              <a:off x="0" y="3393953"/>
              <a:ext cx="5463914" cy="763753"/>
            </a:xfrm>
            <a:prstGeom prst="rect">
              <a:avLst/>
            </a:prstGeom>
            <a:solidFill>
              <a:srgbClr val="F7D5CB">
                <a:alpha val="89803"/>
              </a:srgbClr>
            </a:solidFill>
            <a:ln w="12700" cap="flat" cmpd="sng">
              <a:solidFill>
                <a:srgbClr val="F7D5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67"/>
            <p:cNvSpPr txBox="1"/>
            <p:nvPr/>
          </p:nvSpPr>
          <p:spPr>
            <a:xfrm>
              <a:off x="0" y="3393953"/>
              <a:ext cx="5463914" cy="763753"/>
            </a:xfrm>
            <a:prstGeom prst="rect">
              <a:avLst/>
            </a:prstGeom>
            <a:noFill/>
            <a:ln>
              <a:noFill/>
            </a:ln>
          </p:spPr>
          <p:txBody>
            <a:bodyPr spcFirstLastPara="1" wrap="square" lIns="256025" tIns="45700" rIns="256025" bIns="45700" anchor="ctr" anchorCtr="0">
              <a:noAutofit/>
            </a:bodyPr>
            <a:lstStyle/>
            <a:p>
              <a:pPr marL="0" marR="0" lvl="0" indent="0" algn="ctr" rtl="0">
                <a:lnSpc>
                  <a:spcPct val="90000"/>
                </a:lnSpc>
                <a:spcBef>
                  <a:spcPts val="0"/>
                </a:spcBef>
                <a:spcAft>
                  <a:spcPts val="0"/>
                </a:spcAft>
                <a:buClr>
                  <a:schemeClr val="dk1"/>
                </a:buClr>
                <a:buSzPts val="3600"/>
                <a:buFont typeface="Calibri"/>
                <a:buNone/>
              </a:pPr>
              <a:r>
                <a:rPr lang="en-US" sz="3600" i="1">
                  <a:solidFill>
                    <a:schemeClr val="dk1"/>
                  </a:solidFill>
                  <a:latin typeface="Calibri"/>
                  <a:ea typeface="Calibri"/>
                  <a:cs typeface="Calibri"/>
                  <a:sym typeface="Calibri"/>
                </a:rPr>
                <a:t>Tetrahymena vorax</a:t>
              </a:r>
              <a:endParaRPr sz="3600">
                <a:solidFill>
                  <a:schemeClr val="dk1"/>
                </a:solidFill>
                <a:latin typeface="Calibri"/>
                <a:ea typeface="Calibri"/>
                <a:cs typeface="Calibri"/>
                <a:sym typeface="Calibri"/>
              </a:endParaRPr>
            </a:p>
          </p:txBody>
        </p:sp>
        <p:sp>
          <p:nvSpPr>
            <p:cNvPr id="1094" name="Google Shape;1094;p67"/>
            <p:cNvSpPr/>
            <p:nvPr/>
          </p:nvSpPr>
          <p:spPr>
            <a:xfrm>
              <a:off x="5463914" y="3393953"/>
              <a:ext cx="5463914" cy="763753"/>
            </a:xfrm>
            <a:prstGeom prst="rect">
              <a:avLst/>
            </a:prstGeom>
            <a:solidFill>
              <a:srgbClr val="DFDFDF">
                <a:alpha val="89803"/>
              </a:srgbClr>
            </a:solidFill>
            <a:ln w="12700" cap="flat" cmpd="sng">
              <a:solidFill>
                <a:srgbClr val="DFDFDF">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67"/>
            <p:cNvSpPr txBox="1"/>
            <p:nvPr/>
          </p:nvSpPr>
          <p:spPr>
            <a:xfrm>
              <a:off x="5463914" y="3393953"/>
              <a:ext cx="5463914" cy="763753"/>
            </a:xfrm>
            <a:prstGeom prst="rect">
              <a:avLst/>
            </a:prstGeom>
            <a:noFill/>
            <a:ln>
              <a:noFill/>
            </a:ln>
          </p:spPr>
          <p:txBody>
            <a:bodyPr spcFirstLastPara="1" wrap="square" lIns="256025" tIns="45700" rIns="256025" bIns="45700" anchor="ctr" anchorCtr="0">
              <a:noAutofit/>
            </a:bodyPr>
            <a:lstStyle/>
            <a:p>
              <a:pPr marL="0" marR="0" lvl="0" indent="0" algn="ctr" rtl="0">
                <a:lnSpc>
                  <a:spcPct val="90000"/>
                </a:lnSpc>
                <a:spcBef>
                  <a:spcPts val="0"/>
                </a:spcBef>
                <a:spcAft>
                  <a:spcPts val="0"/>
                </a:spcAft>
                <a:buClr>
                  <a:schemeClr val="dk1"/>
                </a:buClr>
                <a:buSzPts val="3600"/>
                <a:buFont typeface="Calibri"/>
                <a:buNone/>
              </a:pPr>
              <a:r>
                <a:rPr lang="en-US" sz="3600" i="1">
                  <a:solidFill>
                    <a:schemeClr val="dk1"/>
                  </a:solidFill>
                  <a:latin typeface="Calibri"/>
                  <a:ea typeface="Calibri"/>
                  <a:cs typeface="Calibri"/>
                  <a:sym typeface="Calibri"/>
                </a:rPr>
                <a:t>Tetrahymena thermophila </a:t>
              </a:r>
              <a:endParaRPr sz="3600">
                <a:solidFill>
                  <a:schemeClr val="dk1"/>
                </a:solidFill>
                <a:latin typeface="Calibri"/>
                <a:ea typeface="Calibri"/>
                <a:cs typeface="Calibri"/>
                <a:sym typeface="Calibri"/>
              </a:endParaRPr>
            </a:p>
          </p:txBody>
        </p:sp>
        <p:sp>
          <p:nvSpPr>
            <p:cNvPr id="1096" name="Google Shape;1096;p67"/>
            <p:cNvSpPr/>
            <p:nvPr/>
          </p:nvSpPr>
          <p:spPr>
            <a:xfrm rot="10800000">
              <a:off x="0" y="1890"/>
              <a:ext cx="10927829" cy="2553594"/>
            </a:xfrm>
            <a:prstGeom prst="upArrowCallout">
              <a:avLst>
                <a:gd name="adj1" fmla="val 25000"/>
                <a:gd name="adj2" fmla="val 25000"/>
                <a:gd name="adj3" fmla="val 25000"/>
                <a:gd name="adj4" fmla="val 64977"/>
              </a:avLst>
            </a:prstGeom>
            <a:solidFill>
              <a:srgbClr val="A4A4A4"/>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67"/>
            <p:cNvSpPr txBox="1"/>
            <p:nvPr/>
          </p:nvSpPr>
          <p:spPr>
            <a:xfrm>
              <a:off x="0" y="1890"/>
              <a:ext cx="10927829" cy="1659249"/>
            </a:xfrm>
            <a:prstGeom prst="rect">
              <a:avLst/>
            </a:prstGeom>
            <a:noFill/>
            <a:ln>
              <a:noFill/>
            </a:ln>
          </p:spPr>
          <p:txBody>
            <a:bodyPr spcFirstLastPara="1" wrap="square" lIns="220450" tIns="220450" rIns="220450" bIns="220450" anchor="ctr" anchorCtr="0">
              <a:noAutofit/>
            </a:bodyPr>
            <a:lstStyle/>
            <a:p>
              <a:pPr marL="0" marR="0" lvl="0" indent="0" algn="ctr" rtl="0">
                <a:lnSpc>
                  <a:spcPct val="90000"/>
                </a:lnSpc>
                <a:spcBef>
                  <a:spcPts val="0"/>
                </a:spcBef>
                <a:spcAft>
                  <a:spcPts val="0"/>
                </a:spcAft>
                <a:buClr>
                  <a:schemeClr val="lt1"/>
                </a:buClr>
                <a:buSzPts val="3100"/>
                <a:buFont typeface="Calibri"/>
                <a:buNone/>
              </a:pPr>
              <a:r>
                <a:rPr lang="en-US" sz="3100">
                  <a:solidFill>
                    <a:schemeClr val="lt1"/>
                  </a:solidFill>
                  <a:latin typeface="Calibri"/>
                  <a:ea typeface="Calibri"/>
                  <a:cs typeface="Calibri"/>
                  <a:sym typeface="Calibri"/>
                </a:rPr>
                <a:t>I was interested in seeing if changes in pH influence predator-prey interactions for microbial life.</a:t>
              </a:r>
              <a:endParaRPr/>
            </a:p>
          </p:txBody>
        </p:sp>
      </p:grpSp>
      <p:sp>
        <p:nvSpPr>
          <p:cNvPr id="5" name="Footer Placeholder 4">
            <a:extLst>
              <a:ext uri="{FF2B5EF4-FFF2-40B4-BE49-F238E27FC236}">
                <a16:creationId xmlns:a16="http://schemas.microsoft.com/office/drawing/2014/main" id="{CE1880BB-B31C-FC75-8F12-36548AE3AB07}"/>
              </a:ext>
            </a:extLst>
          </p:cNvPr>
          <p:cNvSpPr txBox="1">
            <a:spLocks noGrp="1"/>
          </p:cNvSpPr>
          <p:nvPr>
            <p:ph type="ftr" idx="11"/>
          </p:nvPr>
        </p:nvSpPr>
        <p:spPr>
          <a:xfrm>
            <a:off x="9588062" y="6538172"/>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71</a:t>
            </a:fld>
            <a:r>
              <a:rPr lang="en-US" sz="1400" i="1" dirty="0">
                <a:solidFill>
                  <a:schemeClr val="tx1"/>
                </a:solidFill>
              </a:rPr>
              <a:t> of 97</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gradFill>
          <a:gsLst>
            <a:gs pos="0">
              <a:schemeClr val="lt2"/>
            </a:gs>
            <a:gs pos="74000">
              <a:srgbClr val="A9BEE4"/>
            </a:gs>
            <a:gs pos="83000">
              <a:srgbClr val="A9BEE4"/>
            </a:gs>
            <a:gs pos="100000">
              <a:srgbClr val="C5D3ED"/>
            </a:gs>
          </a:gsLst>
          <a:lin ang="5400000" scaled="0"/>
        </a:gradFill>
        <a:effectLst/>
      </p:bgPr>
    </p:bg>
    <p:spTree>
      <p:nvGrpSpPr>
        <p:cNvPr id="1" name="Shape 1102"/>
        <p:cNvGrpSpPr/>
        <p:nvPr/>
      </p:nvGrpSpPr>
      <p:grpSpPr>
        <a:xfrm>
          <a:off x="0" y="0"/>
          <a:ext cx="0" cy="0"/>
          <a:chOff x="0" y="0"/>
          <a:chExt cx="0" cy="0"/>
        </a:xfrm>
      </p:grpSpPr>
      <p:sp>
        <p:nvSpPr>
          <p:cNvPr id="1103" name="Google Shape;1103;p68"/>
          <p:cNvSpPr/>
          <p:nvPr/>
        </p:nvSpPr>
        <p:spPr>
          <a:xfrm>
            <a:off x="0" y="0"/>
            <a:ext cx="12192000" cy="6858000"/>
          </a:xfrm>
          <a:prstGeom prst="rect">
            <a:avLst/>
          </a:prstGeom>
          <a:gradFill>
            <a:gsLst>
              <a:gs pos="0">
                <a:schemeClr val="lt2"/>
              </a:gs>
              <a:gs pos="74000">
                <a:srgbClr val="A9BEE4"/>
              </a:gs>
              <a:gs pos="83000">
                <a:srgbClr val="A9BEE4"/>
              </a:gs>
              <a:gs pos="100000">
                <a:srgbClr val="C5D3ED"/>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04" name="Google Shape;1104;p68"/>
          <p:cNvSpPr/>
          <p:nvPr/>
        </p:nvSpPr>
        <p:spPr>
          <a:xfrm>
            <a:off x="643278" y="2573756"/>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05" name="Google Shape;1105;p68"/>
          <p:cNvSpPr txBox="1"/>
          <p:nvPr/>
        </p:nvSpPr>
        <p:spPr>
          <a:xfrm>
            <a:off x="630936" y="2807208"/>
            <a:ext cx="3389376" cy="1550783"/>
          </a:xfrm>
          <a:prstGeom prst="rect">
            <a:avLst/>
          </a:prstGeom>
          <a:noFill/>
          <a:ln>
            <a:noFill/>
          </a:ln>
        </p:spPr>
        <p:txBody>
          <a:bodyPr spcFirstLastPara="1" wrap="square" lIns="91425" tIns="45700" rIns="91425" bIns="45700" anchor="t" anchorCtr="0">
            <a:normAutofit fontScale="92500" lnSpcReduction="10000"/>
          </a:bodyPr>
          <a:lstStyle/>
          <a:p>
            <a:pPr marL="342900" marR="0" lvl="0" indent="-342900" algn="l" rtl="0">
              <a:lnSpc>
                <a:spcPct val="90000"/>
              </a:lnSpc>
              <a:spcBef>
                <a:spcPts val="0"/>
              </a:spcBef>
              <a:spcAft>
                <a:spcPts val="0"/>
              </a:spcAft>
              <a:buClr>
                <a:schemeClr val="dk1"/>
              </a:buClr>
              <a:buSzPct val="100000"/>
              <a:buFont typeface="Arial"/>
              <a:buChar char="•"/>
            </a:pPr>
            <a:r>
              <a:rPr lang="en-US" sz="1800" i="1">
                <a:solidFill>
                  <a:schemeClr val="dk1"/>
                </a:solidFill>
                <a:latin typeface="Calibri"/>
                <a:ea typeface="Calibri"/>
                <a:cs typeface="Calibri"/>
                <a:sym typeface="Calibri"/>
              </a:rPr>
              <a:t>T. </a:t>
            </a:r>
            <a:r>
              <a:rPr lang="en-US" sz="1800" i="1" err="1">
                <a:solidFill>
                  <a:schemeClr val="dk1"/>
                </a:solidFill>
                <a:latin typeface="Calibri"/>
                <a:ea typeface="Calibri"/>
                <a:cs typeface="Calibri"/>
                <a:sym typeface="Calibri"/>
              </a:rPr>
              <a:t>vorax</a:t>
            </a:r>
            <a:r>
              <a:rPr lang="en-US" sz="1800" i="1">
                <a:solidFill>
                  <a:schemeClr val="dk1"/>
                </a:solidFill>
                <a:latin typeface="Calibri"/>
                <a:ea typeface="Calibri"/>
                <a:cs typeface="Calibri"/>
                <a:sym typeface="Calibri"/>
              </a:rPr>
              <a:t> </a:t>
            </a:r>
            <a:r>
              <a:rPr lang="en-US" sz="1800">
                <a:solidFill>
                  <a:schemeClr val="dk1"/>
                </a:solidFill>
                <a:latin typeface="Calibri"/>
                <a:ea typeface="Calibri"/>
                <a:cs typeface="Calibri"/>
                <a:sym typeface="Calibri"/>
              </a:rPr>
              <a:t>undergoes a morphological change when prey (</a:t>
            </a:r>
            <a:r>
              <a:rPr lang="en-US" sz="1800" i="1">
                <a:solidFill>
                  <a:schemeClr val="dk1"/>
                </a:solidFill>
                <a:latin typeface="Calibri"/>
                <a:ea typeface="Calibri"/>
                <a:cs typeface="Calibri"/>
                <a:sym typeface="Calibri"/>
              </a:rPr>
              <a:t>T. </a:t>
            </a:r>
            <a:r>
              <a:rPr lang="en-US" sz="1800" i="1" err="1">
                <a:solidFill>
                  <a:schemeClr val="dk1"/>
                </a:solidFill>
                <a:latin typeface="Calibri"/>
                <a:ea typeface="Calibri"/>
                <a:cs typeface="Calibri"/>
                <a:sym typeface="Calibri"/>
              </a:rPr>
              <a:t>thermophila</a:t>
            </a:r>
            <a:r>
              <a:rPr lang="en-US" sz="1800">
                <a:solidFill>
                  <a:schemeClr val="dk1"/>
                </a:solidFill>
                <a:latin typeface="Calibri"/>
                <a:ea typeface="Calibri"/>
                <a:cs typeface="Calibri"/>
                <a:sym typeface="Calibri"/>
              </a:rPr>
              <a:t>) are present in the environment.</a:t>
            </a:r>
            <a:endParaRPr/>
          </a:p>
          <a:p>
            <a:pPr marL="342900" marR="0" lvl="0" indent="-342900" algn="l" rtl="0">
              <a:lnSpc>
                <a:spcPct val="90000"/>
              </a:lnSpc>
              <a:spcBef>
                <a:spcPts val="600"/>
              </a:spcBef>
              <a:spcAft>
                <a:spcPts val="0"/>
              </a:spcAft>
              <a:buClr>
                <a:schemeClr val="dk1"/>
              </a:buClr>
              <a:buSzPct val="100000"/>
              <a:buFont typeface="Arial"/>
              <a:buChar char="•"/>
            </a:pPr>
            <a:r>
              <a:rPr lang="en-US" sz="1800">
                <a:solidFill>
                  <a:schemeClr val="dk1"/>
                </a:solidFill>
                <a:latin typeface="Calibri"/>
                <a:ea typeface="Calibri"/>
                <a:cs typeface="Calibri"/>
                <a:sym typeface="Calibri"/>
              </a:rPr>
              <a:t>This change allows them to consume the prey</a:t>
            </a:r>
            <a:endParaRPr/>
          </a:p>
        </p:txBody>
      </p:sp>
      <p:pic>
        <p:nvPicPr>
          <p:cNvPr id="1106" name="Google Shape;1106;p68" descr="Diagram of the behavioural response of a macrostomal cell of Tetrahymena vorax after capturing a T. thermophila cell. The macrostome selects a T. thermophila (1) and captures it (2). The macrostome continues to swim in the same direction for 1.7±0.6 s (mean± S.E.M., N=8) (3) before briefly swimming backwards and the anterior part starts to contract (4); this is followed by cell rotation (5). The total duration of the chain of events depicted (1-5) was 28.3±5.2 s(mean ± S.E.M., N=8). The cell then swims forward again, the prey is in a digestive vacuole (DV) (6). It normally takes 10-13 min before phagocytosis restarts."/>
          <p:cNvPicPr preferRelativeResize="0">
            <a:picLocks noGrp="1"/>
          </p:cNvPicPr>
          <p:nvPr>
            <p:ph type="body" idx="1"/>
          </p:nvPr>
        </p:nvPicPr>
        <p:blipFill rotWithShape="1">
          <a:blip r:embed="rId3">
            <a:alphaModFix/>
          </a:blip>
          <a:srcRect/>
          <a:stretch/>
        </p:blipFill>
        <p:spPr>
          <a:xfrm>
            <a:off x="4663045" y="640080"/>
            <a:ext cx="6886222" cy="5577840"/>
          </a:xfrm>
          <a:prstGeom prst="rect">
            <a:avLst/>
          </a:prstGeom>
          <a:noFill/>
          <a:ln>
            <a:noFill/>
          </a:ln>
        </p:spPr>
      </p:pic>
      <p:sp>
        <p:nvSpPr>
          <p:cNvPr id="1107" name="Google Shape;1107;p68"/>
          <p:cNvSpPr txBox="1"/>
          <p:nvPr/>
        </p:nvSpPr>
        <p:spPr>
          <a:xfrm>
            <a:off x="630936" y="2191934"/>
            <a:ext cx="4108497"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i="1">
                <a:solidFill>
                  <a:schemeClr val="dk1"/>
                </a:solidFill>
                <a:latin typeface="Calibri"/>
                <a:ea typeface="Calibri"/>
                <a:cs typeface="Calibri"/>
                <a:sym typeface="Calibri"/>
              </a:rPr>
              <a:t>Tetrahymena </a:t>
            </a:r>
            <a:r>
              <a:rPr lang="en-US" sz="2000" i="1" err="1">
                <a:solidFill>
                  <a:schemeClr val="dk1"/>
                </a:solidFill>
                <a:latin typeface="Calibri"/>
                <a:ea typeface="Calibri"/>
                <a:cs typeface="Calibri"/>
                <a:sym typeface="Calibri"/>
              </a:rPr>
              <a:t>vorax</a:t>
            </a:r>
            <a:r>
              <a:rPr lang="en-US" sz="2000" i="1">
                <a:solidFill>
                  <a:schemeClr val="dk1"/>
                </a:solidFill>
                <a:latin typeface="Calibri"/>
                <a:ea typeface="Calibri"/>
                <a:cs typeface="Calibri"/>
                <a:sym typeface="Calibri"/>
              </a:rPr>
              <a:t> </a:t>
            </a:r>
            <a:r>
              <a:rPr lang="en-US" sz="2000">
                <a:solidFill>
                  <a:schemeClr val="dk1"/>
                </a:solidFill>
                <a:latin typeface="Calibri"/>
                <a:ea typeface="Calibri"/>
                <a:cs typeface="Calibri"/>
                <a:sym typeface="Calibri"/>
              </a:rPr>
              <a:t>Background</a:t>
            </a:r>
            <a:endParaRPr/>
          </a:p>
        </p:txBody>
      </p:sp>
      <p:sp>
        <p:nvSpPr>
          <p:cNvPr id="1108" name="Google Shape;1108;p68"/>
          <p:cNvSpPr txBox="1"/>
          <p:nvPr/>
        </p:nvSpPr>
        <p:spPr>
          <a:xfrm>
            <a:off x="9458758" y="6168628"/>
            <a:ext cx="2090509"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a:solidFill>
                  <a:srgbClr val="222222"/>
                </a:solidFill>
                <a:latin typeface="Calibri"/>
                <a:ea typeface="Calibri"/>
                <a:cs typeface="Calibri"/>
                <a:sym typeface="Calibri"/>
              </a:rPr>
              <a:t>Grønlien et al., 2002</a:t>
            </a:r>
            <a:endParaRPr sz="1800">
              <a:solidFill>
                <a:schemeClr val="dk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9FC5EED7-4DE9-34B9-DAB6-81A3401E3263}"/>
              </a:ext>
            </a:extLst>
          </p:cNvPr>
          <p:cNvSpPr txBox="1">
            <a:spLocks noGrp="1"/>
          </p:cNvSpPr>
          <p:nvPr>
            <p:ph type="ftr" idx="11"/>
          </p:nvPr>
        </p:nvSpPr>
        <p:spPr>
          <a:xfrm>
            <a:off x="9598572" y="6566654"/>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dirty="0" smtClean="0">
                <a:solidFill>
                  <a:schemeClr val="tx1"/>
                </a:solidFill>
              </a:rPr>
              <a:t>72</a:t>
            </a:fld>
            <a:r>
              <a:rPr lang="en-US" sz="1400" i="1" dirty="0">
                <a:solidFill>
                  <a:schemeClr val="tx1"/>
                </a:solidFill>
              </a:rPr>
              <a:t> of 97</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12"/>
        <p:cNvGrpSpPr/>
        <p:nvPr/>
      </p:nvGrpSpPr>
      <p:grpSpPr>
        <a:xfrm>
          <a:off x="0" y="0"/>
          <a:ext cx="0" cy="0"/>
          <a:chOff x="0" y="0"/>
          <a:chExt cx="0" cy="0"/>
        </a:xfrm>
      </p:grpSpPr>
      <p:pic>
        <p:nvPicPr>
          <p:cNvPr id="1113" name="Google Shape;1113;p69" descr="Close up of cultures in petri dishes on a counter in a lab"/>
          <p:cNvPicPr preferRelativeResize="0"/>
          <p:nvPr/>
        </p:nvPicPr>
        <p:blipFill rotWithShape="1">
          <a:blip r:embed="rId3">
            <a:alphaModFix/>
          </a:blip>
          <a:srcRect t="15730"/>
          <a:stretch/>
        </p:blipFill>
        <p:spPr>
          <a:xfrm>
            <a:off x="20" y="10"/>
            <a:ext cx="12191980" cy="6857990"/>
          </a:xfrm>
          <a:prstGeom prst="rect">
            <a:avLst/>
          </a:prstGeom>
          <a:noFill/>
          <a:ln>
            <a:noFill/>
          </a:ln>
        </p:spPr>
      </p:pic>
      <p:sp>
        <p:nvSpPr>
          <p:cNvPr id="1114" name="Google Shape;1114;p69"/>
          <p:cNvSpPr/>
          <p:nvPr/>
        </p:nvSpPr>
        <p:spPr>
          <a:xfrm>
            <a:off x="0" y="5320142"/>
            <a:ext cx="12192000" cy="736551"/>
          </a:xfrm>
          <a:prstGeom prst="rect">
            <a:avLst/>
          </a:prstGeom>
          <a:solidFill>
            <a:schemeClr val="lt1">
              <a:alpha val="9294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15" name="Google Shape;1115;p69"/>
          <p:cNvSpPr txBox="1">
            <a:spLocks noGrp="1"/>
          </p:cNvSpPr>
          <p:nvPr>
            <p:ph type="title"/>
          </p:nvPr>
        </p:nvSpPr>
        <p:spPr>
          <a:xfrm>
            <a:off x="523875" y="5317240"/>
            <a:ext cx="11210925" cy="744836"/>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262626"/>
              </a:buClr>
              <a:buSzPts val="3600"/>
              <a:buFont typeface="Calibri"/>
              <a:buNone/>
            </a:pPr>
            <a:r>
              <a:rPr lang="en-US" sz="3600">
                <a:solidFill>
                  <a:srgbClr val="262626"/>
                </a:solidFill>
              </a:rPr>
              <a:t>My Methods</a:t>
            </a:r>
            <a:endParaRPr/>
          </a:p>
        </p:txBody>
      </p:sp>
      <p:cxnSp>
        <p:nvCxnSpPr>
          <p:cNvPr id="1116" name="Google Shape;1116;p69"/>
          <p:cNvCxnSpPr/>
          <p:nvPr/>
        </p:nvCxnSpPr>
        <p:spPr>
          <a:xfrm>
            <a:off x="0" y="5241983"/>
            <a:ext cx="12192000" cy="0"/>
          </a:xfrm>
          <a:prstGeom prst="straightConnector1">
            <a:avLst/>
          </a:prstGeom>
          <a:noFill/>
          <a:ln w="41275" cap="flat" cmpd="sng">
            <a:solidFill>
              <a:schemeClr val="lt1">
                <a:alpha val="89803"/>
              </a:schemeClr>
            </a:solidFill>
            <a:prstDash val="solid"/>
            <a:miter lim="800000"/>
            <a:headEnd type="none" w="sm" len="sm"/>
            <a:tailEnd type="none" w="sm" len="sm"/>
          </a:ln>
        </p:spPr>
      </p:cxnSp>
      <p:cxnSp>
        <p:nvCxnSpPr>
          <p:cNvPr id="1117" name="Google Shape;1117;p69"/>
          <p:cNvCxnSpPr/>
          <p:nvPr/>
        </p:nvCxnSpPr>
        <p:spPr>
          <a:xfrm>
            <a:off x="0" y="6134852"/>
            <a:ext cx="12192000" cy="0"/>
          </a:xfrm>
          <a:prstGeom prst="straightConnector1">
            <a:avLst/>
          </a:prstGeom>
          <a:noFill/>
          <a:ln w="41275" cap="flat" cmpd="sng">
            <a:solidFill>
              <a:schemeClr val="lt1">
                <a:alpha val="89803"/>
              </a:schemeClr>
            </a:solidFill>
            <a:prstDash val="solid"/>
            <a:miter lim="800000"/>
            <a:headEnd type="none" w="sm" len="sm"/>
            <a:tailEnd type="none" w="sm" len="sm"/>
          </a:ln>
        </p:spPr>
      </p:cxnSp>
      <p:sp>
        <p:nvSpPr>
          <p:cNvPr id="5" name="Footer Placeholder 4">
            <a:extLst>
              <a:ext uri="{FF2B5EF4-FFF2-40B4-BE49-F238E27FC236}">
                <a16:creationId xmlns:a16="http://schemas.microsoft.com/office/drawing/2014/main" id="{28A4E533-3368-F2C8-3415-1E6056D4B61D}"/>
              </a:ext>
            </a:extLst>
          </p:cNvPr>
          <p:cNvSpPr txBox="1">
            <a:spLocks noGrp="1"/>
          </p:cNvSpPr>
          <p:nvPr>
            <p:ph type="ftr" idx="11"/>
          </p:nvPr>
        </p:nvSpPr>
        <p:spPr>
          <a:xfrm>
            <a:off x="9588062" y="6594345"/>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dirty="0" smtClean="0">
                <a:solidFill>
                  <a:schemeClr val="tx1"/>
                </a:solidFill>
              </a:rPr>
              <a:t>73</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1115"/>
                                        </p:tgtEl>
                                        <p:attrNameLst>
                                          <p:attrName>style.visibility</p:attrName>
                                        </p:attrNameLst>
                                      </p:cBhvr>
                                      <p:to>
                                        <p:strVal val="visible"/>
                                      </p:to>
                                    </p:set>
                                    <p:animEffect transition="in" filter="fade">
                                      <p:cBhvr>
                                        <p:cTn id="7" dur="700"/>
                                        <p:tgtEl>
                                          <p:spTgt spid="11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21"/>
        <p:cNvGrpSpPr/>
        <p:nvPr/>
      </p:nvGrpSpPr>
      <p:grpSpPr>
        <a:xfrm>
          <a:off x="0" y="0"/>
          <a:ext cx="0" cy="0"/>
          <a:chOff x="0" y="0"/>
          <a:chExt cx="0" cy="0"/>
        </a:xfrm>
      </p:grpSpPr>
      <p:sp>
        <p:nvSpPr>
          <p:cNvPr id="1122" name="Google Shape;1122;p70"/>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123" name="Google Shape;1123;p70" descr="Clear petri dishes and one orange petri dish"/>
          <p:cNvPicPr preferRelativeResize="0"/>
          <p:nvPr/>
        </p:nvPicPr>
        <p:blipFill rotWithShape="1">
          <a:blip r:embed="rId3">
            <a:alphaModFix/>
          </a:blip>
          <a:srcRect r="5882" b="-1"/>
          <a:stretch/>
        </p:blipFill>
        <p:spPr>
          <a:xfrm>
            <a:off x="2522356" y="10"/>
            <a:ext cx="9669642" cy="6857990"/>
          </a:xfrm>
          <a:prstGeom prst="rect">
            <a:avLst/>
          </a:prstGeom>
          <a:noFill/>
          <a:ln>
            <a:noFill/>
          </a:ln>
        </p:spPr>
      </p:pic>
      <p:sp>
        <p:nvSpPr>
          <p:cNvPr id="1124" name="Google Shape;1124;p70"/>
          <p:cNvSpPr/>
          <p:nvPr/>
        </p:nvSpPr>
        <p:spPr>
          <a:xfrm>
            <a:off x="-1" y="0"/>
            <a:ext cx="7390263"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25" name="Google Shape;1125;p70"/>
          <p:cNvSpPr txBox="1">
            <a:spLocks noGrp="1"/>
          </p:cNvSpPr>
          <p:nvPr>
            <p:ph type="title"/>
          </p:nvPr>
        </p:nvSpPr>
        <p:spPr>
          <a:xfrm>
            <a:off x="311286" y="365124"/>
            <a:ext cx="3424136" cy="196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500"/>
              <a:buFont typeface="Calibri"/>
              <a:buNone/>
            </a:pPr>
            <a:r>
              <a:rPr lang="en-US" sz="2500"/>
              <a:t>I set up 3 petri dishes with the same conditions except for changes in pH:</a:t>
            </a:r>
            <a:br>
              <a:rPr lang="en-US" sz="2500"/>
            </a:br>
            <a:endParaRPr sz="2500"/>
          </a:p>
        </p:txBody>
      </p:sp>
      <p:sp>
        <p:nvSpPr>
          <p:cNvPr id="1126" name="Google Shape;1126;p70"/>
          <p:cNvSpPr txBox="1">
            <a:spLocks noGrp="1"/>
          </p:cNvSpPr>
          <p:nvPr>
            <p:ph type="body" idx="1"/>
          </p:nvPr>
        </p:nvSpPr>
        <p:spPr>
          <a:xfrm>
            <a:off x="838200" y="2434201"/>
            <a:ext cx="3822189"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t>Slightly acidic: 6.5</a:t>
            </a:r>
            <a:endParaRPr/>
          </a:p>
          <a:p>
            <a:pPr marL="228600" lvl="0" indent="-228600" algn="l" rtl="0">
              <a:lnSpc>
                <a:spcPct val="90000"/>
              </a:lnSpc>
              <a:spcBef>
                <a:spcPts val="1000"/>
              </a:spcBef>
              <a:spcAft>
                <a:spcPts val="0"/>
              </a:spcAft>
              <a:buClr>
                <a:schemeClr val="dk1"/>
              </a:buClr>
              <a:buSzPts val="2000"/>
              <a:buChar char="•"/>
            </a:pPr>
            <a:r>
              <a:rPr lang="en-US" sz="2000"/>
              <a:t>Neutral: 7.0 (control)</a:t>
            </a:r>
            <a:endParaRPr/>
          </a:p>
          <a:p>
            <a:pPr marL="228600" lvl="0" indent="-228600" algn="l" rtl="0">
              <a:lnSpc>
                <a:spcPct val="90000"/>
              </a:lnSpc>
              <a:spcBef>
                <a:spcPts val="1000"/>
              </a:spcBef>
              <a:spcAft>
                <a:spcPts val="0"/>
              </a:spcAft>
              <a:buClr>
                <a:schemeClr val="dk1"/>
              </a:buClr>
              <a:buSzPts val="2000"/>
              <a:buChar char="•"/>
            </a:pPr>
            <a:r>
              <a:rPr lang="en-US" sz="2000"/>
              <a:t>Slightly basic: 7.5</a:t>
            </a:r>
            <a:endParaRPr/>
          </a:p>
          <a:p>
            <a:pPr marL="228600" lvl="0" indent="-101600" algn="l" rtl="0">
              <a:lnSpc>
                <a:spcPct val="90000"/>
              </a:lnSpc>
              <a:spcBef>
                <a:spcPts val="1000"/>
              </a:spcBef>
              <a:spcAft>
                <a:spcPts val="0"/>
              </a:spcAft>
              <a:buClr>
                <a:schemeClr val="dk1"/>
              </a:buClr>
              <a:buSzPts val="2000"/>
              <a:buNone/>
            </a:pPr>
            <a:endParaRPr sz="2000"/>
          </a:p>
          <a:p>
            <a:pPr marL="228600" lvl="0" indent="-101600" algn="l" rtl="0">
              <a:lnSpc>
                <a:spcPct val="90000"/>
              </a:lnSpc>
              <a:spcBef>
                <a:spcPts val="1000"/>
              </a:spcBef>
              <a:spcAft>
                <a:spcPts val="0"/>
              </a:spcAft>
              <a:buClr>
                <a:schemeClr val="dk1"/>
              </a:buClr>
              <a:buSzPts val="2000"/>
              <a:buNone/>
            </a:pPr>
            <a:endParaRPr sz="2000"/>
          </a:p>
          <a:p>
            <a:pPr marL="228600" lvl="0" indent="-101600" algn="l" rtl="0">
              <a:lnSpc>
                <a:spcPct val="90000"/>
              </a:lnSpc>
              <a:spcBef>
                <a:spcPts val="1000"/>
              </a:spcBef>
              <a:spcAft>
                <a:spcPts val="0"/>
              </a:spcAft>
              <a:buClr>
                <a:schemeClr val="dk1"/>
              </a:buClr>
              <a:buSzPts val="2000"/>
              <a:buNone/>
            </a:pPr>
            <a:endParaRPr sz="2000"/>
          </a:p>
        </p:txBody>
      </p:sp>
      <p:sp>
        <p:nvSpPr>
          <p:cNvPr id="5" name="Footer Placeholder 4">
            <a:extLst>
              <a:ext uri="{FF2B5EF4-FFF2-40B4-BE49-F238E27FC236}">
                <a16:creationId xmlns:a16="http://schemas.microsoft.com/office/drawing/2014/main" id="{30E5D4A7-CC0B-E5E0-97E7-5175ED6FBE4F}"/>
              </a:ext>
            </a:extLst>
          </p:cNvPr>
          <p:cNvSpPr txBox="1">
            <a:spLocks noGrp="1"/>
          </p:cNvSpPr>
          <p:nvPr>
            <p:ph type="ftr" idx="11"/>
          </p:nvPr>
        </p:nvSpPr>
        <p:spPr>
          <a:xfrm>
            <a:off x="9601332" y="652155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dirty="0" smtClean="0">
                <a:solidFill>
                  <a:schemeClr val="tx1"/>
                </a:solidFill>
              </a:rPr>
              <a:t>74</a:t>
            </a:fld>
            <a:r>
              <a:rPr lang="en-US" sz="1400" i="1" dirty="0">
                <a:solidFill>
                  <a:schemeClr val="tx1"/>
                </a:solidFill>
              </a:rPr>
              <a:t> of 97</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131"/>
        <p:cNvGrpSpPr/>
        <p:nvPr/>
      </p:nvGrpSpPr>
      <p:grpSpPr>
        <a:xfrm>
          <a:off x="0" y="0"/>
          <a:ext cx="0" cy="0"/>
          <a:chOff x="0" y="0"/>
          <a:chExt cx="0" cy="0"/>
        </a:xfrm>
      </p:grpSpPr>
      <p:sp>
        <p:nvSpPr>
          <p:cNvPr id="1132" name="Google Shape;1132;p71"/>
          <p:cNvSpPr/>
          <p:nvPr/>
        </p:nvSpPr>
        <p:spPr>
          <a:xfrm>
            <a:off x="0" y="0"/>
            <a:ext cx="12192000" cy="6858000"/>
          </a:xfrm>
          <a:prstGeom prst="rect">
            <a:avLst/>
          </a:prstGeom>
          <a:gradFill>
            <a:gsLst>
              <a:gs pos="0">
                <a:srgbClr val="F5F7FC"/>
              </a:gs>
              <a:gs pos="74000">
                <a:srgbClr val="A9BEE4"/>
              </a:gs>
              <a:gs pos="83000">
                <a:srgbClr val="A9BEE4"/>
              </a:gs>
              <a:gs pos="100000">
                <a:srgbClr val="C5D3ED"/>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33" name="Google Shape;1133;p71"/>
          <p:cNvSpPr/>
          <p:nvPr/>
        </p:nvSpPr>
        <p:spPr>
          <a:xfrm>
            <a:off x="865953" y="2899927"/>
            <a:ext cx="10451592"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134" name="Google Shape;1134;p71"/>
          <p:cNvSpPr/>
          <p:nvPr/>
        </p:nvSpPr>
        <p:spPr>
          <a:xfrm rot="10800000" flipH="1">
            <a:off x="841248" y="2776031"/>
            <a:ext cx="1873457" cy="13716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1135" name="Google Shape;1135;p71" descr="Tetrahymena vorax "/>
          <p:cNvPicPr preferRelativeResize="0"/>
          <p:nvPr/>
        </p:nvPicPr>
        <p:blipFill rotWithShape="1">
          <a:blip r:embed="rId3">
            <a:alphaModFix/>
          </a:blip>
          <a:srcRect/>
          <a:stretch/>
        </p:blipFill>
        <p:spPr>
          <a:xfrm>
            <a:off x="841248" y="3004365"/>
            <a:ext cx="4907220" cy="3680415"/>
          </a:xfrm>
          <a:prstGeom prst="rect">
            <a:avLst/>
          </a:prstGeom>
          <a:noFill/>
          <a:ln>
            <a:noFill/>
          </a:ln>
        </p:spPr>
      </p:pic>
      <p:pic>
        <p:nvPicPr>
          <p:cNvPr id="1136" name="Google Shape;1136;p71"/>
          <p:cNvPicPr preferRelativeResize="0"/>
          <p:nvPr/>
        </p:nvPicPr>
        <p:blipFill rotWithShape="1">
          <a:blip r:embed="rId4">
            <a:alphaModFix/>
          </a:blip>
          <a:srcRect l="-974" r="68831" b="52893"/>
          <a:stretch/>
        </p:blipFill>
        <p:spPr>
          <a:xfrm>
            <a:off x="8877299" y="2963540"/>
            <a:ext cx="2440246" cy="3762064"/>
          </a:xfrm>
          <a:prstGeom prst="rect">
            <a:avLst/>
          </a:prstGeom>
          <a:noFill/>
          <a:ln>
            <a:noFill/>
          </a:ln>
        </p:spPr>
      </p:pic>
      <p:sp>
        <p:nvSpPr>
          <p:cNvPr id="1137" name="Google Shape;1137;p71"/>
          <p:cNvSpPr txBox="1"/>
          <p:nvPr/>
        </p:nvSpPr>
        <p:spPr>
          <a:xfrm>
            <a:off x="8963025" y="3090446"/>
            <a:ext cx="1236172"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i="1">
                <a:solidFill>
                  <a:srgbClr val="FFFF00"/>
                </a:solidFill>
                <a:latin typeface="Calibri"/>
                <a:ea typeface="Calibri"/>
                <a:cs typeface="Calibri"/>
                <a:sym typeface="Calibri"/>
              </a:rPr>
              <a:t>T. thermophila</a:t>
            </a:r>
            <a:endParaRPr sz="1400" i="1">
              <a:solidFill>
                <a:srgbClr val="FFFF00"/>
              </a:solidFill>
              <a:latin typeface="Calibri"/>
              <a:ea typeface="Calibri"/>
              <a:cs typeface="Calibri"/>
              <a:sym typeface="Calibri"/>
            </a:endParaRPr>
          </a:p>
        </p:txBody>
      </p:sp>
      <p:sp>
        <p:nvSpPr>
          <p:cNvPr id="1138" name="Google Shape;1138;p71"/>
          <p:cNvSpPr txBox="1"/>
          <p:nvPr/>
        </p:nvSpPr>
        <p:spPr>
          <a:xfrm>
            <a:off x="865953" y="185785"/>
            <a:ext cx="10476297" cy="2215991"/>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2400"/>
              <a:buFont typeface="Arial"/>
              <a:buChar char="•"/>
            </a:pPr>
            <a:r>
              <a:rPr lang="en-US" sz="2400">
                <a:solidFill>
                  <a:schemeClr val="dk1"/>
                </a:solidFill>
                <a:latin typeface="Calibri"/>
                <a:ea typeface="Calibri"/>
                <a:cs typeface="Calibri"/>
                <a:sym typeface="Calibri"/>
              </a:rPr>
              <a:t>I would place the two species into a petri dish at the same time and start a timer.</a:t>
            </a:r>
            <a:endParaRPr/>
          </a:p>
          <a:p>
            <a:pPr marL="285750" marR="0" lvl="0" indent="-285750" algn="l" rtl="0">
              <a:spcBef>
                <a:spcPts val="0"/>
              </a:spcBef>
              <a:spcAft>
                <a:spcPts val="0"/>
              </a:spcAft>
              <a:buClr>
                <a:schemeClr val="dk1"/>
              </a:buClr>
              <a:buSzPts val="2400"/>
              <a:buFont typeface="Arial"/>
              <a:buChar char="•"/>
            </a:pPr>
            <a:r>
              <a:rPr lang="en-US" sz="2400">
                <a:solidFill>
                  <a:schemeClr val="dk1"/>
                </a:solidFill>
                <a:latin typeface="Calibri"/>
                <a:ea typeface="Calibri"/>
                <a:cs typeface="Calibri"/>
                <a:sym typeface="Calibri"/>
              </a:rPr>
              <a:t>I would then use a compound light microscope and timer to observe the </a:t>
            </a:r>
            <a:r>
              <a:rPr lang="en-US" sz="2400" i="1">
                <a:solidFill>
                  <a:schemeClr val="dk1"/>
                </a:solidFill>
                <a:latin typeface="Calibri"/>
                <a:ea typeface="Calibri"/>
                <a:cs typeface="Calibri"/>
                <a:sym typeface="Calibri"/>
              </a:rPr>
              <a:t>T. vorax.</a:t>
            </a:r>
            <a:endParaRPr sz="240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2400"/>
              <a:buFont typeface="Arial"/>
              <a:buChar char="•"/>
            </a:pPr>
            <a:r>
              <a:rPr lang="en-US" sz="2400">
                <a:solidFill>
                  <a:schemeClr val="dk1"/>
                </a:solidFill>
                <a:latin typeface="Calibri"/>
                <a:ea typeface="Calibri"/>
                <a:cs typeface="Calibri"/>
                <a:sym typeface="Calibri"/>
              </a:rPr>
              <a:t>I noted the time it took for ~75% of the </a:t>
            </a:r>
            <a:r>
              <a:rPr lang="en-US" sz="2400" i="1">
                <a:solidFill>
                  <a:schemeClr val="dk1"/>
                </a:solidFill>
                <a:latin typeface="Calibri"/>
                <a:ea typeface="Calibri"/>
                <a:cs typeface="Calibri"/>
                <a:sym typeface="Calibri"/>
              </a:rPr>
              <a:t>T. vorax</a:t>
            </a:r>
            <a:r>
              <a:rPr lang="en-US" sz="2400">
                <a:solidFill>
                  <a:schemeClr val="dk1"/>
                </a:solidFill>
                <a:latin typeface="Calibri"/>
                <a:ea typeface="Calibri"/>
                <a:cs typeface="Calibri"/>
                <a:sym typeface="Calibri"/>
              </a:rPr>
              <a:t> to begin phagocytosing (eating) the </a:t>
            </a:r>
            <a:r>
              <a:rPr lang="en-US" sz="2400" i="1">
                <a:solidFill>
                  <a:schemeClr val="dk1"/>
                </a:solidFill>
                <a:latin typeface="Calibri"/>
                <a:ea typeface="Calibri"/>
                <a:cs typeface="Calibri"/>
                <a:sym typeface="Calibri"/>
              </a:rPr>
              <a:t>T. thermophila</a:t>
            </a:r>
            <a:r>
              <a:rPr lang="en-US" sz="2400">
                <a:solidFill>
                  <a:schemeClr val="dk1"/>
                </a:solidFill>
                <a:latin typeface="Calibri"/>
                <a:ea typeface="Calibri"/>
                <a:cs typeface="Calibri"/>
                <a:sym typeface="Calibri"/>
              </a:rPr>
              <a:t> </a:t>
            </a:r>
            <a:endParaRPr/>
          </a:p>
          <a:p>
            <a:pPr marL="285750" marR="0" lvl="0" indent="-285750" algn="l" rtl="0">
              <a:spcBef>
                <a:spcPts val="0"/>
              </a:spcBef>
              <a:spcAft>
                <a:spcPts val="0"/>
              </a:spcAft>
              <a:buClr>
                <a:schemeClr val="dk1"/>
              </a:buClr>
              <a:buSzPts val="2400"/>
              <a:buFont typeface="Arial"/>
              <a:buChar char="•"/>
            </a:pPr>
            <a:r>
              <a:rPr lang="en-US" sz="2400">
                <a:solidFill>
                  <a:schemeClr val="dk1"/>
                </a:solidFill>
                <a:latin typeface="Calibri"/>
                <a:ea typeface="Calibri"/>
                <a:cs typeface="Calibri"/>
                <a:sym typeface="Calibri"/>
              </a:rPr>
              <a:t>I performed 5 replicates per pH condition</a:t>
            </a:r>
            <a:br>
              <a:rPr lang="en-US" sz="1800">
                <a:solidFill>
                  <a:schemeClr val="dk1"/>
                </a:solidFill>
                <a:latin typeface="Calibri"/>
                <a:ea typeface="Calibri"/>
                <a:cs typeface="Calibri"/>
                <a:sym typeface="Calibri"/>
              </a:rPr>
            </a:br>
            <a:endParaRPr sz="1800">
              <a:solidFill>
                <a:schemeClr val="dk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4032CA5E-8215-4C2C-1146-C53202710D1B}"/>
              </a:ext>
            </a:extLst>
          </p:cNvPr>
          <p:cNvSpPr txBox="1">
            <a:spLocks noGrp="1"/>
          </p:cNvSpPr>
          <p:nvPr>
            <p:ph type="ftr" idx="11"/>
          </p:nvPr>
        </p:nvSpPr>
        <p:spPr>
          <a:xfrm>
            <a:off x="9581111" y="6588082"/>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75</a:t>
            </a:fld>
            <a:r>
              <a:rPr lang="en-US" sz="1400" i="1" dirty="0">
                <a:solidFill>
                  <a:schemeClr val="tx1"/>
                </a:solidFill>
              </a:rPr>
              <a:t> of 97</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142"/>
        <p:cNvGrpSpPr/>
        <p:nvPr/>
      </p:nvGrpSpPr>
      <p:grpSpPr>
        <a:xfrm>
          <a:off x="0" y="0"/>
          <a:ext cx="0" cy="0"/>
          <a:chOff x="0" y="0"/>
          <a:chExt cx="0" cy="0"/>
        </a:xfrm>
      </p:grpSpPr>
      <p:sp>
        <p:nvSpPr>
          <p:cNvPr id="1143" name="Google Shape;1143;p72"/>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144" name="Google Shape;1144;p72" descr="101010 data lines to infinity"/>
          <p:cNvPicPr preferRelativeResize="0"/>
          <p:nvPr/>
        </p:nvPicPr>
        <p:blipFill rotWithShape="1">
          <a:blip r:embed="rId3">
            <a:alphaModFix/>
          </a:blip>
          <a:srcRect t="13126"/>
          <a:stretch/>
        </p:blipFill>
        <p:spPr>
          <a:xfrm>
            <a:off x="20" y="10"/>
            <a:ext cx="12191981" cy="6857990"/>
          </a:xfrm>
          <a:prstGeom prst="rect">
            <a:avLst/>
          </a:prstGeom>
          <a:noFill/>
          <a:ln>
            <a:noFill/>
          </a:ln>
        </p:spPr>
      </p:pic>
      <p:sp>
        <p:nvSpPr>
          <p:cNvPr id="1145" name="Google Shape;1145;p72"/>
          <p:cNvSpPr/>
          <p:nvPr/>
        </p:nvSpPr>
        <p:spPr>
          <a:xfrm rot="-5400000">
            <a:off x="3799868" y="-1534136"/>
            <a:ext cx="4592270" cy="12192001"/>
          </a:xfrm>
          <a:prstGeom prst="rect">
            <a:avLst/>
          </a:prstGeom>
          <a:gradFill>
            <a:gsLst>
              <a:gs pos="0">
                <a:srgbClr val="000000">
                  <a:alpha val="0"/>
                </a:srgbClr>
              </a:gs>
              <a:gs pos="21000">
                <a:srgbClr val="000000">
                  <a:alpha val="29803"/>
                </a:srgbClr>
              </a:gs>
              <a:gs pos="35000">
                <a:srgbClr val="000000">
                  <a:alpha val="45882"/>
                </a:srgbClr>
              </a:gs>
              <a:gs pos="100000">
                <a:srgbClr val="000000">
                  <a:alpha val="89803"/>
                </a:srgbClr>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46" name="Google Shape;1146;p72"/>
          <p:cNvSpPr txBox="1">
            <a:spLocks noGrp="1"/>
          </p:cNvSpPr>
          <p:nvPr>
            <p:ph type="title"/>
          </p:nvPr>
        </p:nvSpPr>
        <p:spPr>
          <a:xfrm>
            <a:off x="404553" y="3091928"/>
            <a:ext cx="9078562" cy="23876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lt1"/>
              </a:buClr>
              <a:buSzPts val="6600"/>
              <a:buFont typeface="Calibri"/>
              <a:buNone/>
            </a:pPr>
            <a:r>
              <a:rPr lang="en-US" sz="6600"/>
              <a:t>My Data</a:t>
            </a:r>
            <a:endParaRPr/>
          </a:p>
        </p:txBody>
      </p:sp>
      <p:sp>
        <p:nvSpPr>
          <p:cNvPr id="1147" name="Google Shape;1147;p72"/>
          <p:cNvSpPr/>
          <p:nvPr/>
        </p:nvSpPr>
        <p:spPr>
          <a:xfrm>
            <a:off x="0" y="5575039"/>
            <a:ext cx="9785897" cy="685800"/>
          </a:xfrm>
          <a:prstGeom prst="roundRect">
            <a:avLst>
              <a:gd name="adj" fmla="val 0"/>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9B2157C2-B24F-A640-A1F2-28A9CC6F1EE3}"/>
              </a:ext>
            </a:extLst>
          </p:cNvPr>
          <p:cNvSpPr txBox="1">
            <a:spLocks noGrp="1"/>
          </p:cNvSpPr>
          <p:nvPr>
            <p:ph type="ftr" idx="11"/>
          </p:nvPr>
        </p:nvSpPr>
        <p:spPr>
          <a:xfrm>
            <a:off x="9588062" y="6550254"/>
            <a:ext cx="4114800" cy="307736"/>
          </a:xfrm>
          <a:prstGeom prst="rect">
            <a:avLst/>
          </a:prstGeom>
          <a:noFill/>
        </p:spPr>
        <p:txBody>
          <a:bodyPr wrap="square" rtlCol="0">
            <a:spAutoFit/>
          </a:bodyPr>
          <a:lstStyle/>
          <a:p>
            <a:r>
              <a:rPr lang="en-US" sz="1400" i="1" dirty="0">
                <a:solidFill>
                  <a:srgbClr val="FFC000"/>
                </a:solidFill>
              </a:rPr>
              <a:t>Slide </a:t>
            </a:r>
            <a:fld id="{18C81A75-8FD0-4DA0-9FAF-3618E1711803}" type="slidenum">
              <a:rPr lang="en-US" sz="1400" i="1" smtClean="0">
                <a:solidFill>
                  <a:srgbClr val="FFC000"/>
                </a:solidFill>
              </a:rPr>
              <a:t>76</a:t>
            </a:fld>
            <a:r>
              <a:rPr lang="en-US" sz="1400" i="1" dirty="0">
                <a:solidFill>
                  <a:srgbClr val="FFC000"/>
                </a:solidFill>
              </a:rPr>
              <a:t> of 97</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151"/>
        <p:cNvGrpSpPr/>
        <p:nvPr/>
      </p:nvGrpSpPr>
      <p:grpSpPr>
        <a:xfrm>
          <a:off x="0" y="0"/>
          <a:ext cx="0" cy="0"/>
          <a:chOff x="0" y="0"/>
          <a:chExt cx="0" cy="0"/>
        </a:xfrm>
      </p:grpSpPr>
      <p:sp>
        <p:nvSpPr>
          <p:cNvPr id="1152" name="Google Shape;1152;p73"/>
          <p:cNvSpPr txBox="1">
            <a:spLocks noGrp="1"/>
          </p:cNvSpPr>
          <p:nvPr>
            <p:ph type="body" idx="1"/>
          </p:nvPr>
        </p:nvSpPr>
        <p:spPr>
          <a:xfrm>
            <a:off x="644056" y="1570331"/>
            <a:ext cx="7115175" cy="81662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US"/>
              <a:t>I collected the times in the data table below:</a:t>
            </a:r>
            <a:endParaRPr/>
          </a:p>
        </p:txBody>
      </p:sp>
      <p:graphicFrame>
        <p:nvGraphicFramePr>
          <p:cNvPr id="1153" name="Google Shape;1153;p73"/>
          <p:cNvGraphicFramePr/>
          <p:nvPr/>
        </p:nvGraphicFramePr>
        <p:xfrm>
          <a:off x="644056" y="2386953"/>
          <a:ext cx="10927850" cy="3644100"/>
        </p:xfrm>
        <a:graphic>
          <a:graphicData uri="http://schemas.openxmlformats.org/drawingml/2006/table">
            <a:tbl>
              <a:tblPr firstRow="1" bandRow="1">
                <a:noFill/>
                <a:tableStyleId>{96D2BB39-6EBB-4A91-8175-C9643C29DBED}</a:tableStyleId>
              </a:tblPr>
              <a:tblGrid>
                <a:gridCol w="3928100">
                  <a:extLst>
                    <a:ext uri="{9D8B030D-6E8A-4147-A177-3AD203B41FA5}">
                      <a16:colId xmlns:a16="http://schemas.microsoft.com/office/drawing/2014/main" val="20000"/>
                    </a:ext>
                  </a:extLst>
                </a:gridCol>
                <a:gridCol w="3265525">
                  <a:extLst>
                    <a:ext uri="{9D8B030D-6E8A-4147-A177-3AD203B41FA5}">
                      <a16:colId xmlns:a16="http://schemas.microsoft.com/office/drawing/2014/main" val="20001"/>
                    </a:ext>
                  </a:extLst>
                </a:gridCol>
                <a:gridCol w="3734225">
                  <a:extLst>
                    <a:ext uri="{9D8B030D-6E8A-4147-A177-3AD203B41FA5}">
                      <a16:colId xmlns:a16="http://schemas.microsoft.com/office/drawing/2014/main" val="20002"/>
                    </a:ext>
                  </a:extLst>
                </a:gridCol>
              </a:tblGrid>
              <a:tr h="607350">
                <a:tc>
                  <a:txBody>
                    <a:bodyPr/>
                    <a:lstStyle/>
                    <a:p>
                      <a:pPr marL="0" marR="0" lvl="0" indent="0" algn="ctr" rtl="0">
                        <a:spcBef>
                          <a:spcPts val="0"/>
                        </a:spcBef>
                        <a:spcAft>
                          <a:spcPts val="0"/>
                        </a:spcAft>
                        <a:buNone/>
                      </a:pPr>
                      <a:r>
                        <a:rPr lang="en-US" sz="2700" u="none" strike="noStrike" cap="none"/>
                        <a:t>Slightly Acidic pH</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Neutral pH</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Slightly Basic pH</a:t>
                      </a:r>
                      <a:endParaRPr/>
                    </a:p>
                  </a:txBody>
                  <a:tcPr marL="138025" marR="138025" marT="69025" marB="69025"/>
                </a:tc>
                <a:extLst>
                  <a:ext uri="{0D108BD9-81ED-4DB2-BD59-A6C34878D82A}">
                    <a16:rowId xmlns:a16="http://schemas.microsoft.com/office/drawing/2014/main" val="10000"/>
                  </a:ext>
                </a:extLst>
              </a:tr>
              <a:tr h="607350">
                <a:tc>
                  <a:txBody>
                    <a:bodyPr/>
                    <a:lstStyle/>
                    <a:p>
                      <a:pPr marL="0" marR="0" lvl="0" indent="0" algn="ctr" rtl="0">
                        <a:spcBef>
                          <a:spcPts val="0"/>
                        </a:spcBef>
                        <a:spcAft>
                          <a:spcPts val="0"/>
                        </a:spcAft>
                        <a:buNone/>
                      </a:pPr>
                      <a:r>
                        <a:rPr lang="en-US" sz="2700" u="none" strike="noStrike" cap="none"/>
                        <a:t>50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58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100 seconds</a:t>
                      </a:r>
                      <a:endParaRPr/>
                    </a:p>
                  </a:txBody>
                  <a:tcPr marL="138025" marR="138025" marT="69025" marB="69025"/>
                </a:tc>
                <a:extLst>
                  <a:ext uri="{0D108BD9-81ED-4DB2-BD59-A6C34878D82A}">
                    <a16:rowId xmlns:a16="http://schemas.microsoft.com/office/drawing/2014/main" val="10001"/>
                  </a:ext>
                </a:extLst>
              </a:tr>
              <a:tr h="607350">
                <a:tc>
                  <a:txBody>
                    <a:bodyPr/>
                    <a:lstStyle/>
                    <a:p>
                      <a:pPr marL="0" marR="0" lvl="0" indent="0" algn="ctr" rtl="0">
                        <a:spcBef>
                          <a:spcPts val="0"/>
                        </a:spcBef>
                        <a:spcAft>
                          <a:spcPts val="0"/>
                        </a:spcAft>
                        <a:buNone/>
                      </a:pPr>
                      <a:r>
                        <a:rPr lang="en-US" sz="2700" u="none" strike="noStrike" cap="none"/>
                        <a:t>48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50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95 seconds</a:t>
                      </a:r>
                      <a:endParaRPr/>
                    </a:p>
                  </a:txBody>
                  <a:tcPr marL="138025" marR="138025" marT="69025" marB="69025"/>
                </a:tc>
                <a:extLst>
                  <a:ext uri="{0D108BD9-81ED-4DB2-BD59-A6C34878D82A}">
                    <a16:rowId xmlns:a16="http://schemas.microsoft.com/office/drawing/2014/main" val="10002"/>
                  </a:ext>
                </a:extLst>
              </a:tr>
              <a:tr h="607350">
                <a:tc>
                  <a:txBody>
                    <a:bodyPr/>
                    <a:lstStyle/>
                    <a:p>
                      <a:pPr marL="0" marR="0" lvl="0" indent="0" algn="ctr" rtl="0">
                        <a:spcBef>
                          <a:spcPts val="0"/>
                        </a:spcBef>
                        <a:spcAft>
                          <a:spcPts val="0"/>
                        </a:spcAft>
                        <a:buNone/>
                      </a:pPr>
                      <a:r>
                        <a:rPr lang="en-US" sz="2700" u="none" strike="noStrike" cap="none"/>
                        <a:t>55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68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101 seconds</a:t>
                      </a:r>
                      <a:endParaRPr/>
                    </a:p>
                  </a:txBody>
                  <a:tcPr marL="138025" marR="138025" marT="69025" marB="69025"/>
                </a:tc>
                <a:extLst>
                  <a:ext uri="{0D108BD9-81ED-4DB2-BD59-A6C34878D82A}">
                    <a16:rowId xmlns:a16="http://schemas.microsoft.com/office/drawing/2014/main" val="10003"/>
                  </a:ext>
                </a:extLst>
              </a:tr>
              <a:tr h="607350">
                <a:tc>
                  <a:txBody>
                    <a:bodyPr/>
                    <a:lstStyle/>
                    <a:p>
                      <a:pPr marL="0" marR="0" lvl="0" indent="0" algn="ctr" rtl="0">
                        <a:spcBef>
                          <a:spcPts val="0"/>
                        </a:spcBef>
                        <a:spcAft>
                          <a:spcPts val="0"/>
                        </a:spcAft>
                        <a:buNone/>
                      </a:pPr>
                      <a:r>
                        <a:rPr lang="en-US" sz="2700" u="none" strike="noStrike" cap="none"/>
                        <a:t>49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62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112 seconds</a:t>
                      </a:r>
                      <a:endParaRPr/>
                    </a:p>
                  </a:txBody>
                  <a:tcPr marL="138025" marR="138025" marT="69025" marB="69025"/>
                </a:tc>
                <a:extLst>
                  <a:ext uri="{0D108BD9-81ED-4DB2-BD59-A6C34878D82A}">
                    <a16:rowId xmlns:a16="http://schemas.microsoft.com/office/drawing/2014/main" val="10004"/>
                  </a:ext>
                </a:extLst>
              </a:tr>
              <a:tr h="607350">
                <a:tc>
                  <a:txBody>
                    <a:bodyPr/>
                    <a:lstStyle/>
                    <a:p>
                      <a:pPr marL="0" marR="0" lvl="0" indent="0" algn="ctr" rtl="0">
                        <a:spcBef>
                          <a:spcPts val="0"/>
                        </a:spcBef>
                        <a:spcAft>
                          <a:spcPts val="0"/>
                        </a:spcAft>
                        <a:buNone/>
                      </a:pPr>
                      <a:r>
                        <a:rPr lang="en-US" sz="2700" u="none" strike="noStrike" cap="none"/>
                        <a:t>51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64 seconds</a:t>
                      </a:r>
                      <a:endParaRPr/>
                    </a:p>
                  </a:txBody>
                  <a:tcPr marL="138025" marR="138025" marT="69025" marB="69025"/>
                </a:tc>
                <a:tc>
                  <a:txBody>
                    <a:bodyPr/>
                    <a:lstStyle/>
                    <a:p>
                      <a:pPr marL="0" marR="0" lvl="0" indent="0" algn="ctr" rtl="0">
                        <a:spcBef>
                          <a:spcPts val="0"/>
                        </a:spcBef>
                        <a:spcAft>
                          <a:spcPts val="0"/>
                        </a:spcAft>
                        <a:buNone/>
                      </a:pPr>
                      <a:r>
                        <a:rPr lang="en-US" sz="2700" u="none" strike="noStrike" cap="none"/>
                        <a:t>97 seconds</a:t>
                      </a:r>
                      <a:endParaRPr/>
                    </a:p>
                  </a:txBody>
                  <a:tcPr marL="138025" marR="138025" marT="69025" marB="69025"/>
                </a:tc>
                <a:extLst>
                  <a:ext uri="{0D108BD9-81ED-4DB2-BD59-A6C34878D82A}">
                    <a16:rowId xmlns:a16="http://schemas.microsoft.com/office/drawing/2014/main" val="10005"/>
                  </a:ext>
                </a:extLst>
              </a:tr>
            </a:tbl>
          </a:graphicData>
        </a:graphic>
      </p:graphicFrame>
      <p:sp>
        <p:nvSpPr>
          <p:cNvPr id="5" name="Footer Placeholder 4">
            <a:extLst>
              <a:ext uri="{FF2B5EF4-FFF2-40B4-BE49-F238E27FC236}">
                <a16:creationId xmlns:a16="http://schemas.microsoft.com/office/drawing/2014/main" id="{FDA658E9-1A3A-3889-49F5-51108C75FE64}"/>
              </a:ext>
            </a:extLst>
          </p:cNvPr>
          <p:cNvSpPr txBox="1">
            <a:spLocks noGrp="1"/>
          </p:cNvSpPr>
          <p:nvPr>
            <p:ph type="ftr" idx="11"/>
          </p:nvPr>
        </p:nvSpPr>
        <p:spPr>
          <a:xfrm>
            <a:off x="9514506"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77</a:t>
            </a:fld>
            <a:r>
              <a:rPr lang="en-US" sz="1400" i="1" dirty="0">
                <a:solidFill>
                  <a:schemeClr val="tx1"/>
                </a:solidFill>
              </a:rPr>
              <a:t> of 97</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57"/>
        <p:cNvGrpSpPr/>
        <p:nvPr/>
      </p:nvGrpSpPr>
      <p:grpSpPr>
        <a:xfrm>
          <a:off x="0" y="0"/>
          <a:ext cx="0" cy="0"/>
          <a:chOff x="0" y="0"/>
          <a:chExt cx="0" cy="0"/>
        </a:xfrm>
      </p:grpSpPr>
      <p:sp>
        <p:nvSpPr>
          <p:cNvPr id="1158" name="Google Shape;1158;p7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59" name="Google Shape;1159;p74"/>
          <p:cNvSpPr/>
          <p:nvPr/>
        </p:nvSpPr>
        <p:spPr>
          <a:xfrm flipH="1">
            <a:off x="2" y="0"/>
            <a:ext cx="12191998" cy="1575955"/>
          </a:xfrm>
          <a:prstGeom prst="rect">
            <a:avLst/>
          </a:prstGeom>
          <a:gradFill>
            <a:gsLst>
              <a:gs pos="0">
                <a:srgbClr val="000000">
                  <a:alpha val="95686"/>
                </a:srgbClr>
              </a:gs>
              <a:gs pos="100000">
                <a:srgbClr val="2F5496"/>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60" name="Google Shape;1160;p74"/>
          <p:cNvSpPr/>
          <p:nvPr/>
        </p:nvSpPr>
        <p:spPr>
          <a:xfrm rot="10800000" flipH="1">
            <a:off x="8128857" y="0"/>
            <a:ext cx="4063143" cy="1576412"/>
          </a:xfrm>
          <a:prstGeom prst="rect">
            <a:avLst/>
          </a:prstGeom>
          <a:gradFill>
            <a:gsLst>
              <a:gs pos="0">
                <a:srgbClr val="1F3864">
                  <a:alpha val="67843"/>
                </a:srgbClr>
              </a:gs>
              <a:gs pos="19000">
                <a:srgbClr val="1F3864">
                  <a:alpha val="67843"/>
                </a:srgbClr>
              </a:gs>
              <a:gs pos="100000">
                <a:srgbClr val="4472C4">
                  <a:alpha val="78823"/>
                </a:srgbClr>
              </a:gs>
            </a:gsLst>
            <a:lin ang="19199999"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61" name="Google Shape;1161;p74"/>
          <p:cNvSpPr/>
          <p:nvPr/>
        </p:nvSpPr>
        <p:spPr>
          <a:xfrm rot="5400000">
            <a:off x="5307777" y="-5307778"/>
            <a:ext cx="1576446" cy="12192002"/>
          </a:xfrm>
          <a:prstGeom prst="rect">
            <a:avLst/>
          </a:prstGeom>
          <a:gradFill>
            <a:gsLst>
              <a:gs pos="0">
                <a:srgbClr val="4472C4">
                  <a:alpha val="0"/>
                </a:srgbClr>
              </a:gs>
              <a:gs pos="23000">
                <a:srgbClr val="4472C4">
                  <a:alpha val="0"/>
                </a:srgbClr>
              </a:gs>
              <a:gs pos="99000">
                <a:srgbClr val="000000">
                  <a:alpha val="73725"/>
                </a:srgbClr>
              </a:gs>
              <a:gs pos="100000">
                <a:srgbClr val="000000">
                  <a:alpha val="73725"/>
                </a:srgbClr>
              </a:gs>
            </a:gsLst>
            <a:lin ang="20399999"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62" name="Google Shape;1162;p74"/>
          <p:cNvSpPr txBox="1">
            <a:spLocks noGrp="1"/>
          </p:cNvSpPr>
          <p:nvPr>
            <p:ph type="title"/>
          </p:nvPr>
        </p:nvSpPr>
        <p:spPr>
          <a:xfrm>
            <a:off x="1371597" y="348865"/>
            <a:ext cx="10044023" cy="877729"/>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rgbClr val="FFFFFF"/>
              </a:buClr>
              <a:buSzPct val="100000"/>
              <a:buFont typeface="Calibri"/>
              <a:buNone/>
            </a:pPr>
            <a:r>
              <a:rPr lang="en-US" sz="4000">
                <a:solidFill>
                  <a:srgbClr val="FFFFFF"/>
                </a:solidFill>
              </a:rPr>
              <a:t>Now that I have my data, how would I write my report?</a:t>
            </a:r>
            <a:endParaRPr/>
          </a:p>
        </p:txBody>
      </p:sp>
      <p:grpSp>
        <p:nvGrpSpPr>
          <p:cNvPr id="1163" name="Google Shape;1163;p74"/>
          <p:cNvGrpSpPr/>
          <p:nvPr/>
        </p:nvGrpSpPr>
        <p:grpSpPr>
          <a:xfrm>
            <a:off x="647257" y="2558068"/>
            <a:ext cx="10921425" cy="3301825"/>
            <a:chOff x="3201" y="445489"/>
            <a:chExt cx="10921425" cy="3301825"/>
          </a:xfrm>
        </p:grpSpPr>
        <p:sp>
          <p:nvSpPr>
            <p:cNvPr id="1164" name="Google Shape;1164;p74"/>
            <p:cNvSpPr/>
            <p:nvPr/>
          </p:nvSpPr>
          <p:spPr>
            <a:xfrm>
              <a:off x="3201" y="445489"/>
              <a:ext cx="2539866" cy="1523919"/>
            </a:xfrm>
            <a:prstGeom prst="rect">
              <a:avLst/>
            </a:prstGeom>
            <a:solidFill>
              <a:srgbClr val="599BD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74"/>
            <p:cNvSpPr txBox="1"/>
            <p:nvPr/>
          </p:nvSpPr>
          <p:spPr>
            <a:xfrm>
              <a:off x="3201" y="445489"/>
              <a:ext cx="2539866" cy="1523919"/>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lt1"/>
                </a:buClr>
                <a:buSzPts val="3200"/>
                <a:buFont typeface="Calibri"/>
                <a:buNone/>
              </a:pPr>
              <a:r>
                <a:rPr lang="en-US" sz="3200">
                  <a:solidFill>
                    <a:schemeClr val="lt1"/>
                  </a:solidFill>
                  <a:latin typeface="Calibri"/>
                  <a:ea typeface="Calibri"/>
                  <a:cs typeface="Calibri"/>
                  <a:sym typeface="Calibri"/>
                </a:rPr>
                <a:t>I would frame my paper:</a:t>
              </a:r>
              <a:endParaRPr/>
            </a:p>
          </p:txBody>
        </p:sp>
        <p:sp>
          <p:nvSpPr>
            <p:cNvPr id="1166" name="Google Shape;1166;p74"/>
            <p:cNvSpPr/>
            <p:nvPr/>
          </p:nvSpPr>
          <p:spPr>
            <a:xfrm>
              <a:off x="2797054" y="445489"/>
              <a:ext cx="2539866" cy="1523919"/>
            </a:xfrm>
            <a:prstGeom prst="rect">
              <a:avLst/>
            </a:prstGeom>
            <a:solidFill>
              <a:srgbClr val="55BACE"/>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74"/>
            <p:cNvSpPr txBox="1"/>
            <p:nvPr/>
          </p:nvSpPr>
          <p:spPr>
            <a:xfrm>
              <a:off x="2797054" y="445489"/>
              <a:ext cx="2539866" cy="1523919"/>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lt1"/>
                </a:buClr>
                <a:buSzPts val="3200"/>
                <a:buFont typeface="Calibri"/>
                <a:buNone/>
              </a:pPr>
              <a:r>
                <a:rPr lang="en-US" sz="3200">
                  <a:solidFill>
                    <a:schemeClr val="lt1"/>
                  </a:solidFill>
                  <a:latin typeface="Calibri"/>
                  <a:ea typeface="Calibri"/>
                  <a:cs typeface="Calibri"/>
                  <a:sym typeface="Calibri"/>
                </a:rPr>
                <a:t>Abstract</a:t>
              </a:r>
              <a:endParaRPr/>
            </a:p>
          </p:txBody>
        </p:sp>
        <p:sp>
          <p:nvSpPr>
            <p:cNvPr id="1168" name="Google Shape;1168;p74"/>
            <p:cNvSpPr/>
            <p:nvPr/>
          </p:nvSpPr>
          <p:spPr>
            <a:xfrm>
              <a:off x="5590907" y="445489"/>
              <a:ext cx="2539866" cy="1523919"/>
            </a:xfrm>
            <a:prstGeom prst="rect">
              <a:avLst/>
            </a:prstGeom>
            <a:solidFill>
              <a:srgbClr val="50C9B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74"/>
            <p:cNvSpPr txBox="1"/>
            <p:nvPr/>
          </p:nvSpPr>
          <p:spPr>
            <a:xfrm>
              <a:off x="5590907" y="445489"/>
              <a:ext cx="2539866" cy="1523919"/>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lt1"/>
                </a:buClr>
                <a:buSzPts val="3200"/>
                <a:buFont typeface="Calibri"/>
                <a:buNone/>
              </a:pPr>
              <a:r>
                <a:rPr lang="en-US" sz="3200">
                  <a:solidFill>
                    <a:schemeClr val="lt1"/>
                  </a:solidFill>
                  <a:latin typeface="Calibri"/>
                  <a:ea typeface="Calibri"/>
                  <a:cs typeface="Calibri"/>
                  <a:sym typeface="Calibri"/>
                </a:rPr>
                <a:t>Introduction</a:t>
              </a:r>
              <a:endParaRPr/>
            </a:p>
          </p:txBody>
        </p:sp>
        <p:sp>
          <p:nvSpPr>
            <p:cNvPr id="1170" name="Google Shape;1170;p74"/>
            <p:cNvSpPr/>
            <p:nvPr/>
          </p:nvSpPr>
          <p:spPr>
            <a:xfrm>
              <a:off x="8384760" y="445489"/>
              <a:ext cx="2539866" cy="1523919"/>
            </a:xfrm>
            <a:prstGeom prst="rect">
              <a:avLst/>
            </a:prstGeom>
            <a:solidFill>
              <a:srgbClr val="4CC38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74"/>
            <p:cNvSpPr txBox="1"/>
            <p:nvPr/>
          </p:nvSpPr>
          <p:spPr>
            <a:xfrm>
              <a:off x="8384760" y="445489"/>
              <a:ext cx="2539866" cy="1523919"/>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lt1"/>
                </a:buClr>
                <a:buSzPts val="3200"/>
                <a:buFont typeface="Calibri"/>
                <a:buNone/>
              </a:pPr>
              <a:r>
                <a:rPr lang="en-US" sz="3200">
                  <a:solidFill>
                    <a:schemeClr val="lt1"/>
                  </a:solidFill>
                  <a:latin typeface="Calibri"/>
                  <a:ea typeface="Calibri"/>
                  <a:cs typeface="Calibri"/>
                  <a:sym typeface="Calibri"/>
                </a:rPr>
                <a:t>Materials and Methods</a:t>
              </a:r>
              <a:endParaRPr/>
            </a:p>
          </p:txBody>
        </p:sp>
        <p:sp>
          <p:nvSpPr>
            <p:cNvPr id="1172" name="Google Shape;1172;p74"/>
            <p:cNvSpPr/>
            <p:nvPr/>
          </p:nvSpPr>
          <p:spPr>
            <a:xfrm>
              <a:off x="1400128" y="2223395"/>
              <a:ext cx="2539866" cy="1523919"/>
            </a:xfrm>
            <a:prstGeom prst="rect">
              <a:avLst/>
            </a:prstGeom>
            <a:solidFill>
              <a:srgbClr val="48BD6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74"/>
            <p:cNvSpPr txBox="1"/>
            <p:nvPr/>
          </p:nvSpPr>
          <p:spPr>
            <a:xfrm>
              <a:off x="1400128" y="2223395"/>
              <a:ext cx="2539866" cy="1523919"/>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lt1"/>
                </a:buClr>
                <a:buSzPts val="3200"/>
                <a:buFont typeface="Calibri"/>
                <a:buNone/>
              </a:pPr>
              <a:r>
                <a:rPr lang="en-US" sz="3200">
                  <a:solidFill>
                    <a:schemeClr val="lt1"/>
                  </a:solidFill>
                  <a:latin typeface="Calibri"/>
                  <a:ea typeface="Calibri"/>
                  <a:cs typeface="Calibri"/>
                  <a:sym typeface="Calibri"/>
                </a:rPr>
                <a:t>Results</a:t>
              </a:r>
              <a:endParaRPr/>
            </a:p>
          </p:txBody>
        </p:sp>
        <p:sp>
          <p:nvSpPr>
            <p:cNvPr id="1174" name="Google Shape;1174;p74"/>
            <p:cNvSpPr/>
            <p:nvPr/>
          </p:nvSpPr>
          <p:spPr>
            <a:xfrm>
              <a:off x="4193981" y="2223395"/>
              <a:ext cx="2539866" cy="1523919"/>
            </a:xfrm>
            <a:prstGeom prst="rect">
              <a:avLst/>
            </a:prstGeom>
            <a:solidFill>
              <a:srgbClr val="4FB54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74"/>
            <p:cNvSpPr txBox="1"/>
            <p:nvPr/>
          </p:nvSpPr>
          <p:spPr>
            <a:xfrm>
              <a:off x="4193981" y="2223395"/>
              <a:ext cx="2539866" cy="1523919"/>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lt1"/>
                </a:buClr>
                <a:buSzPts val="3200"/>
                <a:buFont typeface="Calibri"/>
                <a:buNone/>
              </a:pPr>
              <a:r>
                <a:rPr lang="en-US" sz="3200">
                  <a:solidFill>
                    <a:schemeClr val="lt1"/>
                  </a:solidFill>
                  <a:latin typeface="Calibri"/>
                  <a:ea typeface="Calibri"/>
                  <a:cs typeface="Calibri"/>
                  <a:sym typeface="Calibri"/>
                </a:rPr>
                <a:t>Discussion</a:t>
              </a:r>
              <a:endParaRPr/>
            </a:p>
          </p:txBody>
        </p:sp>
        <p:sp>
          <p:nvSpPr>
            <p:cNvPr id="1176" name="Google Shape;1176;p74"/>
            <p:cNvSpPr/>
            <p:nvPr/>
          </p:nvSpPr>
          <p:spPr>
            <a:xfrm>
              <a:off x="6987834" y="2223395"/>
              <a:ext cx="2539866" cy="1523919"/>
            </a:xfrm>
            <a:prstGeom prst="rect">
              <a:avLst/>
            </a:prstGeom>
            <a:solidFill>
              <a:srgbClr val="6FAB4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74"/>
            <p:cNvSpPr txBox="1"/>
            <p:nvPr/>
          </p:nvSpPr>
          <p:spPr>
            <a:xfrm>
              <a:off x="6987834" y="2223395"/>
              <a:ext cx="2539866" cy="1523919"/>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lt1"/>
                </a:buClr>
                <a:buSzPts val="3200"/>
                <a:buFont typeface="Calibri"/>
                <a:buNone/>
              </a:pPr>
              <a:r>
                <a:rPr lang="en-US" sz="3200">
                  <a:solidFill>
                    <a:schemeClr val="lt1"/>
                  </a:solidFill>
                  <a:latin typeface="Calibri"/>
                  <a:ea typeface="Calibri"/>
                  <a:cs typeface="Calibri"/>
                  <a:sym typeface="Calibri"/>
                </a:rPr>
                <a:t>Literature Cited</a:t>
              </a:r>
              <a:endParaRPr/>
            </a:p>
          </p:txBody>
        </p:sp>
      </p:grpSp>
      <p:sp>
        <p:nvSpPr>
          <p:cNvPr id="5" name="Footer Placeholder 4">
            <a:extLst>
              <a:ext uri="{FF2B5EF4-FFF2-40B4-BE49-F238E27FC236}">
                <a16:creationId xmlns:a16="http://schemas.microsoft.com/office/drawing/2014/main" id="{CF0FD387-995B-53CD-1ECF-53291882DCFE}"/>
              </a:ext>
            </a:extLst>
          </p:cNvPr>
          <p:cNvSpPr txBox="1">
            <a:spLocks noGrp="1"/>
          </p:cNvSpPr>
          <p:nvPr>
            <p:ph type="ftr" idx="11"/>
          </p:nvPr>
        </p:nvSpPr>
        <p:spPr>
          <a:xfrm>
            <a:off x="9598573" y="653782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78</a:t>
            </a:fld>
            <a:r>
              <a:rPr lang="en-US" sz="1400" i="1" dirty="0">
                <a:solidFill>
                  <a:schemeClr val="tx1"/>
                </a:solidFill>
              </a:rPr>
              <a:t> of 97</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182"/>
        <p:cNvGrpSpPr/>
        <p:nvPr/>
      </p:nvGrpSpPr>
      <p:grpSpPr>
        <a:xfrm>
          <a:off x="0" y="0"/>
          <a:ext cx="0" cy="0"/>
          <a:chOff x="0" y="0"/>
          <a:chExt cx="0" cy="0"/>
        </a:xfrm>
      </p:grpSpPr>
      <p:sp>
        <p:nvSpPr>
          <p:cNvPr id="1183" name="Google Shape;1183;p7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Begin with the Introduction</a:t>
            </a:r>
            <a:endParaRPr/>
          </a:p>
        </p:txBody>
      </p:sp>
      <p:sp>
        <p:nvSpPr>
          <p:cNvPr id="1184" name="Google Shape;1184;p75"/>
          <p:cNvSpPr txBox="1">
            <a:spLocks noGrp="1"/>
          </p:cNvSpPr>
          <p:nvPr>
            <p:ph type="body" idx="1"/>
          </p:nvPr>
        </p:nvSpPr>
        <p:spPr>
          <a:xfrm>
            <a:off x="838200" y="1825624"/>
            <a:ext cx="10896600" cy="4667251"/>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150000"/>
              </a:lnSpc>
              <a:spcBef>
                <a:spcPts val="0"/>
              </a:spcBef>
              <a:spcAft>
                <a:spcPts val="0"/>
              </a:spcAft>
              <a:buClr>
                <a:schemeClr val="dk1"/>
              </a:buClr>
              <a:buSzPct val="100000"/>
              <a:buNone/>
            </a:pPr>
            <a:r>
              <a:rPr lang="en-US" sz="2000">
                <a:latin typeface="Calibri"/>
                <a:ea typeface="Calibri"/>
                <a:cs typeface="Calibri"/>
                <a:sym typeface="Calibri"/>
              </a:rPr>
              <a:t>	The burning of fossil fuels has caused for aquatic ecosystems to be exposed to more carbon dioxide, which has caused these systems to acidify (Caldeira and Wickett, 2003). This acidification may be influencing how microbial organisms are interacting with one another</a:t>
            </a:r>
            <a:r>
              <a:rPr lang="en-US" sz="2000" i="1">
                <a:latin typeface="Calibri"/>
                <a:ea typeface="Calibri"/>
                <a:cs typeface="Calibri"/>
                <a:sym typeface="Calibri"/>
              </a:rPr>
              <a:t>. Tetrahymena vorax</a:t>
            </a:r>
            <a:r>
              <a:rPr lang="en-US" sz="2000">
                <a:latin typeface="Calibri"/>
                <a:ea typeface="Calibri"/>
                <a:cs typeface="Calibri"/>
                <a:sym typeface="Calibri"/>
              </a:rPr>
              <a:t> and </a:t>
            </a:r>
            <a:r>
              <a:rPr lang="en-US" sz="2000" i="1">
                <a:latin typeface="Calibri"/>
                <a:ea typeface="Calibri"/>
                <a:cs typeface="Calibri"/>
                <a:sym typeface="Calibri"/>
              </a:rPr>
              <a:t>Tetrahymena thermophila</a:t>
            </a:r>
            <a:r>
              <a:rPr lang="en-US" sz="2000">
                <a:latin typeface="Calibri"/>
                <a:ea typeface="Calibri"/>
                <a:cs typeface="Calibri"/>
                <a:sym typeface="Calibri"/>
              </a:rPr>
              <a:t> are freshwater protists that can be used to model interactions found in freshwater ecosystems (Grønlien et al., 2002). </a:t>
            </a:r>
            <a:r>
              <a:rPr lang="en-US" sz="2000" i="1">
                <a:latin typeface="Calibri"/>
                <a:ea typeface="Calibri"/>
                <a:cs typeface="Calibri"/>
                <a:sym typeface="Calibri"/>
              </a:rPr>
              <a:t>T. vorax</a:t>
            </a:r>
            <a:r>
              <a:rPr lang="en-US" sz="2000">
                <a:latin typeface="Calibri"/>
                <a:ea typeface="Calibri"/>
                <a:cs typeface="Calibri"/>
                <a:sym typeface="Calibri"/>
              </a:rPr>
              <a:t> have been found to change their morphology to phagocytose </a:t>
            </a:r>
            <a:r>
              <a:rPr lang="en-US" sz="2000" i="1">
                <a:latin typeface="Calibri"/>
                <a:ea typeface="Calibri"/>
                <a:cs typeface="Calibri"/>
                <a:sym typeface="Calibri"/>
              </a:rPr>
              <a:t>T. thermophila</a:t>
            </a:r>
            <a:r>
              <a:rPr lang="en-US" sz="2000">
                <a:latin typeface="Calibri"/>
                <a:ea typeface="Calibri"/>
                <a:cs typeface="Calibri"/>
                <a:sym typeface="Calibri"/>
              </a:rPr>
              <a:t> when they are in the environment. The environment may influence how this change occurs. It has been observed that iron in the environment appears to activate this morphological shift (Smith, et al., 2000). I hypothesize that a decrease in pH will influence the rate in which </a:t>
            </a:r>
            <a:r>
              <a:rPr lang="en-US" sz="2000" i="1">
                <a:latin typeface="Calibri"/>
                <a:ea typeface="Calibri"/>
                <a:cs typeface="Calibri"/>
                <a:sym typeface="Calibri"/>
              </a:rPr>
              <a:t>T. vorax </a:t>
            </a:r>
            <a:r>
              <a:rPr lang="en-US" sz="2000">
                <a:latin typeface="Calibri"/>
                <a:ea typeface="Calibri"/>
                <a:cs typeface="Calibri"/>
                <a:sym typeface="Calibri"/>
              </a:rPr>
              <a:t>is able to sense </a:t>
            </a:r>
            <a:r>
              <a:rPr lang="en-US" sz="2000" i="1">
                <a:latin typeface="Calibri"/>
                <a:ea typeface="Calibri"/>
                <a:cs typeface="Calibri"/>
                <a:sym typeface="Calibri"/>
              </a:rPr>
              <a:t>T. thermophila</a:t>
            </a:r>
            <a:r>
              <a:rPr lang="en-US" sz="2000">
                <a:latin typeface="Calibri"/>
                <a:ea typeface="Calibri"/>
                <a:cs typeface="Calibri"/>
                <a:sym typeface="Calibri"/>
              </a:rPr>
              <a:t> and cause an increase in the required time for </a:t>
            </a:r>
            <a:r>
              <a:rPr lang="en-US" sz="2000" i="1">
                <a:latin typeface="Calibri"/>
                <a:ea typeface="Calibri"/>
                <a:cs typeface="Calibri"/>
                <a:sym typeface="Calibri"/>
              </a:rPr>
              <a:t>T. vorax</a:t>
            </a:r>
            <a:r>
              <a:rPr lang="en-US" sz="2000">
                <a:latin typeface="Calibri"/>
                <a:ea typeface="Calibri"/>
                <a:cs typeface="Calibri"/>
                <a:sym typeface="Calibri"/>
              </a:rPr>
              <a:t> mouth morphological changes to occur. </a:t>
            </a:r>
            <a:r>
              <a:rPr lang="en-US" sz="2000" i="1">
                <a:latin typeface="Calibri"/>
                <a:ea typeface="Calibri"/>
                <a:cs typeface="Calibri"/>
                <a:sym typeface="Calibri"/>
              </a:rPr>
              <a:t>T. vorax </a:t>
            </a:r>
            <a:r>
              <a:rPr lang="en-US" sz="2000">
                <a:latin typeface="Calibri"/>
                <a:ea typeface="Calibri"/>
                <a:cs typeface="Calibri"/>
                <a:sym typeface="Calibri"/>
              </a:rPr>
              <a:t>and </a:t>
            </a:r>
            <a:r>
              <a:rPr lang="en-US" sz="2000" i="1">
                <a:latin typeface="Calibri"/>
                <a:ea typeface="Calibri"/>
                <a:cs typeface="Calibri"/>
                <a:sym typeface="Calibri"/>
              </a:rPr>
              <a:t>T. thermophila</a:t>
            </a:r>
            <a:r>
              <a:rPr lang="en-US" sz="2000">
                <a:latin typeface="Calibri"/>
                <a:ea typeface="Calibri"/>
                <a:cs typeface="Calibri"/>
                <a:sym typeface="Calibri"/>
              </a:rPr>
              <a:t> were used due to their widespread application to freshwater ecosystems. These protozoa are easy to maintain within a laboratory setting. This research may shine light on the broader implications of microbial predator-prey interactions occurring throughout freshwater ecosystems.</a:t>
            </a:r>
            <a:endParaRPr/>
          </a:p>
          <a:p>
            <a:pPr marL="0" lvl="0" indent="0" algn="l" rtl="0">
              <a:lnSpc>
                <a:spcPct val="150000"/>
              </a:lnSpc>
              <a:spcBef>
                <a:spcPts val="1000"/>
              </a:spcBef>
              <a:spcAft>
                <a:spcPts val="0"/>
              </a:spcAft>
              <a:buClr>
                <a:schemeClr val="dk1"/>
              </a:buClr>
              <a:buSzPct val="100000"/>
              <a:buNone/>
            </a:pPr>
            <a:endParaRPr sz="3200"/>
          </a:p>
        </p:txBody>
      </p:sp>
      <p:sp>
        <p:nvSpPr>
          <p:cNvPr id="1185" name="Google Shape;1185;p75"/>
          <p:cNvSpPr/>
          <p:nvPr/>
        </p:nvSpPr>
        <p:spPr>
          <a:xfrm>
            <a:off x="4576762" y="1257697"/>
            <a:ext cx="3419475" cy="1000919"/>
          </a:xfrm>
          <a:prstGeom prst="wedgeRectCallout">
            <a:avLst>
              <a:gd name="adj1" fmla="val -20833"/>
              <a:gd name="adj2" fmla="val 62500"/>
            </a:avLst>
          </a:prstGeom>
          <a:solidFill>
            <a:srgbClr val="FFFF0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228600" marR="0" lvl="0" indent="-228600" algn="l" rtl="0">
              <a:spcBef>
                <a:spcPts val="0"/>
              </a:spcBef>
              <a:spcAft>
                <a:spcPts val="0"/>
              </a:spcAft>
              <a:buNone/>
            </a:pPr>
            <a:r>
              <a:rPr lang="en-US" sz="1200" b="0" i="0">
                <a:solidFill>
                  <a:schemeClr val="dk1"/>
                </a:solidFill>
                <a:latin typeface="Calibri"/>
                <a:ea typeface="Calibri"/>
                <a:cs typeface="Calibri"/>
                <a:sym typeface="Calibri"/>
              </a:rPr>
              <a:t>Caldeira, K., Wickett, M. Anthropogenic carbon and ocean pH. </a:t>
            </a:r>
            <a:r>
              <a:rPr lang="en-US" sz="1200" b="0" i="1">
                <a:solidFill>
                  <a:schemeClr val="dk1"/>
                </a:solidFill>
                <a:latin typeface="Calibri"/>
                <a:ea typeface="Calibri"/>
                <a:cs typeface="Calibri"/>
                <a:sym typeface="Calibri"/>
              </a:rPr>
              <a:t>Nature</a:t>
            </a:r>
            <a:r>
              <a:rPr lang="en-US" sz="1200" b="0" i="0">
                <a:solidFill>
                  <a:schemeClr val="dk1"/>
                </a:solidFill>
                <a:latin typeface="Calibri"/>
                <a:ea typeface="Calibri"/>
                <a:cs typeface="Calibri"/>
                <a:sym typeface="Calibri"/>
              </a:rPr>
              <a:t> </a:t>
            </a:r>
            <a:r>
              <a:rPr lang="en-US" sz="1200" b="1" i="0">
                <a:solidFill>
                  <a:schemeClr val="dk1"/>
                </a:solidFill>
                <a:latin typeface="Calibri"/>
                <a:ea typeface="Calibri"/>
                <a:cs typeface="Calibri"/>
                <a:sym typeface="Calibri"/>
              </a:rPr>
              <a:t>425</a:t>
            </a:r>
            <a:r>
              <a:rPr lang="en-US" sz="1200" b="0" i="0">
                <a:solidFill>
                  <a:schemeClr val="dk1"/>
                </a:solidFill>
                <a:latin typeface="Calibri"/>
                <a:ea typeface="Calibri"/>
                <a:cs typeface="Calibri"/>
                <a:sym typeface="Calibri"/>
              </a:rPr>
              <a:t>, 365 (2003). </a:t>
            </a:r>
            <a:r>
              <a:rPr lang="en-US" sz="1200" b="0" i="0" u="sng">
                <a:solidFill>
                  <a:schemeClr val="lt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https://doi.org/10.1038/425365a</a:t>
            </a:r>
            <a:endParaRPr sz="1200">
              <a:solidFill>
                <a:schemeClr val="lt1"/>
              </a:solidFill>
              <a:latin typeface="Calibri"/>
              <a:ea typeface="Calibri"/>
              <a:cs typeface="Calibri"/>
              <a:sym typeface="Calibri"/>
            </a:endParaRPr>
          </a:p>
          <a:p>
            <a:pPr marL="0" marR="0" lvl="0" indent="0" algn="l" rtl="0">
              <a:spcBef>
                <a:spcPts val="0"/>
              </a:spcBef>
              <a:spcAft>
                <a:spcPts val="0"/>
              </a:spcAft>
              <a:buNone/>
            </a:pPr>
            <a:endParaRPr sz="1200">
              <a:solidFill>
                <a:schemeClr val="lt1"/>
              </a:solidFill>
              <a:latin typeface="Calibri"/>
              <a:ea typeface="Calibri"/>
              <a:cs typeface="Calibri"/>
              <a:sym typeface="Calibri"/>
            </a:endParaRPr>
          </a:p>
        </p:txBody>
      </p:sp>
      <p:sp>
        <p:nvSpPr>
          <p:cNvPr id="1186" name="Google Shape;1186;p75"/>
          <p:cNvSpPr/>
          <p:nvPr/>
        </p:nvSpPr>
        <p:spPr>
          <a:xfrm>
            <a:off x="9530334" y="849514"/>
            <a:ext cx="2990850" cy="1952219"/>
          </a:xfrm>
          <a:prstGeom prst="wedgeRectCallout">
            <a:avLst>
              <a:gd name="adj1" fmla="val -20833"/>
              <a:gd name="adj2" fmla="val 62500"/>
            </a:avLst>
          </a:prstGeom>
          <a:solidFill>
            <a:srgbClr val="FFFF0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228600" marR="0" lvl="0" indent="-228600" algn="l" rtl="0">
              <a:spcBef>
                <a:spcPts val="0"/>
              </a:spcBef>
              <a:spcAft>
                <a:spcPts val="0"/>
              </a:spcAft>
              <a:buClr>
                <a:srgbClr val="222222"/>
              </a:buClr>
              <a:buSzPts val="1200"/>
              <a:buFont typeface="Calibri"/>
              <a:buNone/>
            </a:pPr>
            <a:r>
              <a:rPr lang="en-US" sz="1200">
                <a:solidFill>
                  <a:srgbClr val="222222"/>
                </a:solidFill>
                <a:latin typeface="Calibri"/>
                <a:ea typeface="Calibri"/>
                <a:cs typeface="Calibri"/>
                <a:sym typeface="Calibri"/>
              </a:rPr>
              <a:t>Grønlien, H. K., Berg, T., &amp; Løvlie, A. M. (2002). In the polymorphic ciliate Tetrahymena vorax, the non-selective phagocytosis seen in microstomes changes to a highly selective process in macrostomes. </a:t>
            </a:r>
            <a:r>
              <a:rPr lang="en-US" sz="1200" i="1">
                <a:solidFill>
                  <a:srgbClr val="222222"/>
                </a:solidFill>
                <a:latin typeface="Calibri"/>
                <a:ea typeface="Calibri"/>
                <a:cs typeface="Calibri"/>
                <a:sym typeface="Calibri"/>
              </a:rPr>
              <a:t>Journal of Experimental Biology</a:t>
            </a:r>
            <a:r>
              <a:rPr lang="en-US" sz="1200">
                <a:solidFill>
                  <a:srgbClr val="222222"/>
                </a:solidFill>
                <a:latin typeface="Calibri"/>
                <a:ea typeface="Calibri"/>
                <a:cs typeface="Calibri"/>
                <a:sym typeface="Calibri"/>
              </a:rPr>
              <a:t>, </a:t>
            </a:r>
            <a:r>
              <a:rPr lang="en-US" sz="1200" i="1">
                <a:solidFill>
                  <a:srgbClr val="222222"/>
                </a:solidFill>
                <a:latin typeface="Calibri"/>
                <a:ea typeface="Calibri"/>
                <a:cs typeface="Calibri"/>
                <a:sym typeface="Calibri"/>
              </a:rPr>
              <a:t>205</a:t>
            </a:r>
            <a:r>
              <a:rPr lang="en-US" sz="1200">
                <a:solidFill>
                  <a:srgbClr val="222222"/>
                </a:solidFill>
                <a:latin typeface="Calibri"/>
                <a:ea typeface="Calibri"/>
                <a:cs typeface="Calibri"/>
                <a:sym typeface="Calibri"/>
              </a:rPr>
              <a:t>(14), 2089-2097.</a:t>
            </a:r>
            <a:r>
              <a:rPr lang="en-US" sz="1200">
                <a:solidFill>
                  <a:schemeClr val="lt1"/>
                </a:solidFill>
                <a:latin typeface="Calibri"/>
                <a:ea typeface="Calibri"/>
                <a:cs typeface="Calibri"/>
                <a:sym typeface="Calibri"/>
              </a:rPr>
              <a:t>MadeUpAuthor…. 2099…</a:t>
            </a:r>
            <a:endParaRPr sz="1200" i="1">
              <a:solidFill>
                <a:schemeClr val="lt1"/>
              </a:solidFill>
              <a:latin typeface="Calibri"/>
              <a:ea typeface="Calibri"/>
              <a:cs typeface="Calibri"/>
              <a:sym typeface="Calibri"/>
            </a:endParaRPr>
          </a:p>
        </p:txBody>
      </p:sp>
      <p:sp>
        <p:nvSpPr>
          <p:cNvPr id="1187" name="Google Shape;1187;p75"/>
          <p:cNvSpPr/>
          <p:nvPr/>
        </p:nvSpPr>
        <p:spPr>
          <a:xfrm>
            <a:off x="6716648" y="2393552"/>
            <a:ext cx="3419475" cy="1610817"/>
          </a:xfrm>
          <a:prstGeom prst="wedgeRectCallout">
            <a:avLst>
              <a:gd name="adj1" fmla="val -20833"/>
              <a:gd name="adj2" fmla="val 62500"/>
            </a:avLst>
          </a:prstGeom>
          <a:solidFill>
            <a:srgbClr val="FFFF0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228600" marR="0" lvl="0" indent="-228600" algn="l" rtl="0">
              <a:spcBef>
                <a:spcPts val="0"/>
              </a:spcBef>
              <a:spcAft>
                <a:spcPts val="0"/>
              </a:spcAft>
              <a:buClr>
                <a:srgbClr val="222222"/>
              </a:buClr>
              <a:buSzPts val="1200"/>
              <a:buFont typeface="Calibri"/>
              <a:buNone/>
            </a:pPr>
            <a:r>
              <a:rPr lang="en-US" sz="1200">
                <a:solidFill>
                  <a:srgbClr val="222222"/>
                </a:solidFill>
                <a:latin typeface="Calibri"/>
                <a:ea typeface="Calibri"/>
                <a:cs typeface="Calibri"/>
                <a:sym typeface="Calibri"/>
              </a:rPr>
              <a:t>Smith-Somerville, H. E., Hardman, J. K., Timkovich, R., Ray, W. J., Rose, K. E., Ryals, P. E., ... &amp; Buhse Jr, H. E. (2000). A complex of iron and nucleic acid catabolites is a signal that triggers differentiation in a freshwater protozoan. </a:t>
            </a:r>
            <a:r>
              <a:rPr lang="en-US" sz="1200" i="1">
                <a:solidFill>
                  <a:srgbClr val="222222"/>
                </a:solidFill>
                <a:latin typeface="Calibri"/>
                <a:ea typeface="Calibri"/>
                <a:cs typeface="Calibri"/>
                <a:sym typeface="Calibri"/>
              </a:rPr>
              <a:t>Proceedings of the National Academy of Sciences</a:t>
            </a:r>
            <a:r>
              <a:rPr lang="en-US" sz="1200">
                <a:solidFill>
                  <a:srgbClr val="222222"/>
                </a:solidFill>
                <a:latin typeface="Calibri"/>
                <a:ea typeface="Calibri"/>
                <a:cs typeface="Calibri"/>
                <a:sym typeface="Calibri"/>
              </a:rPr>
              <a:t>, </a:t>
            </a:r>
            <a:r>
              <a:rPr lang="en-US" sz="1200" i="1">
                <a:solidFill>
                  <a:srgbClr val="222222"/>
                </a:solidFill>
                <a:latin typeface="Calibri"/>
                <a:ea typeface="Calibri"/>
                <a:cs typeface="Calibri"/>
                <a:sym typeface="Calibri"/>
              </a:rPr>
              <a:t>97</a:t>
            </a:r>
            <a:r>
              <a:rPr lang="en-US" sz="1200">
                <a:solidFill>
                  <a:srgbClr val="222222"/>
                </a:solidFill>
                <a:latin typeface="Calibri"/>
                <a:ea typeface="Calibri"/>
                <a:cs typeface="Calibri"/>
                <a:sym typeface="Calibri"/>
              </a:rPr>
              <a:t>(13), 7325-7330.</a:t>
            </a:r>
            <a:endParaRPr sz="1200">
              <a:solidFill>
                <a:schemeClr val="lt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E5AE9C99-74D0-078F-08C6-13C1295177F5}"/>
              </a:ext>
            </a:extLst>
          </p:cNvPr>
          <p:cNvSpPr txBox="1">
            <a:spLocks noGrp="1"/>
          </p:cNvSpPr>
          <p:nvPr>
            <p:ph type="ftr" idx="11"/>
          </p:nvPr>
        </p:nvSpPr>
        <p:spPr>
          <a:xfrm>
            <a:off x="9530334"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79</a:t>
            </a:fld>
            <a:r>
              <a:rPr lang="en-US" sz="1400" i="1" dirty="0">
                <a:solidFill>
                  <a:schemeClr val="tx1"/>
                </a:solidFill>
              </a:rPr>
              <a:t> of 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8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1"/>
                                          </p:stCondLst>
                                        </p:cTn>
                                        <p:tgtEl>
                                          <p:spTgt spid="118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8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1"/>
                                          </p:stCondLst>
                                        </p:cTn>
                                        <p:tgtEl>
                                          <p:spTgt spid="118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8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1"/>
                                          </p:stCondLst>
                                        </p:cTn>
                                        <p:tgtEl>
                                          <p:spTgt spid="118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192"/>
        <p:cNvGrpSpPr/>
        <p:nvPr/>
      </p:nvGrpSpPr>
      <p:grpSpPr>
        <a:xfrm>
          <a:off x="0" y="0"/>
          <a:ext cx="0" cy="0"/>
          <a:chOff x="0" y="0"/>
          <a:chExt cx="0" cy="0"/>
        </a:xfrm>
      </p:grpSpPr>
      <p:sp>
        <p:nvSpPr>
          <p:cNvPr id="1193" name="Google Shape;1193;p76"/>
          <p:cNvSpPr/>
          <p:nvPr/>
        </p:nvSpPr>
        <p:spPr>
          <a:xfrm>
            <a:off x="0" y="0"/>
            <a:ext cx="12192000" cy="6858000"/>
          </a:xfrm>
          <a:prstGeom prst="rect">
            <a:avLst/>
          </a:prstGeom>
          <a:gradFill>
            <a:gsLst>
              <a:gs pos="0">
                <a:srgbClr val="F5F7FC"/>
              </a:gs>
              <a:gs pos="74000">
                <a:srgbClr val="A9BEE4"/>
              </a:gs>
              <a:gs pos="83000">
                <a:srgbClr val="A9BEE4"/>
              </a:gs>
              <a:gs pos="100000">
                <a:srgbClr val="C5D3ED"/>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94" name="Google Shape;1194;p76"/>
          <p:cNvSpPr/>
          <p:nvPr/>
        </p:nvSpPr>
        <p:spPr>
          <a:xfrm>
            <a:off x="1" y="-7854"/>
            <a:ext cx="12192000" cy="6865854"/>
          </a:xfrm>
          <a:prstGeom prst="rect">
            <a:avLst/>
          </a:pr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95" name="Google Shape;1195;p76"/>
          <p:cNvSpPr txBox="1">
            <a:spLocks noGrp="1"/>
          </p:cNvSpPr>
          <p:nvPr>
            <p:ph type="title"/>
          </p:nvPr>
        </p:nvSpPr>
        <p:spPr>
          <a:xfrm>
            <a:off x="4572001" y="-7854"/>
            <a:ext cx="6781800" cy="133869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Materials and Methods</a:t>
            </a:r>
            <a:endParaRPr/>
          </a:p>
        </p:txBody>
      </p:sp>
      <p:pic>
        <p:nvPicPr>
          <p:cNvPr id="1196" name="Google Shape;1196;p76" descr="Plants in a glass tube"/>
          <p:cNvPicPr preferRelativeResize="0"/>
          <p:nvPr/>
        </p:nvPicPr>
        <p:blipFill rotWithShape="1">
          <a:blip r:embed="rId3">
            <a:alphaModFix/>
          </a:blip>
          <a:srcRect l="26721" r="36732" b="-1"/>
          <a:stretch/>
        </p:blipFill>
        <p:spPr>
          <a:xfrm>
            <a:off x="20" y="10"/>
            <a:ext cx="3754739" cy="6857990"/>
          </a:xfrm>
          <a:custGeom>
            <a:avLst/>
            <a:gdLst/>
            <a:ahLst/>
            <a:cxnLst/>
            <a:rect l="l" t="t" r="r" b="b"/>
            <a:pathLst>
              <a:path w="3754759" h="6858000" extrusionOk="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a:ln>
            <a:noFill/>
          </a:ln>
        </p:spPr>
      </p:pic>
      <p:sp>
        <p:nvSpPr>
          <p:cNvPr id="1197" name="Google Shape;1197;p76"/>
          <p:cNvSpPr txBox="1">
            <a:spLocks noGrp="1"/>
          </p:cNvSpPr>
          <p:nvPr>
            <p:ph type="body" idx="1"/>
          </p:nvPr>
        </p:nvSpPr>
        <p:spPr>
          <a:xfrm>
            <a:off x="4572001" y="972766"/>
            <a:ext cx="7519480" cy="5768502"/>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Clr>
                <a:schemeClr val="dk1"/>
              </a:buClr>
              <a:buSzPts val="1400"/>
              <a:buNone/>
            </a:pPr>
            <a:r>
              <a:rPr lang="en-US" sz="1400">
                <a:latin typeface="Calibri"/>
                <a:ea typeface="Calibri"/>
                <a:cs typeface="Calibri"/>
                <a:sym typeface="Calibri"/>
              </a:rPr>
              <a:t>	I cultivated </a:t>
            </a:r>
            <a:r>
              <a:rPr lang="en-US" sz="1400" i="1">
                <a:latin typeface="Calibri"/>
                <a:ea typeface="Calibri"/>
                <a:cs typeface="Calibri"/>
                <a:sym typeface="Calibri"/>
              </a:rPr>
              <a:t>Tetrahymena vorax</a:t>
            </a:r>
            <a:r>
              <a:rPr lang="en-US" sz="1400">
                <a:latin typeface="Calibri"/>
                <a:ea typeface="Calibri"/>
                <a:cs typeface="Calibri"/>
                <a:sym typeface="Calibri"/>
              </a:rPr>
              <a:t> and </a:t>
            </a:r>
            <a:r>
              <a:rPr lang="en-US" sz="1400" i="1">
                <a:latin typeface="Calibri"/>
                <a:ea typeface="Calibri"/>
                <a:cs typeface="Calibri"/>
                <a:sym typeface="Calibri"/>
              </a:rPr>
              <a:t>Tetrahymena thermophila</a:t>
            </a:r>
            <a:r>
              <a:rPr lang="en-US" sz="1400">
                <a:latin typeface="Calibri"/>
                <a:ea typeface="Calibri"/>
                <a:cs typeface="Calibri"/>
                <a:sym typeface="Calibri"/>
              </a:rPr>
              <a:t> in similar conditions, by using LB broth as the growing media. I simulated different environmental conditions by using petri dishes that were composed of a 50% LB broth solution. All experimental set ups were the same except for the pH. The initial pH of each environment was recorded and then adjusted by using a pH probe and adding buffers to the solution until the desired pH was reached (6.5, 7, and 7.5, respectively). The petri dish environments were kept at room temperature (21° C) for the entirety of the experiment. </a:t>
            </a:r>
            <a:r>
              <a:rPr lang="en-US" sz="1400" i="1">
                <a:latin typeface="Calibri"/>
                <a:ea typeface="Calibri"/>
                <a:cs typeface="Calibri"/>
                <a:sym typeface="Calibri"/>
              </a:rPr>
              <a:t>T. vorax </a:t>
            </a:r>
            <a:r>
              <a:rPr lang="en-US" sz="1400">
                <a:latin typeface="Calibri"/>
                <a:ea typeface="Calibri"/>
                <a:cs typeface="Calibri"/>
                <a:sym typeface="Calibri"/>
              </a:rPr>
              <a:t>and </a:t>
            </a:r>
            <a:r>
              <a:rPr lang="en-US" sz="1400" i="1">
                <a:latin typeface="Calibri"/>
                <a:ea typeface="Calibri"/>
                <a:cs typeface="Calibri"/>
                <a:sym typeface="Calibri"/>
              </a:rPr>
              <a:t>T. thermophila</a:t>
            </a:r>
            <a:r>
              <a:rPr lang="en-US" sz="1400">
                <a:latin typeface="Calibri"/>
                <a:ea typeface="Calibri"/>
                <a:cs typeface="Calibri"/>
                <a:sym typeface="Calibri"/>
              </a:rPr>
              <a:t> were introduced to the environment at the same time and were closely monitored with the use of a dissecting microscope. The time for the </a:t>
            </a:r>
            <a:r>
              <a:rPr lang="en-US" sz="1400" i="1">
                <a:latin typeface="Calibri"/>
                <a:ea typeface="Calibri"/>
                <a:cs typeface="Calibri"/>
                <a:sym typeface="Calibri"/>
              </a:rPr>
              <a:t>T. vorax</a:t>
            </a:r>
            <a:r>
              <a:rPr lang="en-US" sz="1400">
                <a:latin typeface="Calibri"/>
                <a:ea typeface="Calibri"/>
                <a:cs typeface="Calibri"/>
                <a:sym typeface="Calibri"/>
              </a:rPr>
              <a:t> mouth morphology change was recorded with the use of a timer. The morphological change can be seen in Figure 2. This protocol was repeated five times for each environment, with a new petri dish used each time. I summarized the data by averaging the times of each environment and displayed with a bar chart. A One-Way ANOVA was used to determine significance with a p-value of 0.05.</a:t>
            </a:r>
            <a:endParaRPr sz="1400"/>
          </a:p>
        </p:txBody>
      </p:sp>
      <p:sp>
        <p:nvSpPr>
          <p:cNvPr id="5" name="Footer Placeholder 4">
            <a:extLst>
              <a:ext uri="{FF2B5EF4-FFF2-40B4-BE49-F238E27FC236}">
                <a16:creationId xmlns:a16="http://schemas.microsoft.com/office/drawing/2014/main" id="{C2F825EA-172E-3632-5A43-F527D9F9C304}"/>
              </a:ext>
            </a:extLst>
          </p:cNvPr>
          <p:cNvSpPr txBox="1">
            <a:spLocks noGrp="1"/>
          </p:cNvSpPr>
          <p:nvPr>
            <p:ph type="ftr" idx="11"/>
          </p:nvPr>
        </p:nvSpPr>
        <p:spPr>
          <a:xfrm>
            <a:off x="9588062" y="6579935"/>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80</a:t>
            </a:fld>
            <a:r>
              <a:rPr lang="en-US" sz="1400" i="1" dirty="0">
                <a:solidFill>
                  <a:schemeClr val="tx1"/>
                </a:solidFill>
              </a:rPr>
              <a:t> of 97</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202"/>
        <p:cNvGrpSpPr/>
        <p:nvPr/>
      </p:nvGrpSpPr>
      <p:grpSpPr>
        <a:xfrm>
          <a:off x="0" y="0"/>
          <a:ext cx="0" cy="0"/>
          <a:chOff x="0" y="0"/>
          <a:chExt cx="0" cy="0"/>
        </a:xfrm>
      </p:grpSpPr>
      <p:sp>
        <p:nvSpPr>
          <p:cNvPr id="1203" name="Google Shape;1203;p77"/>
          <p:cNvSpPr txBox="1">
            <a:spLocks noGrp="1"/>
          </p:cNvSpPr>
          <p:nvPr>
            <p:ph type="title"/>
          </p:nvPr>
        </p:nvSpPr>
        <p:spPr>
          <a:xfrm>
            <a:off x="0" y="0"/>
            <a:ext cx="243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Results</a:t>
            </a:r>
            <a:endParaRPr/>
          </a:p>
        </p:txBody>
      </p:sp>
      <p:graphicFrame>
        <p:nvGraphicFramePr>
          <p:cNvPr id="1204" name="Google Shape;1204;p77"/>
          <p:cNvGraphicFramePr/>
          <p:nvPr/>
        </p:nvGraphicFramePr>
        <p:xfrm>
          <a:off x="3574571" y="1673352"/>
          <a:ext cx="4202371" cy="3718784"/>
        </p:xfrm>
        <a:graphic>
          <a:graphicData uri="http://schemas.openxmlformats.org/drawingml/2006/chart">
            <c:chart xmlns:c="http://schemas.openxmlformats.org/drawingml/2006/chart" xmlns:r="http://schemas.openxmlformats.org/officeDocument/2006/relationships" r:id="rId3"/>
          </a:graphicData>
        </a:graphic>
      </p:graphicFrame>
      <p:sp>
        <p:nvSpPr>
          <p:cNvPr id="1205" name="Google Shape;1205;p77"/>
          <p:cNvSpPr txBox="1"/>
          <p:nvPr/>
        </p:nvSpPr>
        <p:spPr>
          <a:xfrm>
            <a:off x="3602003" y="5597114"/>
            <a:ext cx="4234368"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b="1">
                <a:solidFill>
                  <a:schemeClr val="dk1"/>
                </a:solidFill>
                <a:latin typeface="Calibri"/>
                <a:ea typeface="Calibri"/>
                <a:cs typeface="Calibri"/>
                <a:sym typeface="Calibri"/>
              </a:rPr>
              <a:t>Figure 1</a:t>
            </a:r>
            <a:r>
              <a:rPr lang="en-US" sz="1800" b="1">
                <a:solidFill>
                  <a:schemeClr val="dk1"/>
                </a:solidFill>
                <a:latin typeface="Calibri"/>
                <a:ea typeface="Calibri"/>
                <a:cs typeface="Calibri"/>
                <a:sym typeface="Calibri"/>
              </a:rPr>
              <a:t>: </a:t>
            </a:r>
            <a:r>
              <a:rPr lang="en-US" sz="1200">
                <a:solidFill>
                  <a:schemeClr val="dk1"/>
                </a:solidFill>
                <a:latin typeface="Calibri"/>
                <a:ea typeface="Calibri"/>
                <a:cs typeface="Calibri"/>
                <a:sym typeface="Calibri"/>
              </a:rPr>
              <a:t>Average times for morphological change of </a:t>
            </a:r>
            <a:r>
              <a:rPr lang="en-US" sz="1200" i="1">
                <a:solidFill>
                  <a:schemeClr val="dk1"/>
                </a:solidFill>
                <a:latin typeface="Calibri"/>
                <a:ea typeface="Calibri"/>
                <a:cs typeface="Calibri"/>
                <a:sym typeface="Calibri"/>
              </a:rPr>
              <a:t>T. vorax</a:t>
            </a:r>
            <a:r>
              <a:rPr lang="en-US" sz="1200">
                <a:solidFill>
                  <a:schemeClr val="dk1"/>
                </a:solidFill>
                <a:latin typeface="Calibri"/>
                <a:ea typeface="Calibri"/>
                <a:cs typeface="Calibri"/>
                <a:sym typeface="Calibri"/>
              </a:rPr>
              <a:t> in seconds. The slightly acidic pH was 6.5 and the slightly basic pH was 7.5. The slightly basic environment took twice as long as the neutral environment for morphological change to occur.</a:t>
            </a:r>
            <a:endParaRPr sz="1800" b="1">
              <a:solidFill>
                <a:schemeClr val="dk1"/>
              </a:solidFill>
              <a:latin typeface="Calibri"/>
              <a:ea typeface="Calibri"/>
              <a:cs typeface="Calibri"/>
              <a:sym typeface="Calibri"/>
            </a:endParaRPr>
          </a:p>
        </p:txBody>
      </p:sp>
      <p:sp>
        <p:nvSpPr>
          <p:cNvPr id="1206" name="Google Shape;1206;p77"/>
          <p:cNvSpPr/>
          <p:nvPr/>
        </p:nvSpPr>
        <p:spPr>
          <a:xfrm>
            <a:off x="3574571" y="5505674"/>
            <a:ext cx="4202371" cy="1114425"/>
          </a:xfrm>
          <a:prstGeom prst="rect">
            <a:avLst/>
          </a:prstGeom>
          <a:no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07" name="Google Shape;1207;p77"/>
          <p:cNvSpPr txBox="1"/>
          <p:nvPr/>
        </p:nvSpPr>
        <p:spPr>
          <a:xfrm>
            <a:off x="2131142" y="156188"/>
            <a:ext cx="8075049" cy="175432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On average, there was no difference in time between the acidic and neutral environments. However, the basic environments take about twice as long to result in a change, as seen in Figure 1. Figure 2 shows the changes in mouth morphology. This visual cue (morphological change) was used to aid in determining if the </a:t>
            </a:r>
            <a:r>
              <a:rPr lang="en-US" sz="1800" i="1">
                <a:solidFill>
                  <a:schemeClr val="dk1"/>
                </a:solidFill>
                <a:latin typeface="Calibri"/>
                <a:ea typeface="Calibri"/>
                <a:cs typeface="Calibri"/>
                <a:sym typeface="Calibri"/>
              </a:rPr>
              <a:t>T. vorax</a:t>
            </a:r>
            <a:r>
              <a:rPr lang="en-US" sz="1800">
                <a:solidFill>
                  <a:schemeClr val="dk1"/>
                </a:solidFill>
                <a:latin typeface="Calibri"/>
                <a:ea typeface="Calibri"/>
                <a:cs typeface="Calibri"/>
                <a:sym typeface="Calibri"/>
              </a:rPr>
              <a:t> was responding to the </a:t>
            </a:r>
            <a:r>
              <a:rPr lang="en-US" sz="1800" i="1">
                <a:solidFill>
                  <a:schemeClr val="dk1"/>
                </a:solidFill>
                <a:latin typeface="Calibri"/>
                <a:ea typeface="Calibri"/>
                <a:cs typeface="Calibri"/>
                <a:sym typeface="Calibri"/>
              </a:rPr>
              <a:t>T. thermophila</a:t>
            </a:r>
            <a:r>
              <a:rPr lang="en-US" sz="1800">
                <a:solidFill>
                  <a:schemeClr val="dk1"/>
                </a:solidFill>
                <a:latin typeface="Calibri"/>
                <a:ea typeface="Calibri"/>
                <a:cs typeface="Calibri"/>
                <a:sym typeface="Calibri"/>
              </a:rPr>
              <a:t> in the environment. </a:t>
            </a: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 name="Footer Placeholder 4">
            <a:extLst>
              <a:ext uri="{FF2B5EF4-FFF2-40B4-BE49-F238E27FC236}">
                <a16:creationId xmlns:a16="http://schemas.microsoft.com/office/drawing/2014/main" id="{10B2F64C-F2A5-F7DA-8A0C-C9273C5F9685}"/>
              </a:ext>
            </a:extLst>
          </p:cNvPr>
          <p:cNvSpPr txBox="1">
            <a:spLocks noGrp="1"/>
          </p:cNvSpPr>
          <p:nvPr>
            <p:ph type="ftr" idx="11"/>
          </p:nvPr>
        </p:nvSpPr>
        <p:spPr>
          <a:xfrm>
            <a:off x="9567041" y="6549138"/>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81</a:t>
            </a:fld>
            <a:r>
              <a:rPr lang="en-US" sz="1400" i="1" dirty="0">
                <a:solidFill>
                  <a:schemeClr val="tx1"/>
                </a:solidFill>
              </a:rPr>
              <a:t> of 97</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211"/>
        <p:cNvGrpSpPr/>
        <p:nvPr/>
      </p:nvGrpSpPr>
      <p:grpSpPr>
        <a:xfrm>
          <a:off x="0" y="0"/>
          <a:ext cx="0" cy="0"/>
          <a:chOff x="0" y="0"/>
          <a:chExt cx="0" cy="0"/>
        </a:xfrm>
      </p:grpSpPr>
      <p:sp>
        <p:nvSpPr>
          <p:cNvPr id="1212" name="Google Shape;1212;p78"/>
          <p:cNvSpPr/>
          <p:nvPr/>
        </p:nvSpPr>
        <p:spPr>
          <a:xfrm>
            <a:off x="0" y="0"/>
            <a:ext cx="12192000" cy="6858000"/>
          </a:xfrm>
          <a:prstGeom prst="rect">
            <a:avLst/>
          </a:prstGeom>
          <a:gradFill>
            <a:gsLst>
              <a:gs pos="0">
                <a:srgbClr val="F5F7FC"/>
              </a:gs>
              <a:gs pos="74000">
                <a:srgbClr val="A9BEE4"/>
              </a:gs>
              <a:gs pos="83000">
                <a:srgbClr val="A9BEE4"/>
              </a:gs>
              <a:gs pos="100000">
                <a:srgbClr val="C5D3ED"/>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13" name="Google Shape;1213;p78"/>
          <p:cNvSpPr txBox="1"/>
          <p:nvPr/>
        </p:nvSpPr>
        <p:spPr>
          <a:xfrm>
            <a:off x="841248" y="251312"/>
            <a:ext cx="10506456" cy="1010264"/>
          </a:xfrm>
          <a:prstGeom prst="rect">
            <a:avLst/>
          </a:prstGeom>
          <a:noFill/>
          <a:ln>
            <a:noFill/>
          </a:ln>
        </p:spPr>
        <p:txBody>
          <a:bodyPr spcFirstLastPara="1" wrap="square" lIns="91425" tIns="45700" rIns="91425" bIns="45700" anchor="ctr" anchorCtr="0">
            <a:normAutofit/>
          </a:bodyPr>
          <a:lstStyle/>
          <a:p>
            <a:pPr marL="0" marR="0" lvl="0" indent="0" algn="l" rtl="0">
              <a:lnSpc>
                <a:spcPct val="90000"/>
              </a:lnSpc>
              <a:spcBef>
                <a:spcPts val="0"/>
              </a:spcBef>
              <a:spcAft>
                <a:spcPts val="0"/>
              </a:spcAft>
              <a:buNone/>
            </a:pPr>
            <a:r>
              <a:rPr lang="en-US" sz="3100" b="1">
                <a:solidFill>
                  <a:schemeClr val="dk1"/>
                </a:solidFill>
                <a:latin typeface="Calibri"/>
                <a:ea typeface="Calibri"/>
                <a:cs typeface="Calibri"/>
                <a:sym typeface="Calibri"/>
              </a:rPr>
              <a:t>Table 1:</a:t>
            </a:r>
            <a:r>
              <a:rPr lang="en-US" sz="3100">
                <a:solidFill>
                  <a:schemeClr val="dk1"/>
                </a:solidFill>
                <a:latin typeface="Calibri"/>
                <a:ea typeface="Calibri"/>
                <a:cs typeface="Calibri"/>
                <a:sym typeface="Calibri"/>
              </a:rPr>
              <a:t> The calculated p-value from a One-Way ANOVA. A value below 0.05 is considered significant.</a:t>
            </a:r>
            <a:endParaRPr sz="3100" b="1">
              <a:solidFill>
                <a:schemeClr val="dk1"/>
              </a:solidFill>
              <a:latin typeface="Calibri"/>
              <a:ea typeface="Calibri"/>
              <a:cs typeface="Calibri"/>
              <a:sym typeface="Calibri"/>
            </a:endParaRPr>
          </a:p>
        </p:txBody>
      </p:sp>
      <p:sp>
        <p:nvSpPr>
          <p:cNvPr id="1214" name="Google Shape;1214;p78"/>
          <p:cNvSpPr/>
          <p:nvPr/>
        </p:nvSpPr>
        <p:spPr>
          <a:xfrm>
            <a:off x="0" y="417618"/>
            <a:ext cx="128016" cy="631415"/>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1215" name="Google Shape;1215;p78"/>
          <p:cNvSpPr/>
          <p:nvPr/>
        </p:nvSpPr>
        <p:spPr>
          <a:xfrm>
            <a:off x="841248" y="1380864"/>
            <a:ext cx="10506456"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graphicFrame>
        <p:nvGraphicFramePr>
          <p:cNvPr id="1216" name="Google Shape;1216;p78"/>
          <p:cNvGraphicFramePr/>
          <p:nvPr/>
        </p:nvGraphicFramePr>
        <p:xfrm>
          <a:off x="5136832" y="2470404"/>
          <a:ext cx="1918325" cy="1917175"/>
        </p:xfrm>
        <a:graphic>
          <a:graphicData uri="http://schemas.openxmlformats.org/drawingml/2006/table">
            <a:tbl>
              <a:tblPr firstRow="1" bandRow="1">
                <a:noFill/>
                <a:tableStyleId>{60AB30E1-A5F6-4707-98BC-29221822546E}</a:tableStyleId>
              </a:tblPr>
              <a:tblGrid>
                <a:gridCol w="1918325">
                  <a:extLst>
                    <a:ext uri="{9D8B030D-6E8A-4147-A177-3AD203B41FA5}">
                      <a16:colId xmlns:a16="http://schemas.microsoft.com/office/drawing/2014/main" val="20000"/>
                    </a:ext>
                  </a:extLst>
                </a:gridCol>
              </a:tblGrid>
              <a:tr h="707125">
                <a:tc>
                  <a:txBody>
                    <a:bodyPr/>
                    <a:lstStyle/>
                    <a:p>
                      <a:pPr marL="0" marR="0" lvl="0" indent="0" algn="ctr" rtl="0">
                        <a:spcBef>
                          <a:spcPts val="0"/>
                        </a:spcBef>
                        <a:spcAft>
                          <a:spcPts val="0"/>
                        </a:spcAft>
                        <a:buNone/>
                      </a:pPr>
                      <a:r>
                        <a:rPr lang="en-US" sz="3300" u="none" strike="noStrike" cap="none"/>
                        <a:t>P-value</a:t>
                      </a:r>
                      <a:endParaRPr/>
                    </a:p>
                  </a:txBody>
                  <a:tcPr marL="167650" marR="167650" marT="83825" marB="83825"/>
                </a:tc>
                <a:extLst>
                  <a:ext uri="{0D108BD9-81ED-4DB2-BD59-A6C34878D82A}">
                    <a16:rowId xmlns:a16="http://schemas.microsoft.com/office/drawing/2014/main" val="10000"/>
                  </a:ext>
                </a:extLst>
              </a:tr>
              <a:tr h="1210050">
                <a:tc>
                  <a:txBody>
                    <a:bodyPr/>
                    <a:lstStyle/>
                    <a:p>
                      <a:pPr marL="0" marR="0" lvl="0" indent="0" algn="ctr" rtl="0">
                        <a:spcBef>
                          <a:spcPts val="0"/>
                        </a:spcBef>
                        <a:spcAft>
                          <a:spcPts val="0"/>
                        </a:spcAft>
                        <a:buNone/>
                      </a:pPr>
                      <a:r>
                        <a:rPr lang="en-US" sz="3300" b="0" u="none" strike="noStrike" cap="none">
                          <a:solidFill>
                            <a:schemeClr val="dk1"/>
                          </a:solidFill>
                        </a:rPr>
                        <a:t>&lt; .00001</a:t>
                      </a:r>
                      <a:endParaRPr sz="3300" u="none" strike="noStrike" cap="none"/>
                    </a:p>
                  </a:txBody>
                  <a:tcPr marL="167650" marR="167650" marT="83825" marB="83825"/>
                </a:tc>
                <a:extLst>
                  <a:ext uri="{0D108BD9-81ED-4DB2-BD59-A6C34878D82A}">
                    <a16:rowId xmlns:a16="http://schemas.microsoft.com/office/drawing/2014/main" val="10001"/>
                  </a:ext>
                </a:extLst>
              </a:tr>
            </a:tbl>
          </a:graphicData>
        </a:graphic>
      </p:graphicFrame>
      <p:sp>
        <p:nvSpPr>
          <p:cNvPr id="5" name="Footer Placeholder 4">
            <a:extLst>
              <a:ext uri="{FF2B5EF4-FFF2-40B4-BE49-F238E27FC236}">
                <a16:creationId xmlns:a16="http://schemas.microsoft.com/office/drawing/2014/main" id="{11CC6C60-0DDC-B845-F11A-5E25E5C11576}"/>
              </a:ext>
            </a:extLst>
          </p:cNvPr>
          <p:cNvSpPr txBox="1">
            <a:spLocks noGrp="1"/>
          </p:cNvSpPr>
          <p:nvPr>
            <p:ph type="ftr" idx="11"/>
          </p:nvPr>
        </p:nvSpPr>
        <p:spPr>
          <a:xfrm>
            <a:off x="9588062" y="6559291"/>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82</a:t>
            </a:fld>
            <a:r>
              <a:rPr lang="en-US" sz="1400" i="1" dirty="0">
                <a:solidFill>
                  <a:schemeClr val="tx1"/>
                </a:solidFill>
              </a:rPr>
              <a:t> of 97</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221"/>
        <p:cNvGrpSpPr/>
        <p:nvPr/>
      </p:nvGrpSpPr>
      <p:grpSpPr>
        <a:xfrm>
          <a:off x="0" y="0"/>
          <a:ext cx="0" cy="0"/>
          <a:chOff x="0" y="0"/>
          <a:chExt cx="0" cy="0"/>
        </a:xfrm>
      </p:grpSpPr>
      <p:sp>
        <p:nvSpPr>
          <p:cNvPr id="1222" name="Google Shape;1222;p79"/>
          <p:cNvSpPr/>
          <p:nvPr/>
        </p:nvSpPr>
        <p:spPr>
          <a:xfrm>
            <a:off x="0" y="0"/>
            <a:ext cx="12192000" cy="6858000"/>
          </a:xfrm>
          <a:prstGeom prst="rect">
            <a:avLst/>
          </a:prstGeom>
          <a:gradFill>
            <a:gsLst>
              <a:gs pos="0">
                <a:srgbClr val="F5F7FC"/>
              </a:gs>
              <a:gs pos="74000">
                <a:srgbClr val="A9BEE4"/>
              </a:gs>
              <a:gs pos="83000">
                <a:srgbClr val="A9BEE4"/>
              </a:gs>
              <a:gs pos="100000">
                <a:srgbClr val="C5D3ED"/>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23" name="Google Shape;1223;p79"/>
          <p:cNvSpPr/>
          <p:nvPr/>
        </p:nvSpPr>
        <p:spPr>
          <a:xfrm flipH="1">
            <a:off x="-1" y="-1"/>
            <a:ext cx="12191998" cy="1590742"/>
          </a:xfrm>
          <a:prstGeom prst="rect">
            <a:avLst/>
          </a:prstGeom>
          <a:gradFill>
            <a:gsLst>
              <a:gs pos="0">
                <a:srgbClr val="000000"/>
              </a:gs>
              <a:gs pos="100000">
                <a:srgbClr val="2F5496"/>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24" name="Google Shape;1224;p79"/>
          <p:cNvSpPr/>
          <p:nvPr/>
        </p:nvSpPr>
        <p:spPr>
          <a:xfrm rot="10800000" flipH="1">
            <a:off x="-3" y="0"/>
            <a:ext cx="8115306" cy="1590742"/>
          </a:xfrm>
          <a:prstGeom prst="rect">
            <a:avLst/>
          </a:prstGeom>
          <a:gradFill>
            <a:gsLst>
              <a:gs pos="0">
                <a:srgbClr val="4472C4">
                  <a:alpha val="0"/>
                </a:srgbClr>
              </a:gs>
              <a:gs pos="20000">
                <a:srgbClr val="4472C4">
                  <a:alpha val="0"/>
                </a:srgbClr>
              </a:gs>
              <a:gs pos="100000">
                <a:srgbClr val="1F3864">
                  <a:alpha val="54901"/>
                </a:srgbClr>
              </a:gs>
            </a:gsLst>
            <a:lin ang="13800001"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25" name="Google Shape;1225;p79"/>
          <p:cNvSpPr/>
          <p:nvPr/>
        </p:nvSpPr>
        <p:spPr>
          <a:xfrm flipH="1">
            <a:off x="8115299" y="-1"/>
            <a:ext cx="4076698" cy="1590742"/>
          </a:xfrm>
          <a:prstGeom prst="rect">
            <a:avLst/>
          </a:prstGeom>
          <a:gradFill>
            <a:gsLst>
              <a:gs pos="0">
                <a:srgbClr val="4472C4">
                  <a:alpha val="65882"/>
                </a:srgbClr>
              </a:gs>
              <a:gs pos="100000">
                <a:srgbClr val="000000">
                  <a:alpha val="29803"/>
                </a:srgbClr>
              </a:gs>
            </a:gsLst>
            <a:lin ang="13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26" name="Google Shape;1226;p79"/>
          <p:cNvSpPr/>
          <p:nvPr/>
        </p:nvSpPr>
        <p:spPr>
          <a:xfrm>
            <a:off x="459350" y="-1"/>
            <a:ext cx="11732646" cy="1597433"/>
          </a:xfrm>
          <a:prstGeom prst="rect">
            <a:avLst/>
          </a:prstGeom>
          <a:gradFill>
            <a:gsLst>
              <a:gs pos="0">
                <a:srgbClr val="000000">
                  <a:alpha val="0"/>
                </a:srgbClr>
              </a:gs>
              <a:gs pos="50000">
                <a:srgbClr val="000000">
                  <a:alpha val="0"/>
                </a:srgbClr>
              </a:gs>
              <a:gs pos="99000">
                <a:srgbClr val="1F3864">
                  <a:alpha val="51764"/>
                </a:srgbClr>
              </a:gs>
              <a:gs pos="100000">
                <a:srgbClr val="1F3864">
                  <a:alpha val="51764"/>
                </a:srgbClr>
              </a:gs>
            </a:gsLst>
            <a:lin ang="16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27" name="Google Shape;1227;p79"/>
          <p:cNvSpPr txBox="1">
            <a:spLocks noGrp="1"/>
          </p:cNvSpPr>
          <p:nvPr>
            <p:ph type="title"/>
          </p:nvPr>
        </p:nvSpPr>
        <p:spPr>
          <a:xfrm>
            <a:off x="459346" y="430725"/>
            <a:ext cx="9895951" cy="103366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6000"/>
              <a:buFont typeface="Calibri"/>
              <a:buNone/>
            </a:pPr>
            <a:r>
              <a:rPr lang="en-US" sz="6000" u="sng">
                <a:solidFill>
                  <a:srgbClr val="FFFFFF"/>
                </a:solidFill>
              </a:rPr>
              <a:t>Discussion</a:t>
            </a:r>
            <a:endParaRPr/>
          </a:p>
        </p:txBody>
      </p:sp>
      <p:sp>
        <p:nvSpPr>
          <p:cNvPr id="1228" name="Google Shape;1228;p79"/>
          <p:cNvSpPr txBox="1">
            <a:spLocks noGrp="1"/>
          </p:cNvSpPr>
          <p:nvPr>
            <p:ph type="body" idx="1"/>
          </p:nvPr>
        </p:nvSpPr>
        <p:spPr>
          <a:xfrm>
            <a:off x="365761" y="1590740"/>
            <a:ext cx="11492564" cy="5267259"/>
          </a:xfrm>
          <a:prstGeom prst="rect">
            <a:avLst/>
          </a:prstGeom>
          <a:noFill/>
          <a:ln>
            <a:noFill/>
          </a:ln>
        </p:spPr>
        <p:txBody>
          <a:bodyPr spcFirstLastPara="1" wrap="square" lIns="91425" tIns="45700" rIns="91425" bIns="45700" anchor="ctr" anchorCtr="0">
            <a:normAutofit/>
          </a:bodyPr>
          <a:lstStyle/>
          <a:p>
            <a:pPr marL="0" lvl="0" indent="0" algn="l" rtl="0">
              <a:lnSpc>
                <a:spcPct val="150000"/>
              </a:lnSpc>
              <a:spcBef>
                <a:spcPts val="0"/>
              </a:spcBef>
              <a:spcAft>
                <a:spcPts val="0"/>
              </a:spcAft>
              <a:buClr>
                <a:schemeClr val="dk1"/>
              </a:buClr>
              <a:buSzPts val="2000"/>
              <a:buNone/>
            </a:pPr>
            <a:r>
              <a:rPr lang="en-US" sz="2000"/>
              <a:t>	There was not a significant change in time between the acidic environment and the neutral environment. The data does not support the hypothesis that acidic environments affect mouth morphology time. However, basic environments do influence the times by slowing down the rate. A p-value of less than 0.0001 supports that the findings are significant as seen in Table 1. These findings do not match those found in prior studies (MadeUpAuthor, 2999). This may be due to differences in the strain of Tetrahymena used, or it could be due to different pH ranges being applied. These findings are significant because they suggest that acidic pH may not be influencing these freshwater protists and it is in fact a basic pH which causes them to be impacted. Acidic pH may in fact be not impacting microbial predation. Future studies should use more acidic environments as well as more basic environments to determine if there is a cutoff or significant change in the predation at certain pH levels. These future studies should also expand into prokaryotic predation to determine if their faculties are being impacted by different pH levels. </a:t>
            </a:r>
            <a:endParaRPr/>
          </a:p>
        </p:txBody>
      </p:sp>
      <p:sp>
        <p:nvSpPr>
          <p:cNvPr id="5" name="Footer Placeholder 4">
            <a:extLst>
              <a:ext uri="{FF2B5EF4-FFF2-40B4-BE49-F238E27FC236}">
                <a16:creationId xmlns:a16="http://schemas.microsoft.com/office/drawing/2014/main" id="{47D34D72-5676-1A26-AA49-49F9D96AC4C3}"/>
              </a:ext>
            </a:extLst>
          </p:cNvPr>
          <p:cNvSpPr txBox="1">
            <a:spLocks noGrp="1"/>
          </p:cNvSpPr>
          <p:nvPr>
            <p:ph type="ftr" idx="11"/>
          </p:nvPr>
        </p:nvSpPr>
        <p:spPr>
          <a:xfrm>
            <a:off x="9567041" y="6548043"/>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83</a:t>
            </a:fld>
            <a:r>
              <a:rPr lang="en-US" sz="1400" i="1" dirty="0">
                <a:solidFill>
                  <a:schemeClr val="tx1"/>
                </a:solidFill>
              </a:rPr>
              <a:t> of 97</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32"/>
        <p:cNvGrpSpPr/>
        <p:nvPr/>
      </p:nvGrpSpPr>
      <p:grpSpPr>
        <a:xfrm>
          <a:off x="0" y="0"/>
          <a:ext cx="0" cy="0"/>
          <a:chOff x="0" y="0"/>
          <a:chExt cx="0" cy="0"/>
        </a:xfrm>
      </p:grpSpPr>
      <p:sp>
        <p:nvSpPr>
          <p:cNvPr id="1233" name="Google Shape;1233;p80"/>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1234" name="Google Shape;1234;p80"/>
          <p:cNvGrpSpPr/>
          <p:nvPr/>
        </p:nvGrpSpPr>
        <p:grpSpPr>
          <a:xfrm>
            <a:off x="0" y="3296011"/>
            <a:ext cx="12192000" cy="3561989"/>
            <a:chOff x="0" y="3296011"/>
            <a:chExt cx="12192000" cy="3561989"/>
          </a:xfrm>
        </p:grpSpPr>
        <p:grpSp>
          <p:nvGrpSpPr>
            <p:cNvPr id="1235" name="Google Shape;1235;p80"/>
            <p:cNvGrpSpPr/>
            <p:nvPr/>
          </p:nvGrpSpPr>
          <p:grpSpPr>
            <a:xfrm>
              <a:off x="0" y="3681702"/>
              <a:ext cx="12192000" cy="3176298"/>
              <a:chOff x="0" y="3681702"/>
              <a:chExt cx="12192000" cy="3176298"/>
            </a:xfrm>
          </p:grpSpPr>
          <p:sp>
            <p:nvSpPr>
              <p:cNvPr id="1236" name="Google Shape;1236;p80"/>
              <p:cNvSpPr/>
              <p:nvPr/>
            </p:nvSpPr>
            <p:spPr>
              <a:xfrm>
                <a:off x="0" y="3681702"/>
                <a:ext cx="12192000" cy="3176298"/>
              </a:xfrm>
              <a:custGeom>
                <a:avLst/>
                <a:gdLst/>
                <a:ahLst/>
                <a:cxnLst/>
                <a:rect l="l" t="t" r="r" b="b"/>
                <a:pathLst>
                  <a:path w="12192000" h="3176298" extrusionOk="0">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37" name="Google Shape;1237;p80"/>
              <p:cNvSpPr/>
              <p:nvPr/>
            </p:nvSpPr>
            <p:spPr>
              <a:xfrm>
                <a:off x="0" y="3681702"/>
                <a:ext cx="12192000" cy="3176298"/>
              </a:xfrm>
              <a:custGeom>
                <a:avLst/>
                <a:gdLst/>
                <a:ahLst/>
                <a:cxnLst/>
                <a:rect l="l" t="t" r="r" b="b"/>
                <a:pathLst>
                  <a:path w="12192000" h="3176298" extrusionOk="0">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lt1">
                  <a:alpha val="1372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1238" name="Google Shape;1238;p80"/>
            <p:cNvGrpSpPr/>
            <p:nvPr/>
          </p:nvGrpSpPr>
          <p:grpSpPr>
            <a:xfrm>
              <a:off x="544" y="3296011"/>
              <a:ext cx="12191456" cy="2849975"/>
              <a:chOff x="544" y="3296011"/>
              <a:chExt cx="12191456" cy="2849975"/>
            </a:xfrm>
          </p:grpSpPr>
          <p:sp>
            <p:nvSpPr>
              <p:cNvPr id="1239" name="Google Shape;1239;p80"/>
              <p:cNvSpPr/>
              <p:nvPr/>
            </p:nvSpPr>
            <p:spPr>
              <a:xfrm>
                <a:off x="544" y="3296011"/>
                <a:ext cx="12191456" cy="2849975"/>
              </a:xfrm>
              <a:custGeom>
                <a:avLst/>
                <a:gdLst/>
                <a:ahLst/>
                <a:cxnLst/>
                <a:rect l="l" t="t" r="r" b="b"/>
                <a:pathLst>
                  <a:path w="6095524" h="1424940" extrusionOk="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40" name="Google Shape;1240;p80"/>
              <p:cNvSpPr/>
              <p:nvPr/>
            </p:nvSpPr>
            <p:spPr>
              <a:xfrm>
                <a:off x="544" y="3296011"/>
                <a:ext cx="12191456" cy="2849975"/>
              </a:xfrm>
              <a:custGeom>
                <a:avLst/>
                <a:gdLst/>
                <a:ahLst/>
                <a:cxnLst/>
                <a:rect l="l" t="t" r="r" b="b"/>
                <a:pathLst>
                  <a:path w="6095524" h="1424940" extrusionOk="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rotWithShape="1">
                <a:blip r:embed="rId3">
                  <a:alphaModFix amt="57000"/>
                </a:blip>
                <a:tile tx="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sp>
        <p:nvSpPr>
          <p:cNvPr id="1241" name="Google Shape;1241;p80"/>
          <p:cNvSpPr txBox="1">
            <a:spLocks noGrp="1"/>
          </p:cNvSpPr>
          <p:nvPr>
            <p:ph type="title"/>
          </p:nvPr>
        </p:nvSpPr>
        <p:spPr>
          <a:xfrm>
            <a:off x="838199" y="1120676"/>
            <a:ext cx="7021513" cy="2308324"/>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lt1"/>
              </a:buClr>
              <a:buSzPts val="7200"/>
              <a:buFont typeface="Calibri"/>
              <a:buNone/>
            </a:pPr>
            <a:r>
              <a:rPr lang="en-US" sz="7200">
                <a:solidFill>
                  <a:schemeClr val="lt1"/>
                </a:solidFill>
                <a:latin typeface="Calibri"/>
                <a:ea typeface="Calibri"/>
                <a:cs typeface="Calibri"/>
                <a:sym typeface="Calibri"/>
              </a:rPr>
              <a:t>Don’t forget the Abstract! </a:t>
            </a:r>
            <a:endParaRPr/>
          </a:p>
        </p:txBody>
      </p:sp>
      <p:sp>
        <p:nvSpPr>
          <p:cNvPr id="1242" name="Google Shape;1242;p80"/>
          <p:cNvSpPr txBox="1">
            <a:spLocks noGrp="1"/>
          </p:cNvSpPr>
          <p:nvPr>
            <p:ph type="body" idx="1"/>
          </p:nvPr>
        </p:nvSpPr>
        <p:spPr>
          <a:xfrm>
            <a:off x="835024" y="3809999"/>
            <a:ext cx="7025753" cy="101277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400"/>
              <a:buNone/>
            </a:pPr>
            <a:r>
              <a:rPr lang="en-US" sz="2400">
                <a:solidFill>
                  <a:schemeClr val="lt1"/>
                </a:solidFill>
                <a:latin typeface="Calibri"/>
                <a:ea typeface="Calibri"/>
                <a:cs typeface="Calibri"/>
                <a:sym typeface="Calibri"/>
              </a:rPr>
              <a:t>Now that the paper is written, how would we write the abstract?</a:t>
            </a:r>
            <a:endParaRPr/>
          </a:p>
        </p:txBody>
      </p:sp>
      <p:sp>
        <p:nvSpPr>
          <p:cNvPr id="5" name="Footer Placeholder 4">
            <a:extLst>
              <a:ext uri="{FF2B5EF4-FFF2-40B4-BE49-F238E27FC236}">
                <a16:creationId xmlns:a16="http://schemas.microsoft.com/office/drawing/2014/main" id="{8538419A-84A3-A2BF-D300-CEE508A43498}"/>
              </a:ext>
            </a:extLst>
          </p:cNvPr>
          <p:cNvSpPr txBox="1">
            <a:spLocks noGrp="1"/>
          </p:cNvSpPr>
          <p:nvPr>
            <p:ph type="ftr" idx="11"/>
          </p:nvPr>
        </p:nvSpPr>
        <p:spPr>
          <a:xfrm>
            <a:off x="9567042" y="6531677"/>
            <a:ext cx="4114800" cy="307736"/>
          </a:xfrm>
          <a:prstGeom prst="rect">
            <a:avLst/>
          </a:prstGeom>
          <a:noFill/>
        </p:spPr>
        <p:txBody>
          <a:bodyPr wrap="square" rtlCol="0">
            <a:spAutoFit/>
          </a:bodyPr>
          <a:lstStyle/>
          <a:p>
            <a:r>
              <a:rPr lang="en-US" sz="1400" i="1" dirty="0">
                <a:solidFill>
                  <a:srgbClr val="FFC000"/>
                </a:solidFill>
              </a:rPr>
              <a:t>Slide </a:t>
            </a:r>
            <a:fld id="{18C81A75-8FD0-4DA0-9FAF-3618E1711803}" type="slidenum">
              <a:rPr lang="en-US" sz="1400" i="1" smtClean="0">
                <a:solidFill>
                  <a:srgbClr val="FFC000"/>
                </a:solidFill>
              </a:rPr>
              <a:t>84</a:t>
            </a:fld>
            <a:r>
              <a:rPr lang="en-US" sz="1400" i="1" dirty="0">
                <a:solidFill>
                  <a:srgbClr val="FFC000"/>
                </a:solidFill>
              </a:rPr>
              <a:t> of 97</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247"/>
        <p:cNvGrpSpPr/>
        <p:nvPr/>
      </p:nvGrpSpPr>
      <p:grpSpPr>
        <a:xfrm>
          <a:off x="0" y="0"/>
          <a:ext cx="0" cy="0"/>
          <a:chOff x="0" y="0"/>
          <a:chExt cx="0" cy="0"/>
        </a:xfrm>
      </p:grpSpPr>
      <p:sp>
        <p:nvSpPr>
          <p:cNvPr id="1248" name="Google Shape;1248;p81"/>
          <p:cNvSpPr/>
          <p:nvPr/>
        </p:nvSpPr>
        <p:spPr>
          <a:xfrm>
            <a:off x="0" y="0"/>
            <a:ext cx="12188952" cy="6858000"/>
          </a:xfrm>
          <a:prstGeom prst="rect">
            <a:avLst/>
          </a:prstGeom>
          <a:gradFill>
            <a:gsLst>
              <a:gs pos="0">
                <a:srgbClr val="F5F7FC"/>
              </a:gs>
              <a:gs pos="74000">
                <a:srgbClr val="A9BEE4"/>
              </a:gs>
              <a:gs pos="83000">
                <a:srgbClr val="A9BEE4"/>
              </a:gs>
              <a:gs pos="100000">
                <a:srgbClr val="C5D3ED"/>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49" name="Google Shape;1249;p81"/>
          <p:cNvSpPr txBox="1">
            <a:spLocks noGrp="1"/>
          </p:cNvSpPr>
          <p:nvPr>
            <p:ph type="title"/>
          </p:nvPr>
        </p:nvSpPr>
        <p:spPr>
          <a:xfrm>
            <a:off x="836676" y="700146"/>
            <a:ext cx="10515600" cy="10785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5400"/>
              <a:buFont typeface="Calibri"/>
              <a:buNone/>
            </a:pPr>
            <a:r>
              <a:rPr lang="en-US" sz="5400" u="sng"/>
              <a:t>Abstract</a:t>
            </a:r>
            <a:endParaRPr/>
          </a:p>
        </p:txBody>
      </p:sp>
      <p:sp>
        <p:nvSpPr>
          <p:cNvPr id="1250" name="Google Shape;1250;p81"/>
          <p:cNvSpPr/>
          <p:nvPr/>
        </p:nvSpPr>
        <p:spPr>
          <a:xfrm>
            <a:off x="669036" y="1677373"/>
            <a:ext cx="10853928" cy="18288"/>
          </a:xfrm>
          <a:custGeom>
            <a:avLst/>
            <a:gdLst/>
            <a:ahLst/>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51" name="Google Shape;1251;p81"/>
          <p:cNvSpPr txBox="1">
            <a:spLocks noGrp="1"/>
          </p:cNvSpPr>
          <p:nvPr>
            <p:ph type="body" idx="1"/>
          </p:nvPr>
        </p:nvSpPr>
        <p:spPr>
          <a:xfrm>
            <a:off x="838200" y="1929384"/>
            <a:ext cx="10514076" cy="442341"/>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200"/>
              <a:buNone/>
            </a:pPr>
            <a:r>
              <a:rPr lang="en-US" sz="2200" u="sng"/>
              <a:t>Question or Purpose:</a:t>
            </a:r>
            <a:endParaRPr/>
          </a:p>
        </p:txBody>
      </p:sp>
      <p:sp>
        <p:nvSpPr>
          <p:cNvPr id="1252" name="Google Shape;1252;p81"/>
          <p:cNvSpPr txBox="1"/>
          <p:nvPr/>
        </p:nvSpPr>
        <p:spPr>
          <a:xfrm>
            <a:off x="836676" y="3199294"/>
            <a:ext cx="10514076" cy="442341"/>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Clr>
                <a:schemeClr val="dk1"/>
              </a:buClr>
              <a:buSzPts val="2200"/>
              <a:buFont typeface="Arial"/>
              <a:buNone/>
            </a:pPr>
            <a:r>
              <a:rPr lang="en-US" sz="2200" u="sng">
                <a:solidFill>
                  <a:schemeClr val="dk1"/>
                </a:solidFill>
                <a:latin typeface="Calibri"/>
                <a:ea typeface="Calibri"/>
                <a:cs typeface="Calibri"/>
                <a:sym typeface="Calibri"/>
              </a:rPr>
              <a:t>The Experimental Design and Methods:</a:t>
            </a:r>
            <a:endParaRPr/>
          </a:p>
        </p:txBody>
      </p:sp>
      <p:sp>
        <p:nvSpPr>
          <p:cNvPr id="1253" name="Google Shape;1253;p81"/>
          <p:cNvSpPr txBox="1"/>
          <p:nvPr/>
        </p:nvSpPr>
        <p:spPr>
          <a:xfrm>
            <a:off x="836676" y="4330444"/>
            <a:ext cx="10514076" cy="442341"/>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Clr>
                <a:schemeClr val="dk1"/>
              </a:buClr>
              <a:buSzPts val="2200"/>
              <a:buFont typeface="Arial"/>
              <a:buNone/>
            </a:pPr>
            <a:r>
              <a:rPr lang="en-US" sz="2200" u="sng">
                <a:solidFill>
                  <a:schemeClr val="dk1"/>
                </a:solidFill>
                <a:latin typeface="Calibri"/>
                <a:ea typeface="Calibri"/>
                <a:cs typeface="Calibri"/>
                <a:sym typeface="Calibri"/>
              </a:rPr>
              <a:t>The Major Findings:</a:t>
            </a:r>
            <a:endParaRPr/>
          </a:p>
        </p:txBody>
      </p:sp>
      <p:sp>
        <p:nvSpPr>
          <p:cNvPr id="1254" name="Google Shape;1254;p81"/>
          <p:cNvSpPr txBox="1"/>
          <p:nvPr/>
        </p:nvSpPr>
        <p:spPr>
          <a:xfrm>
            <a:off x="836676" y="5604184"/>
            <a:ext cx="10514076" cy="442341"/>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Clr>
                <a:schemeClr val="dk1"/>
              </a:buClr>
              <a:buSzPts val="2200"/>
              <a:buFont typeface="Arial"/>
              <a:buNone/>
            </a:pPr>
            <a:r>
              <a:rPr lang="en-US" sz="2200" u="sng">
                <a:solidFill>
                  <a:schemeClr val="dk1"/>
                </a:solidFill>
                <a:latin typeface="Calibri"/>
                <a:ea typeface="Calibri"/>
                <a:cs typeface="Calibri"/>
                <a:sym typeface="Calibri"/>
              </a:rPr>
              <a:t>Summary of Interpretations and Conclusions:</a:t>
            </a:r>
            <a:endParaRPr/>
          </a:p>
        </p:txBody>
      </p:sp>
      <p:sp>
        <p:nvSpPr>
          <p:cNvPr id="5" name="Footer Placeholder 4">
            <a:extLst>
              <a:ext uri="{FF2B5EF4-FFF2-40B4-BE49-F238E27FC236}">
                <a16:creationId xmlns:a16="http://schemas.microsoft.com/office/drawing/2014/main" id="{FC0A13ED-BE1E-1B6B-13BF-D43981F2E860}"/>
              </a:ext>
            </a:extLst>
          </p:cNvPr>
          <p:cNvSpPr txBox="1">
            <a:spLocks noGrp="1"/>
          </p:cNvSpPr>
          <p:nvPr>
            <p:ph type="ftr" idx="11"/>
          </p:nvPr>
        </p:nvSpPr>
        <p:spPr>
          <a:xfrm>
            <a:off x="9598573" y="6563074"/>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85</a:t>
            </a:fld>
            <a:r>
              <a:rPr lang="en-US" sz="1400" i="1" dirty="0">
                <a:solidFill>
                  <a:schemeClr val="tx1"/>
                </a:solidFill>
              </a:rPr>
              <a:t> of 97</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259"/>
        <p:cNvGrpSpPr/>
        <p:nvPr/>
      </p:nvGrpSpPr>
      <p:grpSpPr>
        <a:xfrm>
          <a:off x="0" y="0"/>
          <a:ext cx="0" cy="0"/>
          <a:chOff x="0" y="0"/>
          <a:chExt cx="0" cy="0"/>
        </a:xfrm>
      </p:grpSpPr>
      <p:sp>
        <p:nvSpPr>
          <p:cNvPr id="1260" name="Google Shape;1260;p82"/>
          <p:cNvSpPr txBox="1"/>
          <p:nvPr/>
        </p:nvSpPr>
        <p:spPr>
          <a:xfrm>
            <a:off x="781665" y="517525"/>
            <a:ext cx="10515600" cy="1325563"/>
          </a:xfrm>
          <a:prstGeom prst="rect">
            <a:avLst/>
          </a:prstGeom>
          <a:noFill/>
          <a:ln>
            <a:noFill/>
          </a:ln>
        </p:spPr>
        <p:txBody>
          <a:bodyPr spcFirstLastPara="1" wrap="square" lIns="91425" tIns="45700" rIns="91425" bIns="45700" anchor="ctr" anchorCtr="0">
            <a:normAutofit/>
          </a:bodyPr>
          <a:lstStyle/>
          <a:p>
            <a:pPr marL="0" marR="0" lvl="0" indent="0" algn="l" rtl="0">
              <a:lnSpc>
                <a:spcPct val="90000"/>
              </a:lnSpc>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Example Abstract (written as a class)</a:t>
            </a:r>
            <a:endParaRPr/>
          </a:p>
        </p:txBody>
      </p:sp>
      <p:sp>
        <p:nvSpPr>
          <p:cNvPr id="1261" name="Google Shape;1261;p82"/>
          <p:cNvSpPr txBox="1">
            <a:spLocks noGrp="1"/>
          </p:cNvSpPr>
          <p:nvPr>
            <p:ph type="body" idx="1"/>
          </p:nvPr>
        </p:nvSpPr>
        <p:spPr>
          <a:xfrm>
            <a:off x="838200" y="1665851"/>
            <a:ext cx="10515600" cy="4351338"/>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2400"/>
              <a:buNone/>
            </a:pPr>
            <a:endParaRPr sz="2400"/>
          </a:p>
          <a:p>
            <a:pPr marL="0" lvl="0" indent="0" algn="l" rtl="0">
              <a:lnSpc>
                <a:spcPct val="100000"/>
              </a:lnSpc>
              <a:spcBef>
                <a:spcPts val="0"/>
              </a:spcBef>
              <a:spcAft>
                <a:spcPts val="0"/>
              </a:spcAft>
              <a:buClr>
                <a:schemeClr val="dk1"/>
              </a:buClr>
              <a:buSzPts val="2400"/>
              <a:buNone/>
            </a:pPr>
            <a:r>
              <a:rPr lang="en-US" sz="2400"/>
              <a:t>This study is investigating the impacts of pH on microbial predator-prey interactions. </a:t>
            </a:r>
            <a:r>
              <a:rPr lang="en-US" sz="2400" i="1"/>
              <a:t>Tetrahymena vorax </a:t>
            </a:r>
            <a:r>
              <a:rPr lang="en-US" sz="2400"/>
              <a:t> and </a:t>
            </a:r>
            <a:r>
              <a:rPr lang="en-US" sz="2400" i="1"/>
              <a:t>Tetrahymena thermophila </a:t>
            </a:r>
            <a:r>
              <a:rPr lang="en-US" sz="2400"/>
              <a:t>were used to simulate the interactions. Three different pH’s were used to explore these impacts: 6.5, 7.0, and 7.5. It was found that the basic environments impacted the predation time for </a:t>
            </a:r>
            <a:r>
              <a:rPr lang="en-US" sz="2400" i="1"/>
              <a:t>T. vorax</a:t>
            </a:r>
            <a:r>
              <a:rPr lang="en-US" sz="2400"/>
              <a:t> and that acidic environments did not. A p-value of 0.0001 has shown that the data is significant. It is found that these results do not support the hypothesis that acidic environments would lead to changes in predation time. These findings suggest that acidic environments are not impacting microbial predator-prey interactions. However, future studies should investigate these impacts on other organisms, such bacteria or amoebas. </a:t>
            </a:r>
            <a:endParaRPr sz="2400"/>
          </a:p>
        </p:txBody>
      </p:sp>
      <p:sp>
        <p:nvSpPr>
          <p:cNvPr id="5" name="Footer Placeholder 4">
            <a:extLst>
              <a:ext uri="{FF2B5EF4-FFF2-40B4-BE49-F238E27FC236}">
                <a16:creationId xmlns:a16="http://schemas.microsoft.com/office/drawing/2014/main" id="{EBFDC7F5-373C-C3F9-7ACE-36CAF5D41CAA}"/>
              </a:ext>
            </a:extLst>
          </p:cNvPr>
          <p:cNvSpPr txBox="1">
            <a:spLocks noGrp="1"/>
          </p:cNvSpPr>
          <p:nvPr>
            <p:ph type="ftr" idx="11"/>
          </p:nvPr>
        </p:nvSpPr>
        <p:spPr>
          <a:xfrm>
            <a:off x="956704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86</a:t>
            </a:fld>
            <a:r>
              <a:rPr lang="en-US" sz="1400" i="1" dirty="0">
                <a:solidFill>
                  <a:schemeClr val="tx1"/>
                </a:solidFill>
              </a:rPr>
              <a:t> of 97</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gradFill>
          <a:gsLst>
            <a:gs pos="0">
              <a:srgbClr val="F5F7FC"/>
            </a:gs>
            <a:gs pos="74000">
              <a:srgbClr val="A9BEE4"/>
            </a:gs>
            <a:gs pos="83000">
              <a:srgbClr val="A9BEE4"/>
            </a:gs>
            <a:gs pos="100000">
              <a:srgbClr val="C5D3ED"/>
            </a:gs>
          </a:gsLst>
          <a:lin ang="5400000" scaled="0"/>
        </a:gradFill>
        <a:effectLst/>
      </p:bgPr>
    </p:bg>
    <p:spTree>
      <p:nvGrpSpPr>
        <p:cNvPr id="1" name="Shape 1265"/>
        <p:cNvGrpSpPr/>
        <p:nvPr/>
      </p:nvGrpSpPr>
      <p:grpSpPr>
        <a:xfrm>
          <a:off x="0" y="0"/>
          <a:ext cx="0" cy="0"/>
          <a:chOff x="0" y="0"/>
          <a:chExt cx="0" cy="0"/>
        </a:xfrm>
      </p:grpSpPr>
      <p:sp>
        <p:nvSpPr>
          <p:cNvPr id="1266" name="Google Shape;1266;p83"/>
          <p:cNvSpPr txBox="1">
            <a:spLocks noGrp="1"/>
          </p:cNvSpPr>
          <p:nvPr>
            <p:ph type="title"/>
          </p:nvPr>
        </p:nvSpPr>
        <p:spPr>
          <a:xfrm>
            <a:off x="0" y="1270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u="sng"/>
              <a:t>Works Cited</a:t>
            </a:r>
            <a:endParaRPr/>
          </a:p>
        </p:txBody>
      </p:sp>
      <p:sp>
        <p:nvSpPr>
          <p:cNvPr id="1267" name="Google Shape;1267;p83"/>
          <p:cNvSpPr txBox="1">
            <a:spLocks noGrp="1"/>
          </p:cNvSpPr>
          <p:nvPr>
            <p:ph type="body" idx="1"/>
          </p:nvPr>
        </p:nvSpPr>
        <p:spPr>
          <a:xfrm>
            <a:off x="0" y="1323974"/>
            <a:ext cx="12192000" cy="5534025"/>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rgbClr val="222222"/>
              </a:buClr>
              <a:buSzPts val="2000"/>
              <a:buNone/>
            </a:pPr>
            <a:r>
              <a:rPr lang="en-US" sz="2000" b="0" i="0" dirty="0" err="1">
                <a:solidFill>
                  <a:srgbClr val="222222"/>
                </a:solidFill>
              </a:rPr>
              <a:t>Baratta</a:t>
            </a:r>
            <a:r>
              <a:rPr lang="en-US" sz="2000" b="0" i="0" dirty="0">
                <a:solidFill>
                  <a:srgbClr val="222222"/>
                </a:solidFill>
              </a:rPr>
              <a:t>, A. M., Rathod, R. S., </a:t>
            </a:r>
            <a:r>
              <a:rPr lang="en-US" sz="2000" b="0" i="0" dirty="0" err="1">
                <a:solidFill>
                  <a:srgbClr val="222222"/>
                </a:solidFill>
              </a:rPr>
              <a:t>Plasil</a:t>
            </a:r>
            <a:r>
              <a:rPr lang="en-US" sz="2000" b="0" i="0" dirty="0">
                <a:solidFill>
                  <a:srgbClr val="222222"/>
                </a:solidFill>
              </a:rPr>
              <a:t>, S. L., Seth, A., &amp; </a:t>
            </a:r>
            <a:r>
              <a:rPr lang="en-US" sz="2000" b="0" i="0" dirty="0" err="1">
                <a:solidFill>
                  <a:srgbClr val="222222"/>
                </a:solidFill>
              </a:rPr>
              <a:t>Homanics</a:t>
            </a:r>
            <a:r>
              <a:rPr lang="en-US" sz="2000" b="0" i="0" dirty="0">
                <a:solidFill>
                  <a:srgbClr val="222222"/>
                </a:solidFill>
              </a:rPr>
              <a:t>, G. E. (2021). Exposure to drugs of abuse induce effects that persist across generations. In </a:t>
            </a:r>
            <a:r>
              <a:rPr lang="en-US" sz="2000" b="0" i="1" dirty="0">
                <a:solidFill>
                  <a:srgbClr val="222222"/>
                </a:solidFill>
              </a:rPr>
              <a:t>International review of neurobiology</a:t>
            </a:r>
            <a:r>
              <a:rPr lang="en-US" sz="2000" b="0" i="0" dirty="0">
                <a:solidFill>
                  <a:srgbClr val="222222"/>
                </a:solidFill>
              </a:rPr>
              <a:t> (Vol. 156, pp. 217-277). Academic Press.</a:t>
            </a:r>
            <a:endParaRPr dirty="0"/>
          </a:p>
          <a:p>
            <a:pPr marL="228600" lvl="0" indent="-228600" algn="l" rtl="0">
              <a:lnSpc>
                <a:spcPct val="90000"/>
              </a:lnSpc>
              <a:spcBef>
                <a:spcPts val="1000"/>
              </a:spcBef>
              <a:spcAft>
                <a:spcPts val="0"/>
              </a:spcAft>
              <a:buClr>
                <a:srgbClr val="222222"/>
              </a:buClr>
              <a:buSzPts val="2000"/>
              <a:buNone/>
            </a:pPr>
            <a:r>
              <a:rPr lang="en-US" sz="2000" b="0" i="0" dirty="0" err="1">
                <a:solidFill>
                  <a:srgbClr val="222222"/>
                </a:solidFill>
              </a:rPr>
              <a:t>Caldeira</a:t>
            </a:r>
            <a:r>
              <a:rPr lang="en-US" sz="2000" b="0" i="0" dirty="0">
                <a:solidFill>
                  <a:srgbClr val="222222"/>
                </a:solidFill>
              </a:rPr>
              <a:t>, K., </a:t>
            </a:r>
            <a:r>
              <a:rPr lang="en-US" sz="2000" b="0" i="0" dirty="0" err="1">
                <a:solidFill>
                  <a:srgbClr val="222222"/>
                </a:solidFill>
              </a:rPr>
              <a:t>Wickett</a:t>
            </a:r>
            <a:r>
              <a:rPr lang="en-US" sz="2000" b="0" i="0" dirty="0">
                <a:solidFill>
                  <a:srgbClr val="222222"/>
                </a:solidFill>
              </a:rPr>
              <a:t>, M. Anthropogenic carbon and ocean </a:t>
            </a:r>
            <a:r>
              <a:rPr lang="en-US" sz="2000" b="0" i="0" dirty="0" err="1">
                <a:solidFill>
                  <a:srgbClr val="222222"/>
                </a:solidFill>
              </a:rPr>
              <a:t>pH.</a:t>
            </a:r>
            <a:r>
              <a:rPr lang="en-US" sz="2000" b="0" i="0" dirty="0">
                <a:solidFill>
                  <a:srgbClr val="222222"/>
                </a:solidFill>
              </a:rPr>
              <a:t> </a:t>
            </a:r>
            <a:r>
              <a:rPr lang="en-US" sz="2000" b="0" i="1" dirty="0">
                <a:solidFill>
                  <a:srgbClr val="222222"/>
                </a:solidFill>
              </a:rPr>
              <a:t>Nature</a:t>
            </a:r>
            <a:r>
              <a:rPr lang="en-US" sz="2000" b="0" i="0" dirty="0">
                <a:solidFill>
                  <a:srgbClr val="222222"/>
                </a:solidFill>
              </a:rPr>
              <a:t> </a:t>
            </a:r>
            <a:r>
              <a:rPr lang="en-US" sz="2000" b="1" i="0" dirty="0">
                <a:solidFill>
                  <a:srgbClr val="222222"/>
                </a:solidFill>
              </a:rPr>
              <a:t>425</a:t>
            </a:r>
            <a:r>
              <a:rPr lang="en-US" sz="2000" b="0" i="0" dirty="0">
                <a:solidFill>
                  <a:srgbClr val="222222"/>
                </a:solidFill>
              </a:rPr>
              <a:t>, 365 (2003). </a:t>
            </a:r>
            <a:r>
              <a:rPr lang="en-US" sz="2000" b="0" i="0" u="sng" dirty="0">
                <a:solidFill>
                  <a:srgbClr val="222222"/>
                </a:solidFill>
                <a:hlinkClick r:id="rId3">
                  <a:extLst>
                    <a:ext uri="{A12FA001-AC4F-418D-AE19-62706E023703}">
                      <ahyp:hlinkClr xmlns:ahyp="http://schemas.microsoft.com/office/drawing/2018/hyperlinkcolor" val="tx"/>
                    </a:ext>
                  </a:extLst>
                </a:hlinkClick>
              </a:rPr>
              <a:t>https://doi.org/10.1038/425365a</a:t>
            </a:r>
            <a:endParaRPr sz="2000" b="0" i="0" dirty="0">
              <a:solidFill>
                <a:srgbClr val="222222"/>
              </a:solidFill>
            </a:endParaRPr>
          </a:p>
          <a:p>
            <a:pPr marL="228600" lvl="0" indent="-228600" algn="l" rtl="0">
              <a:lnSpc>
                <a:spcPct val="90000"/>
              </a:lnSpc>
              <a:spcBef>
                <a:spcPts val="1000"/>
              </a:spcBef>
              <a:spcAft>
                <a:spcPts val="0"/>
              </a:spcAft>
              <a:buClr>
                <a:srgbClr val="222222"/>
              </a:buClr>
              <a:buSzPts val="2000"/>
              <a:buNone/>
            </a:pPr>
            <a:r>
              <a:rPr lang="en-US" sz="2000" b="0" i="0" dirty="0" err="1">
                <a:solidFill>
                  <a:srgbClr val="222222"/>
                </a:solidFill>
              </a:rPr>
              <a:t>Gibling</a:t>
            </a:r>
            <a:r>
              <a:rPr lang="en-US" sz="2000" b="0" i="0" dirty="0">
                <a:solidFill>
                  <a:srgbClr val="222222"/>
                </a:solidFill>
              </a:rPr>
              <a:t>, M. R. (2018). River systems and the </a:t>
            </a:r>
            <a:r>
              <a:rPr lang="en-US" sz="2000" b="0" i="0" dirty="0" err="1">
                <a:solidFill>
                  <a:srgbClr val="222222"/>
                </a:solidFill>
              </a:rPr>
              <a:t>anthropocene</a:t>
            </a:r>
            <a:r>
              <a:rPr lang="en-US" sz="2000" b="0" i="0" dirty="0">
                <a:solidFill>
                  <a:srgbClr val="222222"/>
                </a:solidFill>
              </a:rPr>
              <a:t>: A late </a:t>
            </a:r>
            <a:r>
              <a:rPr lang="en-US" sz="2000" b="0" i="0" dirty="0" err="1">
                <a:solidFill>
                  <a:srgbClr val="222222"/>
                </a:solidFill>
              </a:rPr>
              <a:t>pleistocene</a:t>
            </a:r>
            <a:r>
              <a:rPr lang="en-US" sz="2000" b="0" i="0" dirty="0">
                <a:solidFill>
                  <a:srgbClr val="222222"/>
                </a:solidFill>
              </a:rPr>
              <a:t> and Holocene timeline for human influence. </a:t>
            </a:r>
            <a:r>
              <a:rPr lang="en-US" sz="2000" b="0" i="1" dirty="0">
                <a:solidFill>
                  <a:srgbClr val="222222"/>
                </a:solidFill>
              </a:rPr>
              <a:t>Quaternary</a:t>
            </a:r>
            <a:r>
              <a:rPr lang="en-US" sz="2000" b="0" i="0" dirty="0">
                <a:solidFill>
                  <a:srgbClr val="222222"/>
                </a:solidFill>
              </a:rPr>
              <a:t>, </a:t>
            </a:r>
            <a:r>
              <a:rPr lang="en-US" sz="2000" b="0" i="1" dirty="0">
                <a:solidFill>
                  <a:srgbClr val="222222"/>
                </a:solidFill>
              </a:rPr>
              <a:t>1</a:t>
            </a:r>
            <a:r>
              <a:rPr lang="en-US" sz="2000" b="0" i="0" dirty="0">
                <a:solidFill>
                  <a:srgbClr val="222222"/>
                </a:solidFill>
              </a:rPr>
              <a:t>(3), 21.</a:t>
            </a:r>
            <a:endParaRPr dirty="0"/>
          </a:p>
          <a:p>
            <a:pPr marL="228600" lvl="0" indent="-228600" algn="l" rtl="0">
              <a:lnSpc>
                <a:spcPct val="90000"/>
              </a:lnSpc>
              <a:spcBef>
                <a:spcPts val="1000"/>
              </a:spcBef>
              <a:spcAft>
                <a:spcPts val="0"/>
              </a:spcAft>
              <a:buClr>
                <a:srgbClr val="222222"/>
              </a:buClr>
              <a:buSzPts val="2000"/>
              <a:buNone/>
            </a:pPr>
            <a:r>
              <a:rPr lang="en-US" sz="2000" b="0" i="0" dirty="0" err="1">
                <a:solidFill>
                  <a:srgbClr val="222222"/>
                </a:solidFill>
              </a:rPr>
              <a:t>Grønlien</a:t>
            </a:r>
            <a:r>
              <a:rPr lang="en-US" sz="2000" b="0" i="0" dirty="0">
                <a:solidFill>
                  <a:srgbClr val="222222"/>
                </a:solidFill>
              </a:rPr>
              <a:t>, H. K., Berg, T., &amp; </a:t>
            </a:r>
            <a:r>
              <a:rPr lang="en-US" sz="2000" b="0" i="0" dirty="0" err="1">
                <a:solidFill>
                  <a:srgbClr val="222222"/>
                </a:solidFill>
              </a:rPr>
              <a:t>Løvlie</a:t>
            </a:r>
            <a:r>
              <a:rPr lang="en-US" sz="2000" b="0" i="0" dirty="0">
                <a:solidFill>
                  <a:srgbClr val="222222"/>
                </a:solidFill>
              </a:rPr>
              <a:t>, A. M. (2002). In the polymorphic ciliate Tetrahymena </a:t>
            </a:r>
            <a:r>
              <a:rPr lang="en-US" sz="2000" b="0" i="0" dirty="0" err="1">
                <a:solidFill>
                  <a:srgbClr val="222222"/>
                </a:solidFill>
              </a:rPr>
              <a:t>vorax</a:t>
            </a:r>
            <a:r>
              <a:rPr lang="en-US" sz="2000" b="0" i="0" dirty="0">
                <a:solidFill>
                  <a:srgbClr val="222222"/>
                </a:solidFill>
              </a:rPr>
              <a:t>, the non-selective phagocytosis seen in </a:t>
            </a:r>
            <a:r>
              <a:rPr lang="en-US" sz="2000" b="0" i="0" dirty="0" err="1">
                <a:solidFill>
                  <a:srgbClr val="222222"/>
                </a:solidFill>
              </a:rPr>
              <a:t>microstomes</a:t>
            </a:r>
            <a:r>
              <a:rPr lang="en-US" sz="2000" b="0" i="0" dirty="0">
                <a:solidFill>
                  <a:srgbClr val="222222"/>
                </a:solidFill>
              </a:rPr>
              <a:t> changes to a highly selective process in </a:t>
            </a:r>
            <a:r>
              <a:rPr lang="en-US" sz="2000" b="0" i="0" dirty="0" err="1">
                <a:solidFill>
                  <a:srgbClr val="222222"/>
                </a:solidFill>
              </a:rPr>
              <a:t>macrostomes</a:t>
            </a:r>
            <a:r>
              <a:rPr lang="en-US" sz="2000" b="0" i="0" dirty="0">
                <a:solidFill>
                  <a:srgbClr val="222222"/>
                </a:solidFill>
              </a:rPr>
              <a:t>. </a:t>
            </a:r>
            <a:r>
              <a:rPr lang="en-US" sz="2000" b="0" i="1" dirty="0">
                <a:solidFill>
                  <a:srgbClr val="222222"/>
                </a:solidFill>
              </a:rPr>
              <a:t>Journal of Experimental Biology</a:t>
            </a:r>
            <a:r>
              <a:rPr lang="en-US" sz="2000" b="0" i="0" dirty="0">
                <a:solidFill>
                  <a:srgbClr val="222222"/>
                </a:solidFill>
              </a:rPr>
              <a:t>, </a:t>
            </a:r>
            <a:r>
              <a:rPr lang="en-US" sz="2000" b="0" i="1" dirty="0">
                <a:solidFill>
                  <a:srgbClr val="222222"/>
                </a:solidFill>
              </a:rPr>
              <a:t>205</a:t>
            </a:r>
            <a:r>
              <a:rPr lang="en-US" sz="2000" b="0" i="0" dirty="0">
                <a:solidFill>
                  <a:srgbClr val="222222"/>
                </a:solidFill>
              </a:rPr>
              <a:t>(14), 2089-2097.</a:t>
            </a:r>
            <a:endParaRPr dirty="0"/>
          </a:p>
          <a:p>
            <a:pPr marL="228600" lvl="0" indent="-228600" algn="l" rtl="0">
              <a:lnSpc>
                <a:spcPct val="90000"/>
              </a:lnSpc>
              <a:spcBef>
                <a:spcPts val="1000"/>
              </a:spcBef>
              <a:spcAft>
                <a:spcPts val="0"/>
              </a:spcAft>
              <a:buClr>
                <a:schemeClr val="dk1"/>
              </a:buClr>
              <a:buSzPts val="2000"/>
              <a:buNone/>
            </a:pPr>
            <a:r>
              <a:rPr lang="en-US" sz="2000" dirty="0" err="1"/>
              <a:t>MadeUpAuthor</a:t>
            </a:r>
            <a:r>
              <a:rPr lang="en-US" sz="2000" dirty="0"/>
              <a:t>…. 2099…</a:t>
            </a:r>
            <a:endParaRPr sz="2000" i="1" dirty="0"/>
          </a:p>
          <a:p>
            <a:pPr marL="228600" lvl="0" indent="-228600" algn="l" rtl="0">
              <a:lnSpc>
                <a:spcPct val="90000"/>
              </a:lnSpc>
              <a:spcBef>
                <a:spcPts val="1000"/>
              </a:spcBef>
              <a:spcAft>
                <a:spcPts val="0"/>
              </a:spcAft>
              <a:buClr>
                <a:srgbClr val="222222"/>
              </a:buClr>
              <a:buSzPts val="2000"/>
              <a:buNone/>
            </a:pPr>
            <a:r>
              <a:rPr lang="en-US" sz="2000" b="0" i="0" dirty="0">
                <a:solidFill>
                  <a:srgbClr val="222222"/>
                </a:solidFill>
              </a:rPr>
              <a:t>Smith-Somerville, H. E., Hardman, J. K., </a:t>
            </a:r>
            <a:r>
              <a:rPr lang="en-US" sz="2000" b="0" i="0" dirty="0" err="1">
                <a:solidFill>
                  <a:srgbClr val="222222"/>
                </a:solidFill>
              </a:rPr>
              <a:t>Timkovich</a:t>
            </a:r>
            <a:r>
              <a:rPr lang="en-US" sz="2000" b="0" i="0" dirty="0">
                <a:solidFill>
                  <a:srgbClr val="222222"/>
                </a:solidFill>
              </a:rPr>
              <a:t>, R., Ray, W. J., Rose, K. E., Ryals, P. E., ... &amp; </a:t>
            </a:r>
            <a:r>
              <a:rPr lang="en-US" sz="2000" b="0" i="0" dirty="0" err="1">
                <a:solidFill>
                  <a:srgbClr val="222222"/>
                </a:solidFill>
              </a:rPr>
              <a:t>Buhse</a:t>
            </a:r>
            <a:r>
              <a:rPr lang="en-US" sz="2000" b="0" i="0" dirty="0">
                <a:solidFill>
                  <a:srgbClr val="222222"/>
                </a:solidFill>
              </a:rPr>
              <a:t> Jr, H. E. (2000). A complex of iron and nucleic acid catabolites is a signal that triggers differentiation in a freshwater protozoan. </a:t>
            </a:r>
            <a:r>
              <a:rPr lang="en-US" sz="2000" b="0" i="1" dirty="0">
                <a:solidFill>
                  <a:srgbClr val="222222"/>
                </a:solidFill>
              </a:rPr>
              <a:t>Proceedings of the National Academy of Sciences</a:t>
            </a:r>
            <a:r>
              <a:rPr lang="en-US" sz="2000" b="0" i="0" dirty="0">
                <a:solidFill>
                  <a:srgbClr val="222222"/>
                </a:solidFill>
              </a:rPr>
              <a:t>, </a:t>
            </a:r>
            <a:r>
              <a:rPr lang="en-US" sz="2000" b="0" i="1" dirty="0">
                <a:solidFill>
                  <a:srgbClr val="222222"/>
                </a:solidFill>
              </a:rPr>
              <a:t>97</a:t>
            </a:r>
            <a:r>
              <a:rPr lang="en-US" sz="2000" b="0" i="0" dirty="0">
                <a:solidFill>
                  <a:srgbClr val="222222"/>
                </a:solidFill>
              </a:rPr>
              <a:t>(13), 7325-7330.</a:t>
            </a:r>
            <a:endParaRPr sz="2000" dirty="0"/>
          </a:p>
          <a:p>
            <a:pPr marL="0" lvl="0" indent="0" algn="l" rtl="0">
              <a:lnSpc>
                <a:spcPct val="90000"/>
              </a:lnSpc>
              <a:spcBef>
                <a:spcPts val="1000"/>
              </a:spcBef>
              <a:spcAft>
                <a:spcPts val="0"/>
              </a:spcAft>
              <a:buClr>
                <a:schemeClr val="dk1"/>
              </a:buClr>
              <a:buSzPts val="2800"/>
              <a:buNone/>
            </a:pPr>
            <a:endParaRPr sz="2800" dirty="0"/>
          </a:p>
          <a:p>
            <a:pPr marL="0" lvl="0" indent="0" algn="l" rtl="0">
              <a:lnSpc>
                <a:spcPct val="90000"/>
              </a:lnSpc>
              <a:spcBef>
                <a:spcPts val="1000"/>
              </a:spcBef>
              <a:spcAft>
                <a:spcPts val="0"/>
              </a:spcAft>
              <a:buClr>
                <a:srgbClr val="2D3B45"/>
              </a:buClr>
              <a:buSzPts val="1600"/>
              <a:buNone/>
            </a:pPr>
            <a:r>
              <a:rPr lang="en-US" sz="1600" b="0" i="1" dirty="0">
                <a:solidFill>
                  <a:srgbClr val="2D3B45"/>
                </a:solidFill>
                <a:latin typeface="Lato"/>
                <a:ea typeface="Lato"/>
                <a:cs typeface="Lato"/>
                <a:sym typeface="Lato"/>
              </a:rPr>
              <a:t>Some information presented here was adapted from the 'How to Write' Guide from Bates College, found here: </a:t>
            </a:r>
            <a:r>
              <a:rPr lang="en-US" sz="1600" b="0" i="1" u="sng" dirty="0">
                <a:solidFill>
                  <a:srgbClr val="2D3B45"/>
                </a:solidFill>
                <a:latin typeface="Lato"/>
                <a:ea typeface="Lato"/>
                <a:cs typeface="Lato"/>
                <a:sym typeface="Lato"/>
                <a:hlinkClick r:id="rId4">
                  <a:extLst>
                    <a:ext uri="{A12FA001-AC4F-418D-AE19-62706E023703}">
                      <ahyp:hlinkClr xmlns:ahyp="http://schemas.microsoft.com/office/drawing/2018/hyperlinkcolor" val="tx"/>
                    </a:ext>
                  </a:extLst>
                </a:hlinkClick>
              </a:rPr>
              <a:t>https://www.bates.edu/biology/files/2010/06/How-to-Write-Guide-v10-2014.pdf</a:t>
            </a:r>
            <a:endParaRPr dirty="0"/>
          </a:p>
          <a:p>
            <a:pPr marL="228600" lvl="0" indent="-50800" algn="l" rtl="0">
              <a:lnSpc>
                <a:spcPct val="90000"/>
              </a:lnSpc>
              <a:spcBef>
                <a:spcPts val="1000"/>
              </a:spcBef>
              <a:spcAft>
                <a:spcPts val="0"/>
              </a:spcAft>
              <a:buClr>
                <a:schemeClr val="dk1"/>
              </a:buClr>
              <a:buSzPts val="2800"/>
              <a:buNone/>
            </a:pPr>
            <a:endParaRPr dirty="0"/>
          </a:p>
        </p:txBody>
      </p:sp>
      <p:sp>
        <p:nvSpPr>
          <p:cNvPr id="5" name="Footer Placeholder 4">
            <a:extLst>
              <a:ext uri="{FF2B5EF4-FFF2-40B4-BE49-F238E27FC236}">
                <a16:creationId xmlns:a16="http://schemas.microsoft.com/office/drawing/2014/main" id="{AA31E57C-C6BB-389F-21D0-0BE56DEE8ABD}"/>
              </a:ext>
            </a:extLst>
          </p:cNvPr>
          <p:cNvSpPr txBox="1">
            <a:spLocks noGrp="1"/>
          </p:cNvSpPr>
          <p:nvPr>
            <p:ph type="ftr" idx="11"/>
          </p:nvPr>
        </p:nvSpPr>
        <p:spPr>
          <a:xfrm>
            <a:off x="9577552" y="6521569"/>
            <a:ext cx="4114800" cy="307736"/>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87</a:t>
            </a:fld>
            <a:r>
              <a:rPr lang="en-US" sz="1400" i="1" dirty="0">
                <a:solidFill>
                  <a:schemeClr val="tx1"/>
                </a:solidFill>
              </a:rPr>
              <a:t> of 97</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2"/>
          <p:cNvSpPr txBox="1">
            <a:spLocks noGrp="1"/>
          </p:cNvSpPr>
          <p:nvPr>
            <p:ph type="title"/>
          </p:nvPr>
        </p:nvSpPr>
        <p:spPr>
          <a:xfrm>
            <a:off x="4362450" y="346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Today’s Agenda:</a:t>
            </a:r>
            <a:endParaRPr dirty="0"/>
          </a:p>
        </p:txBody>
      </p:sp>
      <p:sp>
        <p:nvSpPr>
          <p:cNvPr id="404" name="Google Shape;404;p2"/>
          <p:cNvSpPr txBox="1">
            <a:spLocks noGrp="1"/>
          </p:cNvSpPr>
          <p:nvPr>
            <p:ph type="body" idx="1"/>
          </p:nvPr>
        </p:nvSpPr>
        <p:spPr>
          <a:xfrm>
            <a:off x="4467224" y="1151635"/>
            <a:ext cx="7419975" cy="539203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solidFill>
                  <a:schemeClr val="tx1"/>
                </a:solidFill>
              </a:rPr>
              <a:t>Introduction to CUREs and </a:t>
            </a:r>
            <a:r>
              <a:rPr lang="en-US" i="1" dirty="0">
                <a:solidFill>
                  <a:schemeClr val="tx1"/>
                </a:solidFill>
              </a:rPr>
              <a:t>Tetrahymena </a:t>
            </a:r>
            <a:r>
              <a:rPr lang="en-US" dirty="0">
                <a:solidFill>
                  <a:schemeClr val="tx1"/>
                </a:solidFill>
              </a:rPr>
              <a:t>CURE project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‘CURE project brainstorming and identifying variables’ (10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Perform</a:t>
            </a:r>
            <a:r>
              <a:rPr lang="en-US" i="1" dirty="0">
                <a:solidFill>
                  <a:schemeClr val="tx1"/>
                </a:solidFill>
              </a:rPr>
              <a:t> </a:t>
            </a:r>
            <a:r>
              <a:rPr lang="en-US" dirty="0">
                <a:solidFill>
                  <a:schemeClr val="tx1"/>
                </a:solidFill>
              </a:rPr>
              <a:t>Chemotaxis and Bioconvection (~50 min.) </a:t>
            </a:r>
          </a:p>
          <a:p>
            <a:pPr marL="228600" lvl="0" indent="-228600" algn="l" rtl="0">
              <a:lnSpc>
                <a:spcPct val="90000"/>
              </a:lnSpc>
              <a:spcBef>
                <a:spcPts val="1000"/>
              </a:spcBef>
              <a:spcAft>
                <a:spcPts val="0"/>
              </a:spcAft>
              <a:buClr>
                <a:schemeClr val="dk1"/>
              </a:buClr>
              <a:buSzPts val="2800"/>
              <a:buChar char="•"/>
            </a:pPr>
            <a:r>
              <a:rPr lang="en-US" b="1" dirty="0">
                <a:solidFill>
                  <a:schemeClr val="tx1"/>
                </a:solidFill>
              </a:rPr>
              <a:t>Break (30 min.)</a:t>
            </a: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Perform Osmosis and Phagocytosis (~40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tx1"/>
                </a:solidFill>
              </a:rPr>
              <a:t>Writing Workshop Highlights and Example Report (30 min.)</a:t>
            </a:r>
            <a:endParaRPr dirty="0">
              <a:solidFill>
                <a:schemeClr val="tx1"/>
              </a:solidFill>
            </a:endParaRPr>
          </a:p>
          <a:p>
            <a:pPr marL="228600" lvl="0" indent="-228600" algn="l" rtl="0">
              <a:lnSpc>
                <a:spcPct val="90000"/>
              </a:lnSpc>
              <a:spcBef>
                <a:spcPts val="1000"/>
              </a:spcBef>
              <a:spcAft>
                <a:spcPts val="0"/>
              </a:spcAft>
              <a:buClr>
                <a:schemeClr val="dk1"/>
              </a:buClr>
              <a:buSzPts val="2800"/>
              <a:buChar char="•"/>
            </a:pPr>
            <a:r>
              <a:rPr lang="en-US" dirty="0">
                <a:solidFill>
                  <a:schemeClr val="accent1"/>
                </a:solidFill>
              </a:rPr>
              <a:t>Future Directions and Q+A (10 min.)</a:t>
            </a:r>
            <a:endParaRPr dirty="0">
              <a:solidFill>
                <a:schemeClr val="accent1"/>
              </a:solidFill>
            </a:endParaRPr>
          </a:p>
          <a:p>
            <a:pPr marL="0" lvl="0" indent="0" algn="l" rtl="0">
              <a:lnSpc>
                <a:spcPct val="90000"/>
              </a:lnSpc>
              <a:spcBef>
                <a:spcPts val="1000"/>
              </a:spcBef>
              <a:spcAft>
                <a:spcPts val="0"/>
              </a:spcAft>
              <a:buClr>
                <a:schemeClr val="dk1"/>
              </a:buClr>
              <a:buSzPts val="2800"/>
              <a:buNone/>
            </a:pPr>
            <a:endParaRPr dirty="0"/>
          </a:p>
        </p:txBody>
      </p:sp>
      <p:pic>
        <p:nvPicPr>
          <p:cNvPr id="405" name="Google Shape;405;p2" descr="Glasses on top of a book"/>
          <p:cNvPicPr preferRelativeResize="0"/>
          <p:nvPr/>
        </p:nvPicPr>
        <p:blipFill rotWithShape="1">
          <a:blip r:embed="rId3">
            <a:alphaModFix/>
          </a:blip>
          <a:srcRect l="17064" r="42396" b="-1"/>
          <a:stretch/>
        </p:blipFill>
        <p:spPr>
          <a:xfrm>
            <a:off x="1" y="10"/>
            <a:ext cx="4196496" cy="6857990"/>
          </a:xfrm>
          <a:prstGeom prst="rect">
            <a:avLst/>
          </a:prstGeom>
          <a:noFill/>
          <a:ln>
            <a:noFill/>
          </a:ln>
        </p:spPr>
      </p:pic>
      <p:sp>
        <p:nvSpPr>
          <p:cNvPr id="6" name="Footer Placeholder 4">
            <a:extLst>
              <a:ext uri="{FF2B5EF4-FFF2-40B4-BE49-F238E27FC236}">
                <a16:creationId xmlns:a16="http://schemas.microsoft.com/office/drawing/2014/main" id="{E4D77E71-8E35-C108-A156-4F66862FCFD2}"/>
              </a:ext>
            </a:extLst>
          </p:cNvPr>
          <p:cNvSpPr txBox="1">
            <a:spLocks noGrp="1"/>
          </p:cNvSpPr>
          <p:nvPr>
            <p:ph type="ftr" idx="11"/>
          </p:nvPr>
        </p:nvSpPr>
        <p:spPr>
          <a:xfrm>
            <a:off x="9620250" y="6515375"/>
            <a:ext cx="4114800" cy="307975"/>
          </a:xfrm>
          <a:prstGeom prst="rect">
            <a:avLst/>
          </a:prstGeom>
          <a:noFill/>
        </p:spPr>
        <p:txBody>
          <a:bodyPr wrap="square" rtlCol="0">
            <a:spAutoFit/>
          </a:bodyPr>
          <a:lstStyle/>
          <a:p>
            <a:r>
              <a:rPr lang="en-US" sz="1400" i="1" dirty="0">
                <a:solidFill>
                  <a:schemeClr val="tx1"/>
                </a:solidFill>
              </a:rPr>
              <a:t>Slide </a:t>
            </a:r>
            <a:fld id="{18C81A75-8FD0-4DA0-9FAF-3618E1711803}" type="slidenum">
              <a:rPr lang="en-US" sz="1400" i="1" smtClean="0">
                <a:solidFill>
                  <a:schemeClr val="tx1"/>
                </a:solidFill>
              </a:rPr>
              <a:t>88</a:t>
            </a:fld>
            <a:r>
              <a:rPr lang="en-US" sz="1400" i="1" dirty="0">
                <a:solidFill>
                  <a:schemeClr val="tx1"/>
                </a:solidFill>
              </a:rPr>
              <a:t> of 97</a:t>
            </a:r>
          </a:p>
        </p:txBody>
      </p:sp>
    </p:spTree>
    <p:extLst>
      <p:ext uri="{BB962C8B-B14F-4D97-AF65-F5344CB8AC3E}">
        <p14:creationId xmlns:p14="http://schemas.microsoft.com/office/powerpoint/2010/main" val="347268379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60A94-A8BB-2B52-662C-7B080C249DEA}"/>
              </a:ext>
            </a:extLst>
          </p:cNvPr>
          <p:cNvSpPr>
            <a:spLocks noGrp="1"/>
          </p:cNvSpPr>
          <p:nvPr>
            <p:ph type="ctrTitle"/>
          </p:nvPr>
        </p:nvSpPr>
        <p:spPr>
          <a:xfrm>
            <a:off x="828675" y="136525"/>
            <a:ext cx="10668000" cy="877887"/>
          </a:xfrm>
        </p:spPr>
        <p:txBody>
          <a:bodyPr>
            <a:normAutofit fontScale="90000"/>
          </a:bodyPr>
          <a:lstStyle/>
          <a:p>
            <a:r>
              <a:rPr lang="en-US" dirty="0"/>
              <a:t>Future Directions – Protocol Updates</a:t>
            </a:r>
          </a:p>
        </p:txBody>
      </p:sp>
      <p:sp>
        <p:nvSpPr>
          <p:cNvPr id="3" name="Subtitle 2">
            <a:extLst>
              <a:ext uri="{FF2B5EF4-FFF2-40B4-BE49-F238E27FC236}">
                <a16:creationId xmlns:a16="http://schemas.microsoft.com/office/drawing/2014/main" id="{A401BD0A-A43E-6A3C-79C8-1859D40C4ED1}"/>
              </a:ext>
            </a:extLst>
          </p:cNvPr>
          <p:cNvSpPr>
            <a:spLocks noGrp="1"/>
          </p:cNvSpPr>
          <p:nvPr>
            <p:ph type="subTitle" idx="1"/>
          </p:nvPr>
        </p:nvSpPr>
        <p:spPr>
          <a:xfrm>
            <a:off x="-15059" y="896144"/>
            <a:ext cx="9403533" cy="5065712"/>
          </a:xfrm>
        </p:spPr>
        <p:txBody>
          <a:bodyPr>
            <a:normAutofit fontScale="92500" lnSpcReduction="10000"/>
          </a:bodyPr>
          <a:lstStyle/>
          <a:p>
            <a:pPr algn="l"/>
            <a:r>
              <a:rPr lang="en-US" dirty="0"/>
              <a:t>Chemotaxis: </a:t>
            </a:r>
          </a:p>
          <a:p>
            <a:pPr algn="l">
              <a:buFont typeface="Arial" panose="020B0604020202020204" pitchFamily="34" charset="0"/>
              <a:buChar char="•"/>
            </a:pPr>
            <a:r>
              <a:rPr lang="en-US" dirty="0"/>
              <a:t>Simultaneous assay of positive control and test substance</a:t>
            </a:r>
          </a:p>
          <a:p>
            <a:pPr lvl="1" algn="l">
              <a:buFont typeface="Arial" panose="020B0604020202020204" pitchFamily="34" charset="0"/>
              <a:buChar char="•"/>
            </a:pPr>
            <a:r>
              <a:rPr lang="en-US" dirty="0"/>
              <a:t>More accurate results in shorter time</a:t>
            </a:r>
          </a:p>
          <a:p>
            <a:pPr algn="l">
              <a:buFont typeface="Arial" panose="020B0604020202020204" pitchFamily="34" charset="0"/>
              <a:buChar char="•"/>
            </a:pPr>
            <a:r>
              <a:rPr lang="en-US" dirty="0"/>
              <a:t>Increase sample collection (per replicate) from 1 aliquot to 3 for more robust data</a:t>
            </a:r>
          </a:p>
          <a:p>
            <a:pPr algn="l"/>
            <a:r>
              <a:rPr lang="en-US" dirty="0"/>
              <a:t>Bioconvection: Perform </a:t>
            </a:r>
            <a:r>
              <a:rPr lang="en-US" b="1" dirty="0"/>
              <a:t>acute and chronic toxicity assay</a:t>
            </a:r>
            <a:r>
              <a:rPr lang="en-US" dirty="0"/>
              <a:t> beforehand</a:t>
            </a:r>
          </a:p>
          <a:p>
            <a:pPr marL="850900" lvl="1" indent="-342900" algn="l">
              <a:buFont typeface="Arial" panose="020B0604020202020204" pitchFamily="34" charset="0"/>
              <a:buChar char="•"/>
            </a:pPr>
            <a:r>
              <a:rPr lang="en-US" dirty="0"/>
              <a:t>Gain better understanding of how test substance affects cells </a:t>
            </a:r>
            <a:r>
              <a:rPr lang="en-US" i="1" dirty="0"/>
              <a:t>before</a:t>
            </a:r>
            <a:r>
              <a:rPr lang="en-US" dirty="0"/>
              <a:t> measuring effects on pattern formation</a:t>
            </a:r>
          </a:p>
          <a:p>
            <a:pPr marL="850900" lvl="1" indent="-342900" algn="l">
              <a:buFont typeface="Arial" panose="020B0604020202020204" pitchFamily="34" charset="0"/>
              <a:buChar char="•"/>
            </a:pPr>
            <a:r>
              <a:rPr lang="en-US" dirty="0"/>
              <a:t>ASSET ‘Toxicology with </a:t>
            </a:r>
            <a:r>
              <a:rPr lang="en-US" i="1" dirty="0"/>
              <a:t>Tetrahymena</a:t>
            </a:r>
            <a:r>
              <a:rPr lang="en-US" dirty="0"/>
              <a:t>’ protocol (in Shared Drive) as starting point</a:t>
            </a:r>
          </a:p>
          <a:p>
            <a:pPr algn="l"/>
            <a:r>
              <a:rPr lang="en-US" dirty="0"/>
              <a:t>Phagocytosis: </a:t>
            </a:r>
          </a:p>
          <a:p>
            <a:pPr algn="l"/>
            <a:r>
              <a:rPr lang="en-US" dirty="0"/>
              <a:t>- Optimize timepoints for data collection (more testing needed)</a:t>
            </a:r>
          </a:p>
          <a:p>
            <a:pPr algn="l"/>
            <a:r>
              <a:rPr lang="en-US" dirty="0"/>
              <a:t>- Use of Congo Red or (instead of India ink) to measure effects on digestion</a:t>
            </a:r>
          </a:p>
          <a:p>
            <a:pPr lvl="1" algn="l">
              <a:buFont typeface="Arial" panose="020B0604020202020204" pitchFamily="34" charset="0"/>
              <a:buChar char="•"/>
            </a:pPr>
            <a:r>
              <a:rPr lang="en-US" dirty="0"/>
              <a:t>Congo Red = pH indicator and turns from red to black/blue as pH drops</a:t>
            </a:r>
          </a:p>
          <a:p>
            <a:pPr lvl="1" algn="l">
              <a:buFont typeface="Arial" panose="020B0604020202020204" pitchFamily="34" charset="0"/>
              <a:buChar char="•"/>
            </a:pPr>
            <a:r>
              <a:rPr lang="en-US" dirty="0"/>
              <a:t>Challenges: the dye is presumed to be toxic, as is phenolphthalein (another pH indicator dye)</a:t>
            </a:r>
          </a:p>
        </p:txBody>
      </p:sp>
      <p:sp>
        <p:nvSpPr>
          <p:cNvPr id="4" name="Footer Placeholder 3">
            <a:extLst>
              <a:ext uri="{FF2B5EF4-FFF2-40B4-BE49-F238E27FC236}">
                <a16:creationId xmlns:a16="http://schemas.microsoft.com/office/drawing/2014/main" id="{BBCF9091-7FD4-3C60-4AC9-904A30C59A22}"/>
              </a:ext>
            </a:extLst>
          </p:cNvPr>
          <p:cNvSpPr>
            <a:spLocks noGrp="1"/>
          </p:cNvSpPr>
          <p:nvPr>
            <p:ph type="ftr" idx="11"/>
          </p:nvPr>
        </p:nvSpPr>
        <p:spPr/>
        <p:txBody>
          <a:bodyPr/>
          <a:lstStyle/>
          <a:p>
            <a:endParaRPr lang="en-US" dirty="0"/>
          </a:p>
        </p:txBody>
      </p:sp>
      <p:pic>
        <p:nvPicPr>
          <p:cNvPr id="8" name="Picture 7">
            <a:extLst>
              <a:ext uri="{FF2B5EF4-FFF2-40B4-BE49-F238E27FC236}">
                <a16:creationId xmlns:a16="http://schemas.microsoft.com/office/drawing/2014/main" id="{16E08ACA-41DA-8200-4F28-7CB6BDE5F337}"/>
              </a:ext>
            </a:extLst>
          </p:cNvPr>
          <p:cNvPicPr>
            <a:picLocks noChangeAspect="1"/>
          </p:cNvPicPr>
          <p:nvPr/>
        </p:nvPicPr>
        <p:blipFill>
          <a:blip r:embed="rId4"/>
          <a:stretch>
            <a:fillRect/>
          </a:stretch>
        </p:blipFill>
        <p:spPr>
          <a:xfrm>
            <a:off x="9715500" y="1560513"/>
            <a:ext cx="2276474" cy="2116782"/>
          </a:xfrm>
          <a:prstGeom prst="rect">
            <a:avLst/>
          </a:prstGeom>
        </p:spPr>
      </p:pic>
      <p:pic>
        <p:nvPicPr>
          <p:cNvPr id="11" name="Online Media 10" title="Paramecium eating pigmented yeast">
            <a:hlinkClick r:id="" action="ppaction://media"/>
            <a:extLst>
              <a:ext uri="{FF2B5EF4-FFF2-40B4-BE49-F238E27FC236}">
                <a16:creationId xmlns:a16="http://schemas.microsoft.com/office/drawing/2014/main" id="{5F126165-2A9B-B95E-485F-0DCCA7E07D20}"/>
              </a:ext>
            </a:extLst>
          </p:cNvPr>
          <p:cNvPicPr>
            <a:picLocks noRot="1" noChangeAspect="1"/>
          </p:cNvPicPr>
          <p:nvPr>
            <a:videoFile r:link="rId1"/>
          </p:nvPr>
        </p:nvPicPr>
        <p:blipFill>
          <a:blip r:embed="rId5"/>
          <a:stretch>
            <a:fillRect/>
          </a:stretch>
        </p:blipFill>
        <p:spPr>
          <a:xfrm>
            <a:off x="9388474" y="4175199"/>
            <a:ext cx="2603500" cy="1952625"/>
          </a:xfrm>
          <a:prstGeom prst="rect">
            <a:avLst/>
          </a:prstGeom>
        </p:spPr>
      </p:pic>
    </p:spTree>
    <p:extLst>
      <p:ext uri="{BB962C8B-B14F-4D97-AF65-F5344CB8AC3E}">
        <p14:creationId xmlns:p14="http://schemas.microsoft.com/office/powerpoint/2010/main" val="134455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fade">
                                      <p:cBhvr>
                                        <p:cTn id="45" dur="500"/>
                                        <p:tgtEl>
                                          <p:spTgt spid="3">
                                            <p:txEl>
                                              <p:pRg st="9" end="9"/>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500"/>
                                        <p:tgtEl>
                                          <p:spTgt spid="3">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11"/>
                                        </p:tgtEl>
                                        <p:attrNameLst>
                                          <p:attrName>style.visibility</p:attrName>
                                        </p:attrNameLst>
                                      </p:cBhvr>
                                      <p:to>
                                        <p:strVal val="visible"/>
                                      </p:to>
                                    </p:set>
                                    <p:anim calcmode="lin" valueType="num">
                                      <p:cBhvr additive="base">
                                        <p:cTn id="53" dur="500" fill="hold"/>
                                        <p:tgtEl>
                                          <p:spTgt spid="11"/>
                                        </p:tgtEl>
                                        <p:attrNameLst>
                                          <p:attrName>ppt_x</p:attrName>
                                        </p:attrNameLst>
                                      </p:cBhvr>
                                      <p:tavLst>
                                        <p:tav tm="0">
                                          <p:val>
                                            <p:strVal val="#ppt_x"/>
                                          </p:val>
                                        </p:tav>
                                        <p:tav tm="100000">
                                          <p:val>
                                            <p:strVal val="#ppt_x"/>
                                          </p:val>
                                        </p:tav>
                                      </p:tavLst>
                                    </p:anim>
                                    <p:anim calcmode="lin" valueType="num">
                                      <p:cBhvr additive="base">
                                        <p:cTn id="54" dur="500" fill="hold"/>
                                        <p:tgtEl>
                                          <p:spTgt spid="11"/>
                                        </p:tgtEl>
                                        <p:attrNameLst>
                                          <p:attrName>ppt_y</p:attrName>
                                        </p:attrNameLst>
                                      </p:cBhvr>
                                      <p:tavLst>
                                        <p:tav tm="0">
                                          <p:val>
                                            <p:strVal val="1+#ppt_h/2"/>
                                          </p:val>
                                        </p:tav>
                                        <p:tav tm="100000">
                                          <p:val>
                                            <p:strVal val="#ppt_y"/>
                                          </p:val>
                                        </p:tav>
                                      </p:tavLst>
                                    </p:anim>
                                  </p:childTnLst>
                                </p:cTn>
                              </p:par>
                              <p:par>
                                <p:cTn id="55" presetID="10" presetClass="entr" presetSubtype="0" fill="hold" nodeType="with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fade">
                                      <p:cBhvr>
                                        <p:cTn id="57"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8" fill="hold" display="0">
                  <p:stCondLst>
                    <p:cond delay="indefinite"/>
                  </p:stCondLst>
                </p:cTn>
                <p:tgtEl>
                  <p:spTgt spid="11"/>
                </p:tgtEl>
              </p:cMediaNode>
            </p:vide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9C9B7-7E2D-4D0E-2AD9-BA162B24CF84}"/>
              </a:ext>
            </a:extLst>
          </p:cNvPr>
          <p:cNvSpPr>
            <a:spLocks noGrp="1"/>
          </p:cNvSpPr>
          <p:nvPr>
            <p:ph type="title"/>
          </p:nvPr>
        </p:nvSpPr>
        <p:spPr>
          <a:xfrm>
            <a:off x="838200" y="-24172"/>
            <a:ext cx="10515600" cy="1325563"/>
          </a:xfrm>
        </p:spPr>
        <p:txBody>
          <a:bodyPr>
            <a:normAutofit/>
          </a:bodyPr>
          <a:lstStyle/>
          <a:p>
            <a:pPr algn="ctr"/>
            <a:r>
              <a:rPr lang="en-US" dirty="0"/>
              <a:t>Future Directions - Analyzing Metallothionein gene expression in </a:t>
            </a:r>
            <a:r>
              <a:rPr lang="en-US" i="1" dirty="0"/>
              <a:t>Tetrahymena</a:t>
            </a:r>
            <a:endParaRPr lang="en-US" dirty="0"/>
          </a:p>
        </p:txBody>
      </p:sp>
      <p:sp>
        <p:nvSpPr>
          <p:cNvPr id="3" name="Content Placeholder 2">
            <a:extLst>
              <a:ext uri="{FF2B5EF4-FFF2-40B4-BE49-F238E27FC236}">
                <a16:creationId xmlns:a16="http://schemas.microsoft.com/office/drawing/2014/main" id="{CEBBE942-52CE-32BB-4C29-C6ADBD22D51B}"/>
              </a:ext>
            </a:extLst>
          </p:cNvPr>
          <p:cNvSpPr>
            <a:spLocks noGrp="1"/>
          </p:cNvSpPr>
          <p:nvPr>
            <p:ph idx="1"/>
          </p:nvPr>
        </p:nvSpPr>
        <p:spPr>
          <a:xfrm>
            <a:off x="838200" y="1209675"/>
            <a:ext cx="10515600" cy="5329433"/>
          </a:xfrm>
        </p:spPr>
        <p:txBody>
          <a:bodyPr>
            <a:normAutofit/>
          </a:bodyPr>
          <a:lstStyle/>
          <a:p>
            <a:r>
              <a:rPr lang="en-US" sz="2400" b="1" dirty="0" err="1"/>
              <a:t>Metallothioneins</a:t>
            </a:r>
            <a:r>
              <a:rPr lang="en-US" sz="2400" b="1" dirty="0"/>
              <a:t> </a:t>
            </a:r>
            <a:r>
              <a:rPr lang="en-US" sz="2400" dirty="0"/>
              <a:t>are proteins that protect against heavy metal toxicity, DNA damage and oxidative stress</a:t>
            </a:r>
          </a:p>
          <a:p>
            <a:r>
              <a:rPr lang="en-US" sz="2400" b="1" dirty="0"/>
              <a:t> </a:t>
            </a:r>
            <a:r>
              <a:rPr lang="en-US" sz="2400" dirty="0"/>
              <a:t>The gene(s) coding for </a:t>
            </a:r>
            <a:r>
              <a:rPr lang="en-US" sz="2400" dirty="0" err="1"/>
              <a:t>metallothioneins</a:t>
            </a:r>
            <a:r>
              <a:rPr lang="en-US" sz="2400" dirty="0"/>
              <a:t> (e.g. ‘MTT1’) can also be induced under more general stress conditions</a:t>
            </a:r>
          </a:p>
        </p:txBody>
      </p:sp>
      <p:pic>
        <p:nvPicPr>
          <p:cNvPr id="4" name="Picture 3">
            <a:extLst>
              <a:ext uri="{FF2B5EF4-FFF2-40B4-BE49-F238E27FC236}">
                <a16:creationId xmlns:a16="http://schemas.microsoft.com/office/drawing/2014/main" id="{C7EEC448-C546-9470-CFDD-2CA6E05DBE9C}"/>
              </a:ext>
            </a:extLst>
          </p:cNvPr>
          <p:cNvPicPr>
            <a:picLocks noChangeAspect="1"/>
          </p:cNvPicPr>
          <p:nvPr/>
        </p:nvPicPr>
        <p:blipFill>
          <a:blip r:embed="rId3"/>
          <a:stretch>
            <a:fillRect/>
          </a:stretch>
        </p:blipFill>
        <p:spPr>
          <a:xfrm>
            <a:off x="2905125" y="2834191"/>
            <a:ext cx="5505450" cy="3956059"/>
          </a:xfrm>
          <a:prstGeom prst="rect">
            <a:avLst/>
          </a:prstGeom>
        </p:spPr>
      </p:pic>
      <p:sp>
        <p:nvSpPr>
          <p:cNvPr id="5" name="TextBox 4">
            <a:extLst>
              <a:ext uri="{FF2B5EF4-FFF2-40B4-BE49-F238E27FC236}">
                <a16:creationId xmlns:a16="http://schemas.microsoft.com/office/drawing/2014/main" id="{5A151D46-8B47-22BF-6C29-09CB68715620}"/>
              </a:ext>
            </a:extLst>
          </p:cNvPr>
          <p:cNvSpPr txBox="1"/>
          <p:nvPr/>
        </p:nvSpPr>
        <p:spPr>
          <a:xfrm>
            <a:off x="0" y="6482473"/>
            <a:ext cx="4029075" cy="307777"/>
          </a:xfrm>
          <a:prstGeom prst="rect">
            <a:avLst/>
          </a:prstGeom>
          <a:noFill/>
        </p:spPr>
        <p:txBody>
          <a:bodyPr wrap="square" rtlCol="0">
            <a:spAutoFit/>
          </a:bodyPr>
          <a:lstStyle/>
          <a:p>
            <a:r>
              <a:rPr lang="en-US" i="1" dirty="0"/>
              <a:t>Image source: </a:t>
            </a:r>
            <a:r>
              <a:rPr lang="en-US" dirty="0">
                <a:hlinkClick r:id="rId4"/>
              </a:rPr>
              <a:t>Rodríguez-Martín et al., 2022</a:t>
            </a:r>
            <a:r>
              <a:rPr lang="en-US" i="1" dirty="0"/>
              <a:t> </a:t>
            </a:r>
          </a:p>
        </p:txBody>
      </p:sp>
    </p:spTree>
    <p:extLst>
      <p:ext uri="{BB962C8B-B14F-4D97-AF65-F5344CB8AC3E}">
        <p14:creationId xmlns:p14="http://schemas.microsoft.com/office/powerpoint/2010/main" val="73127618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6A27D-DC15-9A0B-62F5-62DEAC7BED85}"/>
              </a:ext>
            </a:extLst>
          </p:cNvPr>
          <p:cNvSpPr>
            <a:spLocks noGrp="1"/>
          </p:cNvSpPr>
          <p:nvPr>
            <p:ph type="title"/>
          </p:nvPr>
        </p:nvSpPr>
        <p:spPr>
          <a:xfrm>
            <a:off x="838200" y="419450"/>
            <a:ext cx="10515600" cy="603596"/>
          </a:xfrm>
        </p:spPr>
        <p:txBody>
          <a:bodyPr>
            <a:normAutofit fontScale="90000"/>
          </a:bodyPr>
          <a:lstStyle/>
          <a:p>
            <a:pPr algn="ctr"/>
            <a:r>
              <a:rPr lang="en-US" b="1" dirty="0"/>
              <a:t>An Overview of the Process</a:t>
            </a:r>
          </a:p>
        </p:txBody>
      </p:sp>
      <p:pic>
        <p:nvPicPr>
          <p:cNvPr id="5" name="Picture 4">
            <a:extLst>
              <a:ext uri="{FF2B5EF4-FFF2-40B4-BE49-F238E27FC236}">
                <a16:creationId xmlns:a16="http://schemas.microsoft.com/office/drawing/2014/main" id="{A266AE4F-C8C4-6150-D311-33BF221FE0F2}"/>
              </a:ext>
            </a:extLst>
          </p:cNvPr>
          <p:cNvPicPr>
            <a:picLocks noChangeAspect="1"/>
          </p:cNvPicPr>
          <p:nvPr/>
        </p:nvPicPr>
        <p:blipFill>
          <a:blip r:embed="rId2"/>
          <a:stretch>
            <a:fillRect/>
          </a:stretch>
        </p:blipFill>
        <p:spPr>
          <a:xfrm>
            <a:off x="2256475" y="1240324"/>
            <a:ext cx="7348636" cy="5617675"/>
          </a:xfrm>
          <a:prstGeom prst="rect">
            <a:avLst/>
          </a:prstGeom>
        </p:spPr>
      </p:pic>
      <p:pic>
        <p:nvPicPr>
          <p:cNvPr id="4" name="Picture 2">
            <a:extLst>
              <a:ext uri="{FF2B5EF4-FFF2-40B4-BE49-F238E27FC236}">
                <a16:creationId xmlns:a16="http://schemas.microsoft.com/office/drawing/2014/main" id="{A1585F6D-8939-5368-0F26-741CD89368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7153" y="1091933"/>
            <a:ext cx="8540884" cy="467413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51B887C-D4F5-208B-DC8A-B6639A02A5F2}"/>
              </a:ext>
            </a:extLst>
          </p:cNvPr>
          <p:cNvPicPr>
            <a:picLocks noChangeAspect="1"/>
          </p:cNvPicPr>
          <p:nvPr/>
        </p:nvPicPr>
        <p:blipFill>
          <a:blip r:embed="rId4"/>
          <a:stretch>
            <a:fillRect/>
          </a:stretch>
        </p:blipFill>
        <p:spPr>
          <a:xfrm>
            <a:off x="3744228" y="1091933"/>
            <a:ext cx="4761905" cy="5152381"/>
          </a:xfrm>
          <a:prstGeom prst="rect">
            <a:avLst/>
          </a:prstGeom>
        </p:spPr>
      </p:pic>
    </p:spTree>
    <p:extLst>
      <p:ext uri="{BB962C8B-B14F-4D97-AF65-F5344CB8AC3E}">
        <p14:creationId xmlns:p14="http://schemas.microsoft.com/office/powerpoint/2010/main" val="203658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xit" presetSubtype="0" fill="hold" nodeType="withEffect">
                                  <p:stCondLst>
                                    <p:cond delay="0"/>
                                  </p:stCondLst>
                                  <p:childTnLst>
                                    <p:animEffect transition="out" filter="fade">
                                      <p:cBhvr>
                                        <p:cTn id="9" dur="500"/>
                                        <p:tgtEl>
                                          <p:spTgt spid="5"/>
                                        </p:tgtEl>
                                      </p:cBhvr>
                                    </p:animEffect>
                                    <p:set>
                                      <p:cBhvr>
                                        <p:cTn id="10" dur="1" fill="hold">
                                          <p:stCondLst>
                                            <p:cond delay="499"/>
                                          </p:stCondLst>
                                        </p:cTn>
                                        <p:tgtEl>
                                          <p:spTgt spid="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par>
                                <p:cTn id="17" presetID="10" presetClass="exit" presetSubtype="0" fill="hold" nodeType="withEffect">
                                  <p:stCondLst>
                                    <p:cond delay="0"/>
                                  </p:stCondLst>
                                  <p:childTnLst>
                                    <p:animEffect transition="out" filter="fade">
                                      <p:cBhvr>
                                        <p:cTn id="18" dur="500"/>
                                        <p:tgtEl>
                                          <p:spTgt spid="7"/>
                                        </p:tgtEl>
                                      </p:cBhvr>
                                    </p:animEffect>
                                    <p:set>
                                      <p:cBhvr>
                                        <p:cTn id="19"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Shape 1271"/>
        <p:cNvGrpSpPr/>
        <p:nvPr/>
      </p:nvGrpSpPr>
      <p:grpSpPr>
        <a:xfrm>
          <a:off x="0" y="0"/>
          <a:ext cx="0" cy="0"/>
          <a:chOff x="0" y="0"/>
          <a:chExt cx="0" cy="0"/>
        </a:xfrm>
      </p:grpSpPr>
      <p:sp>
        <p:nvSpPr>
          <p:cNvPr id="1272" name="Google Shape;1272;p84"/>
          <p:cNvSpPr txBox="1"/>
          <p:nvPr/>
        </p:nvSpPr>
        <p:spPr>
          <a:xfrm>
            <a:off x="1039762" y="-207604"/>
            <a:ext cx="10515600" cy="1325700"/>
          </a:xfrm>
          <a:prstGeom prst="rect">
            <a:avLst/>
          </a:prstGeom>
          <a:noFill/>
          <a:ln>
            <a:noFill/>
          </a:ln>
        </p:spPr>
        <p:txBody>
          <a:bodyPr spcFirstLastPara="1" wrap="square" lIns="91425" tIns="45700" rIns="91425" bIns="45700" anchor="ctr" anchorCtr="0">
            <a:normAutofit/>
          </a:bodyPr>
          <a:lstStyle/>
          <a:p>
            <a:pPr marL="0" marR="0" lvl="0" indent="0" algn="l" rtl="0">
              <a:lnSpc>
                <a:spcPct val="90000"/>
              </a:lnSpc>
              <a:spcBef>
                <a:spcPts val="0"/>
              </a:spcBef>
              <a:spcAft>
                <a:spcPts val="0"/>
              </a:spcAft>
              <a:buClr>
                <a:schemeClr val="dk1"/>
              </a:buClr>
              <a:buSzPts val="4400"/>
              <a:buFont typeface="Arial"/>
              <a:buNone/>
            </a:pPr>
            <a:r>
              <a:rPr lang="en-US" sz="4400" b="1" i="1">
                <a:solidFill>
                  <a:schemeClr val="dk1"/>
                </a:solidFill>
                <a:latin typeface="Arial"/>
                <a:ea typeface="Arial"/>
                <a:cs typeface="Arial"/>
                <a:sym typeface="Arial"/>
              </a:rPr>
              <a:t>Thanks for attending! Any questions?</a:t>
            </a:r>
            <a:endParaRPr/>
          </a:p>
        </p:txBody>
      </p:sp>
      <p:sp>
        <p:nvSpPr>
          <p:cNvPr id="1273" name="Google Shape;1273;p84"/>
          <p:cNvSpPr txBox="1"/>
          <p:nvPr/>
        </p:nvSpPr>
        <p:spPr>
          <a:xfrm>
            <a:off x="3947172" y="1040252"/>
            <a:ext cx="7958501" cy="4977000"/>
          </a:xfrm>
          <a:prstGeom prst="rect">
            <a:avLst/>
          </a:prstGeom>
          <a:noFill/>
          <a:ln>
            <a:noFill/>
          </a:ln>
        </p:spPr>
        <p:txBody>
          <a:bodyPr spcFirstLastPara="1" wrap="square" lIns="91425" tIns="45700" rIns="91425" bIns="45700" anchor="t" anchorCtr="0">
            <a:normAutofit fontScale="92500" lnSpcReduction="10000"/>
          </a:bodyPr>
          <a:lstStyle/>
          <a:p>
            <a:pPr marL="0" marR="0" lvl="0" indent="0" algn="ctr" rtl="0">
              <a:lnSpc>
                <a:spcPct val="100000"/>
              </a:lnSpc>
              <a:spcBef>
                <a:spcPts val="0"/>
              </a:spcBef>
              <a:spcAft>
                <a:spcPts val="0"/>
              </a:spcAft>
              <a:buClr>
                <a:schemeClr val="dk1"/>
              </a:buClr>
              <a:buSzPct val="100000"/>
              <a:buFont typeface="Arial"/>
              <a:buNone/>
            </a:pPr>
            <a:r>
              <a:rPr lang="en-US" sz="2400" b="1" i="0" dirty="0">
                <a:solidFill>
                  <a:schemeClr val="dk1"/>
                </a:solidFill>
                <a:latin typeface="Arial"/>
                <a:ea typeface="Arial"/>
                <a:cs typeface="Arial"/>
                <a:sym typeface="Arial"/>
              </a:rPr>
              <a:t>Acknowledgements:</a:t>
            </a:r>
            <a:endParaRPr dirty="0"/>
          </a:p>
          <a:p>
            <a:pPr marL="457200" marR="0" lvl="0" indent="-358140" algn="ctr" rtl="0">
              <a:lnSpc>
                <a:spcPct val="100000"/>
              </a:lnSpc>
              <a:spcBef>
                <a:spcPts val="0"/>
              </a:spcBef>
              <a:spcAft>
                <a:spcPts val="0"/>
              </a:spcAft>
              <a:buClr>
                <a:schemeClr val="dk1"/>
              </a:buClr>
              <a:buSzPct val="100000"/>
              <a:buChar char="-"/>
            </a:pPr>
            <a:r>
              <a:rPr lang="en-US" sz="2400" dirty="0">
                <a:solidFill>
                  <a:schemeClr val="dk1"/>
                </a:solidFill>
              </a:rPr>
              <a:t>ASSET Program (Advancing Secondary Science Education through </a:t>
            </a:r>
            <a:r>
              <a:rPr lang="en-US" sz="2400" i="1" dirty="0">
                <a:solidFill>
                  <a:schemeClr val="dk1"/>
                </a:solidFill>
              </a:rPr>
              <a:t>Tetrahymena</a:t>
            </a:r>
            <a:r>
              <a:rPr lang="en-US" sz="2400" dirty="0">
                <a:solidFill>
                  <a:schemeClr val="dk1"/>
                </a:solidFill>
              </a:rPr>
              <a:t>)</a:t>
            </a:r>
            <a:endParaRPr sz="2400" dirty="0">
              <a:solidFill>
                <a:schemeClr val="dk1"/>
              </a:solidFill>
            </a:endParaRPr>
          </a:p>
          <a:p>
            <a:pPr marL="457200" marR="0" lvl="0" indent="-358140" algn="ctr" rtl="0">
              <a:lnSpc>
                <a:spcPct val="100000"/>
              </a:lnSpc>
              <a:spcBef>
                <a:spcPts val="0"/>
              </a:spcBef>
              <a:spcAft>
                <a:spcPts val="0"/>
              </a:spcAft>
              <a:buClr>
                <a:schemeClr val="dk1"/>
              </a:buClr>
              <a:buSzPct val="100000"/>
              <a:buChar char="-"/>
            </a:pPr>
            <a:r>
              <a:rPr lang="en-US" sz="2400" dirty="0">
                <a:solidFill>
                  <a:schemeClr val="dk1"/>
                </a:solidFill>
              </a:rPr>
              <a:t>‘How to Write’ Guide, Bates College</a:t>
            </a:r>
            <a:endParaRPr sz="2400" dirty="0">
              <a:solidFill>
                <a:schemeClr val="dk1"/>
              </a:solidFill>
            </a:endParaRPr>
          </a:p>
          <a:p>
            <a:pPr marL="0" marR="0" lvl="0" indent="0" algn="ctr" rtl="0">
              <a:lnSpc>
                <a:spcPct val="100000"/>
              </a:lnSpc>
              <a:spcBef>
                <a:spcPts val="0"/>
              </a:spcBef>
              <a:spcAft>
                <a:spcPts val="0"/>
              </a:spcAft>
              <a:buClr>
                <a:schemeClr val="dk1"/>
              </a:buClr>
              <a:buSzPct val="100000"/>
              <a:buFont typeface="Arial"/>
              <a:buNone/>
            </a:pPr>
            <a:r>
              <a:rPr lang="en-US" sz="2400" b="0" i="0" dirty="0">
                <a:solidFill>
                  <a:schemeClr val="dk1"/>
                </a:solidFill>
                <a:latin typeface="Arial"/>
                <a:ea typeface="Arial"/>
                <a:cs typeface="Arial"/>
                <a:sym typeface="Arial"/>
              </a:rPr>
              <a:t>- </a:t>
            </a:r>
            <a:r>
              <a:rPr lang="en-US" sz="2400" b="0" i="0" dirty="0" err="1">
                <a:solidFill>
                  <a:schemeClr val="dk1"/>
                </a:solidFill>
                <a:latin typeface="Arial"/>
                <a:ea typeface="Arial"/>
                <a:cs typeface="Arial"/>
                <a:sym typeface="Arial"/>
              </a:rPr>
              <a:t>Lukyon</a:t>
            </a:r>
            <a:r>
              <a:rPr lang="en-US" sz="2400" b="0" i="0" dirty="0">
                <a:solidFill>
                  <a:schemeClr val="dk1"/>
                </a:solidFill>
                <a:latin typeface="Arial"/>
                <a:ea typeface="Arial"/>
                <a:cs typeface="Arial"/>
                <a:sym typeface="Arial"/>
              </a:rPr>
              <a:t> </a:t>
            </a:r>
            <a:r>
              <a:rPr lang="en-US" sz="2400" b="0" i="0" dirty="0" err="1">
                <a:solidFill>
                  <a:schemeClr val="dk1"/>
                </a:solidFill>
                <a:latin typeface="Arial"/>
                <a:ea typeface="Arial"/>
                <a:cs typeface="Arial"/>
                <a:sym typeface="Arial"/>
              </a:rPr>
              <a:t>Mendrin</a:t>
            </a:r>
            <a:r>
              <a:rPr lang="en-US" sz="2400" b="0" i="0" dirty="0">
                <a:solidFill>
                  <a:schemeClr val="dk1"/>
                </a:solidFill>
                <a:latin typeface="Arial"/>
                <a:ea typeface="Arial"/>
                <a:cs typeface="Arial"/>
                <a:sym typeface="Arial"/>
              </a:rPr>
              <a:t> (MS Graduate, CSU Fresno Biology Dept.)</a:t>
            </a:r>
            <a:endParaRPr sz="2400" b="1" i="0"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chemeClr val="dk1"/>
              </a:buClr>
              <a:buSzPct val="100000"/>
              <a:buFont typeface="Arial"/>
              <a:buNone/>
            </a:pPr>
            <a:r>
              <a:rPr lang="en-US" sz="2400" b="0" i="0" dirty="0">
                <a:solidFill>
                  <a:schemeClr val="dk1"/>
                </a:solidFill>
                <a:latin typeface="Arial"/>
                <a:ea typeface="Arial"/>
                <a:cs typeface="Arial"/>
                <a:sym typeface="Arial"/>
              </a:rPr>
              <a:t>- Department of Biology, CSU Fresno</a:t>
            </a:r>
          </a:p>
          <a:p>
            <a:pPr marL="0" marR="0" lvl="0" indent="0" algn="ctr" rtl="0">
              <a:lnSpc>
                <a:spcPct val="100000"/>
              </a:lnSpc>
              <a:spcBef>
                <a:spcPts val="0"/>
              </a:spcBef>
              <a:spcAft>
                <a:spcPts val="0"/>
              </a:spcAft>
              <a:buClr>
                <a:schemeClr val="dk1"/>
              </a:buClr>
              <a:buSzPct val="100000"/>
              <a:buFont typeface="Arial"/>
              <a:buNone/>
            </a:pPr>
            <a:r>
              <a:rPr lang="en-US" sz="2400" b="0" i="0" dirty="0">
                <a:solidFill>
                  <a:schemeClr val="dk1"/>
                </a:solidFill>
                <a:latin typeface="Arial"/>
                <a:ea typeface="Arial"/>
                <a:cs typeface="Arial"/>
                <a:sym typeface="Arial"/>
              </a:rPr>
              <a:t>- Fresno State College of Science and Mathematics</a:t>
            </a:r>
            <a:endParaRPr dirty="0"/>
          </a:p>
          <a:p>
            <a:pPr marL="0" marR="0" lvl="0" indent="0" algn="ctr" rtl="0">
              <a:lnSpc>
                <a:spcPct val="100000"/>
              </a:lnSpc>
              <a:spcBef>
                <a:spcPts val="0"/>
              </a:spcBef>
              <a:spcAft>
                <a:spcPts val="0"/>
              </a:spcAft>
              <a:buClr>
                <a:schemeClr val="dk1"/>
              </a:buClr>
              <a:buSzPct val="100000"/>
              <a:buFont typeface="Arial"/>
              <a:buNone/>
            </a:pPr>
            <a:endParaRPr sz="2400" dirty="0">
              <a:solidFill>
                <a:schemeClr val="dk1"/>
              </a:solidFill>
            </a:endParaRPr>
          </a:p>
          <a:p>
            <a:pPr marL="0" marR="0" lvl="0" indent="0" algn="ctr" rtl="0">
              <a:lnSpc>
                <a:spcPct val="100000"/>
              </a:lnSpc>
              <a:spcBef>
                <a:spcPts val="0"/>
              </a:spcBef>
              <a:spcAft>
                <a:spcPts val="0"/>
              </a:spcAft>
              <a:buClr>
                <a:schemeClr val="dk1"/>
              </a:buClr>
              <a:buSzPct val="100000"/>
              <a:buFont typeface="Arial"/>
              <a:buNone/>
            </a:pPr>
            <a:endParaRPr sz="2400" dirty="0">
              <a:solidFill>
                <a:schemeClr val="dk1"/>
              </a:solidFill>
            </a:endParaRPr>
          </a:p>
          <a:p>
            <a:pPr marL="0" marR="0" lvl="0" indent="0" algn="ctr" rtl="0">
              <a:lnSpc>
                <a:spcPct val="100000"/>
              </a:lnSpc>
              <a:spcBef>
                <a:spcPts val="0"/>
              </a:spcBef>
              <a:spcAft>
                <a:spcPts val="0"/>
              </a:spcAft>
              <a:buClr>
                <a:schemeClr val="dk1"/>
              </a:buClr>
              <a:buSzPct val="100000"/>
              <a:buFont typeface="Arial"/>
              <a:buNone/>
            </a:pPr>
            <a:r>
              <a:rPr lang="en-US" sz="2400" b="1" i="0" dirty="0">
                <a:solidFill>
                  <a:schemeClr val="dk1"/>
                </a:solidFill>
                <a:latin typeface="Arial"/>
                <a:ea typeface="Arial"/>
                <a:cs typeface="Arial"/>
                <a:sym typeface="Arial"/>
              </a:rPr>
              <a:t>My contact info:</a:t>
            </a:r>
            <a:endParaRPr dirty="0"/>
          </a:p>
          <a:p>
            <a:pPr marL="0" marR="0" lvl="0" indent="0" algn="ctr" rtl="0">
              <a:lnSpc>
                <a:spcPct val="90000"/>
              </a:lnSpc>
              <a:spcBef>
                <a:spcPts val="1000"/>
              </a:spcBef>
              <a:spcAft>
                <a:spcPts val="0"/>
              </a:spcAft>
              <a:buClr>
                <a:schemeClr val="dk1"/>
              </a:buClr>
              <a:buSzPct val="100000"/>
              <a:buFont typeface="Arial"/>
              <a:buNone/>
            </a:pPr>
            <a:r>
              <a:rPr lang="en-US" sz="2400" b="0" i="0" dirty="0">
                <a:solidFill>
                  <a:schemeClr val="dk1"/>
                </a:solidFill>
                <a:latin typeface="Arial"/>
                <a:ea typeface="Arial"/>
                <a:cs typeface="Arial"/>
                <a:sym typeface="Arial"/>
              </a:rPr>
              <a:t>Sanjiva Gunasekara</a:t>
            </a:r>
            <a:endParaRPr sz="2400" b="0" i="0" dirty="0">
              <a:solidFill>
                <a:schemeClr val="dk1"/>
              </a:solidFill>
              <a:latin typeface="Arial"/>
              <a:ea typeface="Arial"/>
              <a:cs typeface="Arial"/>
              <a:sym typeface="Arial"/>
            </a:endParaRPr>
          </a:p>
          <a:p>
            <a:pPr marL="0" marR="0" lvl="0" indent="0" algn="ctr" rtl="0">
              <a:lnSpc>
                <a:spcPct val="90000"/>
              </a:lnSpc>
              <a:spcBef>
                <a:spcPts val="1000"/>
              </a:spcBef>
              <a:spcAft>
                <a:spcPts val="0"/>
              </a:spcAft>
              <a:buClr>
                <a:schemeClr val="dk1"/>
              </a:buClr>
              <a:buSzPct val="100000"/>
              <a:buFont typeface="Arial"/>
              <a:buNone/>
            </a:pPr>
            <a:r>
              <a:rPr lang="en-US" sz="2400" b="0" i="0" dirty="0">
                <a:solidFill>
                  <a:schemeClr val="dk1"/>
                </a:solidFill>
                <a:latin typeface="Arial"/>
                <a:ea typeface="Arial"/>
                <a:cs typeface="Arial"/>
                <a:sym typeface="Arial"/>
              </a:rPr>
              <a:t>Biology Department – California State University Fresno</a:t>
            </a:r>
            <a:endParaRPr sz="2400" b="0" i="0" dirty="0">
              <a:solidFill>
                <a:schemeClr val="dk1"/>
              </a:solidFill>
              <a:latin typeface="Arial"/>
              <a:ea typeface="Arial"/>
              <a:cs typeface="Arial"/>
              <a:sym typeface="Arial"/>
            </a:endParaRPr>
          </a:p>
          <a:p>
            <a:pPr marL="0" marR="0" lvl="0" indent="0" algn="ctr" rtl="0">
              <a:lnSpc>
                <a:spcPct val="90000"/>
              </a:lnSpc>
              <a:spcBef>
                <a:spcPts val="1000"/>
              </a:spcBef>
              <a:spcAft>
                <a:spcPts val="0"/>
              </a:spcAft>
              <a:buClr>
                <a:schemeClr val="dk1"/>
              </a:buClr>
              <a:buSzPct val="100000"/>
              <a:buFont typeface="Arial"/>
              <a:buNone/>
            </a:pPr>
            <a:r>
              <a:rPr lang="en-US" sz="2400" b="0" i="0" dirty="0">
                <a:solidFill>
                  <a:schemeClr val="dk1"/>
                </a:solidFill>
                <a:latin typeface="Arial"/>
                <a:ea typeface="Arial"/>
                <a:cs typeface="Arial"/>
                <a:sym typeface="Arial"/>
              </a:rPr>
              <a:t>Office phone: 559-278-2696</a:t>
            </a:r>
            <a:endParaRPr dirty="0"/>
          </a:p>
          <a:p>
            <a:pPr marL="0" marR="0" lvl="0" indent="0" algn="ctr" rtl="0">
              <a:lnSpc>
                <a:spcPct val="90000"/>
              </a:lnSpc>
              <a:spcBef>
                <a:spcPts val="1000"/>
              </a:spcBef>
              <a:spcAft>
                <a:spcPts val="0"/>
              </a:spcAft>
              <a:buClr>
                <a:schemeClr val="dk1"/>
              </a:buClr>
              <a:buSzPct val="100000"/>
              <a:buFont typeface="Arial"/>
              <a:buNone/>
            </a:pPr>
            <a:r>
              <a:rPr lang="en-US" sz="2400" b="0" i="0" dirty="0">
                <a:solidFill>
                  <a:schemeClr val="dk1"/>
                </a:solidFill>
                <a:latin typeface="Arial"/>
                <a:ea typeface="Arial"/>
                <a:cs typeface="Arial"/>
                <a:sym typeface="Arial"/>
              </a:rPr>
              <a:t>Email: sanjiva@csufresno.edu</a:t>
            </a:r>
            <a:endParaRPr dirty="0"/>
          </a:p>
          <a:p>
            <a:pPr marL="0" marR="0" lvl="0" indent="0" algn="ctr" rtl="0">
              <a:lnSpc>
                <a:spcPct val="100000"/>
              </a:lnSpc>
              <a:spcBef>
                <a:spcPts val="0"/>
              </a:spcBef>
              <a:spcAft>
                <a:spcPts val="0"/>
              </a:spcAft>
              <a:buClr>
                <a:schemeClr val="dk1"/>
              </a:buClr>
              <a:buSzPct val="100000"/>
              <a:buFont typeface="Arial"/>
              <a:buNone/>
            </a:pPr>
            <a:endParaRPr sz="2400" b="1" i="0"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chemeClr val="dk1"/>
              </a:buClr>
              <a:buSzPct val="100000"/>
              <a:buFont typeface="Arial"/>
              <a:buNone/>
            </a:pPr>
            <a:endParaRPr sz="2400" b="1" i="0" dirty="0">
              <a:solidFill>
                <a:schemeClr val="dk1"/>
              </a:solidFill>
              <a:latin typeface="Arial"/>
              <a:ea typeface="Arial"/>
              <a:cs typeface="Arial"/>
              <a:sym typeface="Arial"/>
            </a:endParaRPr>
          </a:p>
          <a:p>
            <a:pPr marL="0" marR="0" lvl="0" indent="0" algn="ctr" rtl="0">
              <a:lnSpc>
                <a:spcPct val="100000"/>
              </a:lnSpc>
              <a:spcBef>
                <a:spcPts val="0"/>
              </a:spcBef>
              <a:spcAft>
                <a:spcPts val="0"/>
              </a:spcAft>
              <a:buClr>
                <a:schemeClr val="dk1"/>
              </a:buClr>
              <a:buSzPct val="100000"/>
              <a:buFont typeface="Arial"/>
              <a:buNone/>
            </a:pPr>
            <a:endParaRPr sz="2400" b="1" i="0" dirty="0">
              <a:solidFill>
                <a:schemeClr val="dk1"/>
              </a:solidFill>
              <a:latin typeface="Arial"/>
              <a:ea typeface="Arial"/>
              <a:cs typeface="Arial"/>
              <a:sym typeface="Arial"/>
            </a:endParaRPr>
          </a:p>
        </p:txBody>
      </p:sp>
      <p:pic>
        <p:nvPicPr>
          <p:cNvPr id="5" name="Picture 5" descr="A picture containing text, accessory&#10;&#10;Description automatically generated">
            <a:extLst>
              <a:ext uri="{FF2B5EF4-FFF2-40B4-BE49-F238E27FC236}">
                <a16:creationId xmlns:a16="http://schemas.microsoft.com/office/drawing/2014/main" id="{13A7392F-D6F4-5FF5-5C7A-302A94BFA935}"/>
              </a:ext>
            </a:extLst>
          </p:cNvPr>
          <p:cNvPicPr>
            <a:picLocks noChangeAspect="1"/>
          </p:cNvPicPr>
          <p:nvPr/>
        </p:nvPicPr>
        <p:blipFill>
          <a:blip r:embed="rId3"/>
          <a:stretch>
            <a:fillRect/>
          </a:stretch>
        </p:blipFill>
        <p:spPr>
          <a:xfrm>
            <a:off x="365211" y="1912895"/>
            <a:ext cx="3580714" cy="2688968"/>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1pespt9mz8jxeui4rxgxc3qd8mmeem"/>
</p:tagLst>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13403</TotalTime>
  <Words>12012</Words>
  <Application>Microsoft Office PowerPoint</Application>
  <PresentationFormat>Widescreen</PresentationFormat>
  <Paragraphs>1235</Paragraphs>
  <Slides>92</Slides>
  <Notes>90</Notes>
  <HiddenSlides>0</HiddenSlides>
  <MMClips>2</MMClips>
  <ScaleCrop>false</ScaleCrop>
  <HeadingPairs>
    <vt:vector size="6" baseType="variant">
      <vt:variant>
        <vt:lpstr>Fonts Used</vt:lpstr>
      </vt:variant>
      <vt:variant>
        <vt:i4>12</vt:i4>
      </vt:variant>
      <vt:variant>
        <vt:lpstr>Theme</vt:lpstr>
      </vt:variant>
      <vt:variant>
        <vt:i4>7</vt:i4>
      </vt:variant>
      <vt:variant>
        <vt:lpstr>Slide Titles</vt:lpstr>
      </vt:variant>
      <vt:variant>
        <vt:i4>92</vt:i4>
      </vt:variant>
    </vt:vector>
  </HeadingPairs>
  <TitlesOfParts>
    <vt:vector size="111" baseType="lpstr">
      <vt:lpstr>Roboto</vt:lpstr>
      <vt:lpstr>Tahoma</vt:lpstr>
      <vt:lpstr>Times New Roman</vt:lpstr>
      <vt:lpstr>Proxima Nova</vt:lpstr>
      <vt:lpstr>Calibri</vt:lpstr>
      <vt:lpstr>Roboto Black</vt:lpstr>
      <vt:lpstr>Roboto Thin</vt:lpstr>
      <vt:lpstr>Arial </vt:lpstr>
      <vt:lpstr>Roboto Light</vt:lpstr>
      <vt:lpstr>Lato</vt:lpstr>
      <vt:lpstr>Arial</vt:lpstr>
      <vt:lpstr>Aharoni</vt:lpstr>
      <vt:lpstr>Office Theme</vt:lpstr>
      <vt:lpstr>Office Theme</vt:lpstr>
      <vt:lpstr>Office Theme</vt:lpstr>
      <vt:lpstr>Spearmint</vt:lpstr>
      <vt:lpstr>2_Office Theme</vt:lpstr>
      <vt:lpstr>Simple Light</vt:lpstr>
      <vt:lpstr>1_Office Theme</vt:lpstr>
      <vt:lpstr>PowerPoint Presentation</vt:lpstr>
      <vt:lpstr>Today’s Agenda:</vt:lpstr>
      <vt:lpstr>Workshop Learning Goals:</vt:lpstr>
      <vt:lpstr>Course-based Undergraduate Research Experiences (CUREs)</vt:lpstr>
      <vt:lpstr>The BIOL 1A CURE Project</vt:lpstr>
      <vt:lpstr>The Model Organism</vt:lpstr>
      <vt:lpstr>Introducing the 4 Experiments (for students)</vt:lpstr>
      <vt:lpstr>Introducing the Report (for students)</vt:lpstr>
      <vt:lpstr>Assignment Sequence</vt:lpstr>
      <vt:lpstr>Experiments and Hypotheses (Reference slide from Lab 1: Experimental Design and Lab Fundamentals)</vt:lpstr>
      <vt:lpstr>Variables and Sources of Error (Reference slide, Lab 1)</vt:lpstr>
      <vt:lpstr>(Chemo)taxis</vt:lpstr>
      <vt:lpstr>Bioconvection (Pattern Formation)</vt:lpstr>
      <vt:lpstr>Osmosis in Tetrahymena</vt:lpstr>
      <vt:lpstr>Phagocytosis</vt:lpstr>
      <vt:lpstr>Graphing the Data</vt:lpstr>
      <vt:lpstr>Graphing your data (Phagocytosis)</vt:lpstr>
      <vt:lpstr>Today’s Agenda:</vt:lpstr>
      <vt:lpstr>Activity 1: C.U.R.E Project Brainstorming and Activities Preview</vt:lpstr>
      <vt:lpstr>C.U.R.E. Research Plan - 10 points</vt:lpstr>
      <vt:lpstr>Today’s Agenda:</vt:lpstr>
      <vt:lpstr>Activity 1 – Chemotaxis Assay (abridged version)</vt:lpstr>
      <vt:lpstr>Chemotaxis Assay (continued)</vt:lpstr>
      <vt:lpstr>Activity 2 - Bioconvection Protocol (abridged)</vt:lpstr>
      <vt:lpstr>PowerPoint Presentation</vt:lpstr>
      <vt:lpstr>Today’s Agenda:</vt:lpstr>
      <vt:lpstr>Today’s Agenda:</vt:lpstr>
      <vt:lpstr>PowerPoint Presentation</vt:lpstr>
      <vt:lpstr>PowerPoint Presentation</vt:lpstr>
      <vt:lpstr>Important Protocol Notes – Osmosis (Activity 4) </vt:lpstr>
      <vt:lpstr>Activity 4: Osmosis (abridged protocol)</vt:lpstr>
      <vt:lpstr>PowerPoint Presentation</vt:lpstr>
      <vt:lpstr>PowerPoint Presentation</vt:lpstr>
      <vt:lpstr>Cleanup</vt:lpstr>
      <vt:lpstr>Recap: Assignment Sequence</vt:lpstr>
      <vt:lpstr>Today’s Agenda:</vt:lpstr>
      <vt:lpstr>Writing Workshop (CURE Report)</vt:lpstr>
      <vt:lpstr>What can we investigate through the CURE experiments?</vt:lpstr>
      <vt:lpstr>Overview of a Lab Report:</vt:lpstr>
      <vt:lpstr>The Abstract</vt:lpstr>
      <vt:lpstr>The Abstract</vt:lpstr>
      <vt:lpstr>Abstract Guidance</vt:lpstr>
      <vt:lpstr>The Introduction</vt:lpstr>
      <vt:lpstr>The Introduction</vt:lpstr>
      <vt:lpstr>Introduction – Subject Area of Interest</vt:lpstr>
      <vt:lpstr>Introduction - Establishing Context</vt:lpstr>
      <vt:lpstr>Introduction – Purpose/Hypothesis and Rationale</vt:lpstr>
      <vt:lpstr>Introduction - Possible Outcomes</vt:lpstr>
      <vt:lpstr>Tips for Writing: Introduction</vt:lpstr>
      <vt:lpstr>Materials and Methods</vt:lpstr>
      <vt:lpstr>Materials and Methods</vt:lpstr>
      <vt:lpstr>Materials and Methods: Experimental Design</vt:lpstr>
      <vt:lpstr>Materials and Methods: Protocols for collecting data</vt:lpstr>
      <vt:lpstr>Example for Descriptive Writing</vt:lpstr>
      <vt:lpstr>Materials and Methods: How the data were analyzed</vt:lpstr>
      <vt:lpstr>Example Layout for Materials and Methods: </vt:lpstr>
      <vt:lpstr>Tips for Writing: Materials and Methods</vt:lpstr>
      <vt:lpstr>The Results</vt:lpstr>
      <vt:lpstr>Results</vt:lpstr>
      <vt:lpstr>Stating Key Results</vt:lpstr>
      <vt:lpstr>Results: Text, Figures and Tables</vt:lpstr>
      <vt:lpstr>PowerPoint Presentation</vt:lpstr>
      <vt:lpstr>Example Figure</vt:lpstr>
      <vt:lpstr>Tip for the Results: Labeling Figures and Tables</vt:lpstr>
      <vt:lpstr>Tips for writing your Results</vt:lpstr>
      <vt:lpstr>Discussion</vt:lpstr>
      <vt:lpstr>Tips for Writing the Discussion</vt:lpstr>
      <vt:lpstr>Literature Cited</vt:lpstr>
      <vt:lpstr>Brief Pause...</vt:lpstr>
      <vt:lpstr>Example Lab Report</vt:lpstr>
      <vt:lpstr>Example Experiment</vt:lpstr>
      <vt:lpstr>PowerPoint Presentation</vt:lpstr>
      <vt:lpstr>My Methods</vt:lpstr>
      <vt:lpstr>I set up 3 petri dishes with the same conditions except for changes in pH: </vt:lpstr>
      <vt:lpstr>PowerPoint Presentation</vt:lpstr>
      <vt:lpstr>My Data</vt:lpstr>
      <vt:lpstr>PowerPoint Presentation</vt:lpstr>
      <vt:lpstr>Now that I have my data, how would I write my report?</vt:lpstr>
      <vt:lpstr>Begin with the Introduction</vt:lpstr>
      <vt:lpstr>Materials and Methods</vt:lpstr>
      <vt:lpstr>Results</vt:lpstr>
      <vt:lpstr>PowerPoint Presentation</vt:lpstr>
      <vt:lpstr>Discussion</vt:lpstr>
      <vt:lpstr>Don’t forget the Abstract! </vt:lpstr>
      <vt:lpstr>Abstract</vt:lpstr>
      <vt:lpstr>PowerPoint Presentation</vt:lpstr>
      <vt:lpstr>Works Cited</vt:lpstr>
      <vt:lpstr>Today’s Agenda:</vt:lpstr>
      <vt:lpstr>Future Directions – Protocol Updates</vt:lpstr>
      <vt:lpstr>Future Directions - Analyzing Metallothionein gene expression in Tetrahymena</vt:lpstr>
      <vt:lpstr>An Overview of the Process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Lukyon Mendrin</dc:creator>
  <cp:lastModifiedBy>Sanjiva Gunasekara</cp:lastModifiedBy>
  <cp:revision>109</cp:revision>
  <cp:lastPrinted>2023-06-26T00:24:46Z</cp:lastPrinted>
  <dcterms:created xsi:type="dcterms:W3CDTF">2022-11-18T05:48:28Z</dcterms:created>
  <dcterms:modified xsi:type="dcterms:W3CDTF">2024-11-27T19:12:55Z</dcterms:modified>
</cp:coreProperties>
</file>